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6888163" cy="10020300"/>
  <p:defaultTextStyle>
    <a:defPPr>
      <a:defRPr lang="fr-FR"/>
    </a:defPPr>
    <a:lvl1pPr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b="1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b="1"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 b="1"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 b="1"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 b="1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229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6088" cy="501729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900489" y="0"/>
            <a:ext cx="2986086" cy="501729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AEB5717-3530-40C1-987B-26C315784D8A}" type="datetimeFigureOut">
              <a:rPr lang="fr-FR"/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pPr lvl="0"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60079"/>
            <a:ext cx="5513387" cy="4509214"/>
          </a:xfrm>
          <a:prstGeom prst="rect">
            <a:avLst/>
          </a:prstGeom>
        </p:spPr>
        <p:txBody>
          <a:bodyPr vert="horz" lIns="91696" tIns="45848" rIns="91696" bIns="45848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516983"/>
            <a:ext cx="2986088" cy="501729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900489" y="9516983"/>
            <a:ext cx="2986086" cy="501729"/>
          </a:xfrm>
          <a:prstGeom prst="rect">
            <a:avLst/>
          </a:prstGeom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F471D4-A3D8-4948-BB30-4E13C20AD320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C9D8AFAC-4AE7-426F-BA58-ED1943E4041D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b="1" u="sng"/>
          </a:p>
          <a:p>
            <a:pPr>
              <a:defRPr/>
            </a:pPr>
            <a:endParaRPr lang="fr-FR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9B9A5015-D8F8-4AC6-A28C-4A2A999EF616}" type="slidenum">
              <a:rPr lang="fr-FR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1600"/>
              <a:t>Total 5055, 37 euros : </a:t>
            </a:r>
            <a:endParaRPr/>
          </a:p>
          <a:p>
            <a:pPr>
              <a:defRPr/>
            </a:pPr>
            <a:r>
              <a:rPr lang="fr-FR" sz="1200" b="0" i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Matériel et consommables  :    650,00 + 351,18,  Frais Bancaires :   42,30</a:t>
            </a:r>
            <a:endParaRPr/>
          </a:p>
          <a:p>
            <a:pPr>
              <a:defRPr/>
            </a:pPr>
            <a:r>
              <a:rPr lang="fr-FR" sz="1200" b="0" i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Solde repas fin d'année : 980,00 </a:t>
            </a:r>
            <a:endParaRPr/>
          </a:p>
          <a:p>
            <a:pPr>
              <a:defRPr/>
            </a:pPr>
            <a:r>
              <a:rPr lang="fr-FR" sz="1200" b="0" i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Assurance SMACL : 234,02,  FNAROPA + Chêne Vert  : 1617,00</a:t>
            </a:r>
            <a:endParaRPr/>
          </a:p>
          <a:p>
            <a:pPr>
              <a:defRPr/>
            </a:pPr>
            <a:r>
              <a:rPr lang="fr-FR" sz="1200" b="0" i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Inter association 12 et 13 septembre solde à payer par l'amicale : 1180,87 </a:t>
            </a:r>
            <a:endParaRPr lang="fr-FR" sz="160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C6EB1645-3A37-438B-B3A8-3A9D699E3B76}" type="slidenum">
              <a:rPr lang="fr-FR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0E09DFC2-2507-47AD-A808-3F45151177D2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/>
            </a:pPr>
            <a:r>
              <a:rPr lang="fr-FR" sz="1600">
                <a:solidFill>
                  <a:srgbClr val="C00000"/>
                </a:solidFill>
              </a:rPr>
              <a:t>Dépenses exceptionnelles : 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fr-FR" sz="1600">
                <a:solidFill>
                  <a:srgbClr val="C00000"/>
                </a:solidFill>
              </a:rPr>
              <a:t>-      Matériel et consommables</a:t>
            </a:r>
            <a:endParaRPr/>
          </a:p>
          <a:p>
            <a:pPr>
              <a:spcBef>
                <a:spcPts val="0"/>
              </a:spcBef>
              <a:defRPr/>
            </a:pPr>
            <a:r>
              <a:rPr lang="fr-FR" sz="1600">
                <a:solidFill>
                  <a:srgbClr val="C00000"/>
                </a:solidFill>
              </a:rPr>
              <a:t>-      Déficit Roussillon, </a:t>
            </a:r>
            <a:endParaRPr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fr-FR" sz="1600">
                <a:solidFill>
                  <a:srgbClr val="C00000"/>
                </a:solidFill>
              </a:rPr>
              <a:t>Journées inter association</a:t>
            </a:r>
            <a:endParaRPr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fr-FR" sz="1600">
                <a:solidFill>
                  <a:srgbClr val="C00000"/>
                </a:solidFill>
              </a:rPr>
              <a:t>Report 2023 Plateau de Beille et Cornouaille</a:t>
            </a:r>
            <a:endParaRPr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lang="fr-FR" sz="1600">
              <a:solidFill>
                <a:srgbClr val="C00000"/>
              </a:solidFill>
            </a:endParaRP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DB9C9352-63F6-497E-9814-C74BFA6245CA}" type="slidenum">
              <a:rPr lang="fr-FR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645801B2-ABAF-4216-936F-10671D2933A1}" type="slidenum">
              <a:rPr lang="fr-FR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702706FA-67DE-41CC-BC7B-92D54758F9A0}" type="slidenum">
              <a:rPr lang="fr-FR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F471D4-A3D8-4948-BB30-4E13C20AD320}" type="slidenum">
              <a:rPr lang="fr-FR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3D981401-D0B8-44CB-B5F6-4B14415F2946}" type="slidenum">
              <a:rPr lang="fr-FR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8E5F9C20-FC95-4278-A549-59C346E58F0F}" type="slidenum">
              <a:rPr lang="fr-FR">
                <a:solidFill>
                  <a:srgbClr val="000000"/>
                </a:solidFill>
              </a:rPr>
              <a:t>18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8E5F9C20-FC95-4278-A549-59C346E58F0F}" type="slidenum">
              <a:rPr lang="fr-FR">
                <a:solidFill>
                  <a:srgbClr val="000000"/>
                </a:solidFill>
              </a:rPr>
              <a:t>19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B03078D3-951A-4DAB-97E3-FD6199A188CF}" type="slidenum">
              <a:rPr lang="fr-FR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891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FDEAE9E7-3FC7-48B7-A098-F771114137C3}" type="slidenum">
              <a:rPr lang="fr-FR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C6BACA32-D645-489F-9B0C-3A5216DD0226}" type="slidenum">
              <a:rPr lang="fr-FR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ACDEFE88-EA6D-4503-9CF1-EABA58CF8FD1}" type="slidenum">
              <a:rPr lang="fr-FR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506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7DCD3AE2-6704-4EE8-BB8F-57E9C42BBDD3}" type="slidenum">
              <a:rPr lang="fr-FR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/>
              <a:t>Secrétaire de séance : Christine Taupiac</a:t>
            </a:r>
          </a:p>
          <a:p>
            <a:pPr>
              <a:defRPr/>
            </a:pPr>
            <a:r>
              <a:rPr lang="fr-FR"/>
              <a:t>Désignation de 2 scrutateurs avant début de l’assemblée</a:t>
            </a:r>
            <a:endParaRPr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CB128B8B-A49E-418B-8438-C01D36669D18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/>
              <a:t> françoi</a:t>
            </a:r>
          </a:p>
        </p:txBody>
      </p:sp>
      <p:sp>
        <p:nvSpPr>
          <p:cNvPr id="1126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938880E1-EBB3-4D4F-90AC-AED2C37A8CD1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331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F2F69AAE-FC8E-4087-AF80-36D51485A33E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536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7B43D7C7-F04C-4ECF-8584-3E607F485BC7}" type="slidenum">
              <a:rPr lang="fr-FR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741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320ECFAA-0A38-47C4-BC63-E3B74D73CE67}" type="slidenum">
              <a:rPr lang="fr-FR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57235FD0-C71C-4DE8-82E8-CB52BDCB10BF}" type="slidenum">
              <a:rPr lang="fr-FR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8B0E88-8643-8632-D462-1F417B6C0E51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742950" y="2130425"/>
            <a:ext cx="8420100" cy="1470025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485900" y="3886200"/>
            <a:ext cx="69342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754F-D863-418C-A4AE-350AD344D11B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6E9E-0E52-401B-9C25-E3C0BD2B29C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38"/>
            <a:ext cx="2228850" cy="5851525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38"/>
            <a:ext cx="6534150" cy="585152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3192-E0FA-496F-AA32-6341807ADD7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 preserve="1" userDrawn="1">
  <p:cSld name="Titre et texte sur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 bwMode="auto">
          <a:xfrm>
            <a:off x="495300" y="1600200"/>
            <a:ext cx="8915400" cy="21859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95300" y="3938588"/>
            <a:ext cx="8915400" cy="218757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0F52-10A1-4BE1-A026-9F8BCCB9FD6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chart" preserve="1" userDrawn="1">
  <p:cSld name="Titre et diagramm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 bwMode="auto">
          <a:xfrm>
            <a:off x="495300" y="1600200"/>
            <a:ext cx="8915400" cy="4525963"/>
          </a:xfrm>
        </p:spPr>
        <p:txBody>
          <a:bodyPr/>
          <a:lstStyle/>
          <a:p>
            <a:pPr lvl="0"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7776-D824-4604-BAF3-84535620D282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17A3-EC1F-4AA3-BFF1-D25E59AA60F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AC5C-348C-4301-B7F7-D5149E2A5D31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F298-E0AE-4E27-B175-E440B8CA392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E409-3458-4864-B3C9-5A6A07E3BC9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09B3-B7C7-467F-924C-26570BD841BC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D3FC-4C0D-443D-BC94-B984DD36F95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95300" y="273050"/>
            <a:ext cx="32591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95300" y="1435100"/>
            <a:ext cx="32591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8847-69D3-46B2-8BB2-74680F66214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5CA0-718C-4373-B79A-6F27C5C06E58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88000">
              <a:srgbClr val="9CB86E"/>
            </a:gs>
            <a:gs pos="100000">
              <a:srgbClr val="156B13"/>
            </a:gs>
          </a:gsLst>
          <a:lin ang="30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3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3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C37577-0A7D-4C7C-A0F4-21582F9801DF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906000" cy="1143000"/>
          </a:xfrm>
        </p:spPr>
        <p:txBody>
          <a:bodyPr/>
          <a:lstStyle/>
          <a:p>
            <a:pPr>
              <a:defRPr/>
            </a:pPr>
            <a:r>
              <a:rPr lang="fr-FR"/>
              <a:t>ASSEMBLEE GENERALE 2025</a:t>
            </a:r>
            <a:br>
              <a:rPr lang="fr-FR"/>
            </a:br>
            <a:endParaRPr lang="fr-FR"/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71463" y="4292600"/>
            <a:ext cx="9361487" cy="20891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sz="800"/>
          </a:p>
          <a:p>
            <a:pPr>
              <a:lnSpc>
                <a:spcPct val="80000"/>
              </a:lnSpc>
              <a:defRPr/>
            </a:pPr>
            <a:endParaRPr lang="fr-FR" sz="800"/>
          </a:p>
          <a:p>
            <a:pPr>
              <a:lnSpc>
                <a:spcPct val="80000"/>
              </a:lnSpc>
              <a:defRPr/>
            </a:pPr>
            <a:endParaRPr lang="fr-FR" sz="800"/>
          </a:p>
          <a:p>
            <a:pPr>
              <a:lnSpc>
                <a:spcPct val="80000"/>
              </a:lnSpc>
              <a:defRPr/>
            </a:pPr>
            <a:endParaRPr lang="fr-FR" sz="800"/>
          </a:p>
          <a:p>
            <a:pPr>
              <a:lnSpc>
                <a:spcPct val="80000"/>
              </a:lnSpc>
              <a:defRPr/>
            </a:pPr>
            <a:endParaRPr lang="fr-FR" sz="80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fr-FR" sz="2800">
                <a:solidFill>
                  <a:schemeClr val="hlink"/>
                </a:solidFill>
              </a:rPr>
              <a:t>Anciens et Amis </a:t>
            </a:r>
            <a:r>
              <a:rPr lang="fr-FR" sz="3600" b="1">
                <a:solidFill>
                  <a:schemeClr val="hlink"/>
                </a:solidFill>
              </a:rPr>
              <a:t>GERSOIS </a:t>
            </a:r>
            <a:endParaRPr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fr-FR" sz="2800">
                <a:solidFill>
                  <a:schemeClr val="hlink"/>
                </a:solidFill>
              </a:rPr>
              <a:t>Saint Jean Le Comtal</a:t>
            </a:r>
            <a:endParaRPr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fr-FR" sz="2800">
                <a:solidFill>
                  <a:schemeClr val="hlink"/>
                </a:solidFill>
              </a:rPr>
              <a:t>20 Mars 2025</a:t>
            </a:r>
            <a:endParaRPr lang="fr-FR" sz="2800">
              <a:solidFill>
                <a:srgbClr val="008000"/>
              </a:solidFill>
            </a:endParaRPr>
          </a:p>
        </p:txBody>
      </p:sp>
      <p:pic>
        <p:nvPicPr>
          <p:cNvPr id="4100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28813" y="1196975"/>
            <a:ext cx="616267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0" y="0"/>
            <a:ext cx="9205913" cy="1143000"/>
          </a:xfrm>
        </p:spPr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–</a:t>
            </a:r>
            <a:r>
              <a:rPr lang="fr-FR" sz="2800" b="1">
                <a:latin typeface="Castellar"/>
              </a:rPr>
              <a:t> Nos finances</a:t>
            </a:r>
            <a:br>
              <a:rPr lang="fr-FR" sz="2800" b="1">
                <a:latin typeface="Castellar"/>
              </a:rPr>
            </a:br>
            <a:r>
              <a:rPr lang="fr-FR" sz="2800" b="1">
                <a:solidFill>
                  <a:srgbClr val="0066FF"/>
                </a:solidFill>
                <a:latin typeface="Castellar"/>
              </a:rPr>
              <a:t>PRODUITS  Exploit 2024</a:t>
            </a:r>
            <a:endParaRPr lang="fr-FR" sz="2800">
              <a:solidFill>
                <a:srgbClr val="0066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16013" y="981075"/>
            <a:ext cx="8624887" cy="5516563"/>
          </a:xfrm>
        </p:spPr>
        <p:txBody>
          <a:bodyPr/>
          <a:lstStyle/>
          <a:p>
            <a:pPr lvl="1">
              <a:buFont typeface="Wingdings"/>
              <a:buChar char="q"/>
              <a:defRPr/>
            </a:pPr>
            <a:r>
              <a:rPr lang="fr-FR" sz="2400"/>
              <a:t>cotisations 			             8 590,00 €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participation CAMPG 	             5 848,00 €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Amicale "Organise" voyage 	           96 792,00 €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Voyage à Toulouse             2150,00 €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Voyage Sicile                     67200,00 €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Voyage Roussillon             27442,00 €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Activités pour tous	       	</a:t>
            </a:r>
            <a:r>
              <a:rPr lang="fr-FR"/>
              <a:t>           </a:t>
            </a:r>
            <a:r>
              <a:rPr lang="fr-FR" sz="2400"/>
              <a:t>4 606,00 € 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Jardinage                             2110,00 €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Inter Association                     956,00 €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400"/>
              <a:t>Repas de rentrée                  1540,00 €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Intérêts (compte chèque)                     165,86 €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Intérêts (Livret) 		        	  1 334,62 €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2400"/>
              <a:t>Conseil Admin. Abandon frais           4 579,00 €	</a:t>
            </a:r>
            <a:r>
              <a:rPr lang="fr-FR" i="1"/>
              <a:t>	    	</a:t>
            </a:r>
            <a:r>
              <a:rPr lang="fr-FR"/>
              <a:t>			________________  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/>
              <a:t> 			</a:t>
            </a:r>
            <a:r>
              <a:rPr lang="fr-FR">
                <a:solidFill>
                  <a:srgbClr val="0066FF"/>
                </a:solidFill>
              </a:rPr>
              <a:t>Recettes </a:t>
            </a:r>
            <a:r>
              <a:rPr lang="fr-FR"/>
              <a:t>        </a:t>
            </a:r>
            <a:r>
              <a:rPr lang="fr-FR">
                <a:solidFill>
                  <a:srgbClr val="0066FF"/>
                </a:solidFill>
              </a:rPr>
              <a:t>121 915,48 € </a:t>
            </a:r>
            <a:endParaRPr/>
          </a:p>
        </p:txBody>
      </p:sp>
      <p:pic>
        <p:nvPicPr>
          <p:cNvPr id="21508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549275"/>
            <a:ext cx="1712913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9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-355600" y="5481638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168275"/>
            <a:ext cx="9205913" cy="1143000"/>
          </a:xfrm>
        </p:spPr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–</a:t>
            </a:r>
            <a:r>
              <a:rPr lang="fr-FR" sz="2800" b="1">
                <a:latin typeface="Castellar"/>
              </a:rPr>
              <a:t> Nos finances</a:t>
            </a:r>
            <a:br>
              <a:rPr lang="fr-FR" sz="2800" b="1">
                <a:latin typeface="Castellar"/>
              </a:rPr>
            </a:br>
            <a:r>
              <a:rPr lang="fr-FR" sz="2800" b="1">
                <a:solidFill>
                  <a:srgbClr val="0066FF"/>
                </a:solidFill>
                <a:latin typeface="Castellar"/>
              </a:rPr>
              <a:t>CHARGES 2024</a:t>
            </a:r>
            <a:endParaRPr lang="fr-FR" sz="2800">
              <a:solidFill>
                <a:srgbClr val="0066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81113" y="1341438"/>
            <a:ext cx="8624887" cy="5516562"/>
          </a:xfrm>
        </p:spPr>
        <p:txBody>
          <a:bodyPr/>
          <a:lstStyle/>
          <a:p>
            <a:pPr lvl="1">
              <a:buFont typeface="Wingdings"/>
              <a:buChar char="q"/>
              <a:defRPr/>
            </a:pPr>
            <a:r>
              <a:rPr lang="fr-FR"/>
              <a:t>Activités pour Tous 		  </a:t>
            </a:r>
            <a:r>
              <a:rPr lang="fr-FR">
                <a:solidFill>
                  <a:srgbClr val="C00000"/>
                </a:solidFill>
              </a:rPr>
              <a:t>- 10 301,66 € 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Galette du nouvel an                           - 627,17 €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Repas de rentrée                              - 3355,00 €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Chocolats fin d’année                      -  1689,00 €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Jardinage                                          - 1848,92 €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Inter associations                              - 2781,57 €</a:t>
            </a:r>
          </a:p>
          <a:p>
            <a:pPr lvl="1">
              <a:buFont typeface="Wingdings"/>
              <a:buChar char="q"/>
              <a:defRPr/>
            </a:pPr>
            <a:r>
              <a:rPr lang="fr-FR"/>
              <a:t>Amicale "Organise"  		 </a:t>
            </a:r>
            <a:r>
              <a:rPr lang="fr-FR">
                <a:solidFill>
                  <a:srgbClr val="C00000"/>
                </a:solidFill>
              </a:rPr>
              <a:t>- 97 660,31 € 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Plateau de Beille                                - 405,00 €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Cornouailles                                       - 213,77 €</a:t>
            </a:r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Voyage Sicile                                 - 65944,50 €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Voyage Roussillon   	           - 27993,09 €</a:t>
            </a:r>
            <a:endParaRPr/>
          </a:p>
          <a:p>
            <a:pPr lvl="2">
              <a:buFont typeface="Wingdings"/>
              <a:buChar char="§"/>
              <a:defRPr/>
            </a:pPr>
            <a:r>
              <a:rPr lang="fr-FR" sz="1050" i="1"/>
              <a:t>Voyage Toulouse                            - 3103,95 €</a:t>
            </a:r>
          </a:p>
          <a:p>
            <a:pPr lvl="1">
              <a:buFont typeface="Wingdings"/>
              <a:buChar char="q"/>
              <a:defRPr/>
            </a:pPr>
            <a:r>
              <a:rPr lang="fr-FR"/>
              <a:t>Resp. Civile, Fédés, Fonct etc  </a:t>
            </a:r>
            <a:r>
              <a:rPr lang="fr-FR">
                <a:solidFill>
                  <a:srgbClr val="C00000"/>
                </a:solidFill>
              </a:rPr>
              <a:t>- 5 055,37 € 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/>
              <a:t>AG 2024 plus frais                     </a:t>
            </a:r>
            <a:r>
              <a:rPr lang="fr-FR">
                <a:solidFill>
                  <a:srgbClr val="C00000"/>
                </a:solidFill>
              </a:rPr>
              <a:t>- 5 908,00 €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i="1"/>
              <a:t>Conseil Admin participation       </a:t>
            </a:r>
            <a:r>
              <a:rPr lang="fr-FR">
                <a:solidFill>
                  <a:srgbClr val="C00000"/>
                </a:solidFill>
              </a:rPr>
              <a:t>- 4 579,00 €</a:t>
            </a:r>
            <a:r>
              <a:rPr lang="fr-FR"/>
              <a:t>	</a:t>
            </a:r>
            <a:r>
              <a:rPr lang="fr-FR" sz="2400"/>
              <a:t>        						    ________   </a:t>
            </a:r>
            <a:endParaRPr/>
          </a:p>
          <a:p>
            <a:pPr lvl="1">
              <a:buFontTx/>
              <a:buNone/>
              <a:defRPr/>
            </a:pPr>
            <a:r>
              <a:rPr lang="fr-FR" sz="2400"/>
              <a:t> 			</a:t>
            </a:r>
            <a:r>
              <a:rPr lang="fr-FR">
                <a:solidFill>
                  <a:srgbClr val="C00000"/>
                </a:solidFill>
              </a:rPr>
              <a:t>Emplois </a:t>
            </a:r>
            <a:r>
              <a:rPr lang="fr-FR">
                <a:solidFill>
                  <a:srgbClr val="0066FF"/>
                </a:solidFill>
              </a:rPr>
              <a:t> </a:t>
            </a:r>
            <a:r>
              <a:rPr lang="fr-FR"/>
              <a:t>     	        </a:t>
            </a:r>
            <a:r>
              <a:rPr lang="fr-FR">
                <a:solidFill>
                  <a:srgbClr val="C00000"/>
                </a:solidFill>
              </a:rPr>
              <a:t>-  123 504,34 € </a:t>
            </a:r>
          </a:p>
        </p:txBody>
      </p:sp>
      <p:pic>
        <p:nvPicPr>
          <p:cNvPr id="23556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836613"/>
            <a:ext cx="1712913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7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-231775" y="5278438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– Nos finances</a:t>
            </a:r>
            <a:br>
              <a:rPr lang="fr-FR" sz="2400" b="1">
                <a:latin typeface="Castellar"/>
              </a:rPr>
            </a:br>
            <a:r>
              <a:rPr lang="fr-FR" sz="2800" b="1">
                <a:solidFill>
                  <a:srgbClr val="0066FF"/>
                </a:solidFill>
                <a:latin typeface="Castellar"/>
              </a:rPr>
              <a:t>Organisations réparties sur 2023 2024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/>
              <a:t>Plateau de Beille   </a:t>
            </a:r>
            <a:r>
              <a:rPr lang="fr-FR" sz="2400">
                <a:solidFill>
                  <a:srgbClr val="FF0000"/>
                </a:solidFill>
              </a:rPr>
              <a:t>-  405,00 €</a:t>
            </a:r>
            <a:endParaRPr/>
          </a:p>
          <a:p>
            <a:pPr>
              <a:defRPr/>
            </a:pPr>
            <a:r>
              <a:rPr lang="fr-FR" sz="2400"/>
              <a:t>Cornouailles          </a:t>
            </a:r>
            <a:r>
              <a:rPr lang="fr-FR" sz="2400">
                <a:solidFill>
                  <a:srgbClr val="FF0000"/>
                </a:solidFill>
              </a:rPr>
              <a:t>-  213,77 €</a:t>
            </a:r>
            <a:endParaRPr/>
          </a:p>
          <a:p>
            <a:pPr>
              <a:defRPr/>
            </a:pPr>
            <a:r>
              <a:rPr lang="fr-FR" sz="2400"/>
              <a:t>Sicile                  </a:t>
            </a:r>
            <a:r>
              <a:rPr lang="fr-FR" sz="2400">
                <a:solidFill>
                  <a:srgbClr val="FF0000"/>
                </a:solidFill>
              </a:rPr>
              <a:t>- 65 944,50 € </a:t>
            </a:r>
            <a:r>
              <a:rPr lang="fr-FR" sz="2400"/>
              <a:t>	            + 67 200,00 €</a:t>
            </a:r>
            <a:endParaRPr/>
          </a:p>
          <a:p>
            <a:pPr>
              <a:defRPr/>
            </a:pPr>
            <a:r>
              <a:rPr lang="fr-FR" sz="2400"/>
              <a:t>Toulouse            </a:t>
            </a:r>
            <a:r>
              <a:rPr lang="fr-FR" sz="2400">
                <a:solidFill>
                  <a:srgbClr val="FF0000"/>
                </a:solidFill>
              </a:rPr>
              <a:t>-   3 103,95 €               </a:t>
            </a:r>
            <a:r>
              <a:rPr lang="fr-FR" sz="2400"/>
              <a:t>+  2 150,00 €</a:t>
            </a:r>
            <a:endParaRPr/>
          </a:p>
          <a:p>
            <a:pPr>
              <a:defRPr/>
            </a:pPr>
            <a:r>
              <a:rPr lang="fr-FR" sz="2400"/>
              <a:t>Roussillon          </a:t>
            </a:r>
            <a:r>
              <a:rPr lang="fr-FR" sz="2400">
                <a:solidFill>
                  <a:srgbClr val="FF0000"/>
                </a:solidFill>
              </a:rPr>
              <a:t>- 27 993,09 €              </a:t>
            </a:r>
            <a:r>
              <a:rPr lang="fr-FR" sz="2400"/>
              <a:t>+ 27 442,00 €</a:t>
            </a:r>
            <a:endParaRPr/>
          </a:p>
          <a:p>
            <a:pPr marL="0" indent="0">
              <a:buFontTx/>
              <a:buNone/>
              <a:defRPr/>
            </a:pPr>
            <a:r>
              <a:rPr lang="fr-FR" sz="2400"/>
              <a:t>                          ----------------------            --------------------</a:t>
            </a:r>
            <a:endParaRPr/>
          </a:p>
          <a:p>
            <a:pPr marL="0" indent="0">
              <a:buFontTx/>
              <a:buNone/>
              <a:defRPr/>
            </a:pPr>
            <a:r>
              <a:rPr lang="fr-FR" sz="2400"/>
              <a:t>     Total                  </a:t>
            </a:r>
            <a:r>
              <a:rPr lang="fr-FR" sz="2400">
                <a:solidFill>
                  <a:srgbClr val="FF0000"/>
                </a:solidFill>
              </a:rPr>
              <a:t>- 97 660,31 €               </a:t>
            </a:r>
            <a:r>
              <a:rPr lang="fr-FR" sz="2400"/>
              <a:t>+ 96 792,00 € </a:t>
            </a:r>
            <a:endParaRPr/>
          </a:p>
          <a:p>
            <a:pPr marL="0" indent="0">
              <a:buFontTx/>
              <a:buNone/>
              <a:defRPr/>
            </a:pPr>
            <a:r>
              <a:rPr lang="fr-FR" sz="2400"/>
              <a:t>    Solde                       </a:t>
            </a:r>
            <a:r>
              <a:rPr lang="fr-FR" sz="2400">
                <a:solidFill>
                  <a:srgbClr val="FF0000"/>
                </a:solidFill>
              </a:rPr>
              <a:t>- 868,31 €</a:t>
            </a:r>
            <a:endParaRPr/>
          </a:p>
          <a:p>
            <a:pPr marL="0" indent="0">
              <a:buFontTx/>
              <a:buNone/>
              <a:defRPr/>
            </a:pPr>
            <a:endParaRPr lang="fr-FR" sz="240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sz="2000" b="1">
                <a:solidFill>
                  <a:srgbClr val="0066FF"/>
                </a:solidFill>
                <a:latin typeface="Castellar"/>
                <a:ea typeface="Arial"/>
                <a:cs typeface="Arial"/>
              </a:rPr>
              <a:t>SRI LANKA 2025  </a:t>
            </a:r>
            <a:r>
              <a:rPr lang="fr-FR" sz="2400" b="1">
                <a:solidFill>
                  <a:srgbClr val="0066FF"/>
                </a:solidFill>
                <a:latin typeface="Castellar"/>
                <a:ea typeface="Arial"/>
                <a:cs typeface="Arial"/>
              </a:rPr>
              <a:t>- 21 676,00 €           + 45 136,00 €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60350"/>
            <a:ext cx="9205913" cy="1143000"/>
          </a:xfrm>
        </p:spPr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–</a:t>
            </a:r>
            <a:r>
              <a:rPr lang="fr-FR" sz="2800" b="1">
                <a:latin typeface="Castellar"/>
              </a:rPr>
              <a:t> Nos finances</a:t>
            </a:r>
            <a:br>
              <a:rPr lang="fr-FR" sz="2800" b="1">
                <a:latin typeface="Castellar"/>
              </a:rPr>
            </a:br>
            <a:r>
              <a:rPr lang="fr-FR" sz="2800" b="1">
                <a:solidFill>
                  <a:srgbClr val="0066FF"/>
                </a:solidFill>
                <a:latin typeface="Castellar"/>
              </a:rPr>
              <a:t>RESULTATS d’EXPLOITATION 2024</a:t>
            </a:r>
            <a:endParaRPr lang="fr-FR" sz="2800">
              <a:solidFill>
                <a:srgbClr val="0066FF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73050" y="1341438"/>
            <a:ext cx="9632950" cy="4608512"/>
          </a:xfrm>
        </p:spPr>
        <p:txBody>
          <a:bodyPr/>
          <a:lstStyle/>
          <a:p>
            <a:pPr lvl="1">
              <a:buFont typeface="Wingdings"/>
              <a:buChar char="q"/>
              <a:defRPr/>
            </a:pPr>
            <a:endParaRPr lang="fr-FR" sz="2400"/>
          </a:p>
          <a:p>
            <a:pPr lvl="1">
              <a:buFont typeface="Wingdings"/>
              <a:buChar char="q"/>
              <a:defRPr/>
            </a:pPr>
            <a:r>
              <a:rPr lang="fr-FR">
                <a:solidFill>
                  <a:srgbClr val="0066FF"/>
                </a:solidFill>
              </a:rPr>
              <a:t>Recettes </a:t>
            </a:r>
            <a:r>
              <a:rPr lang="fr-FR"/>
              <a:t>     			   </a:t>
            </a:r>
            <a:r>
              <a:rPr lang="fr-FR">
                <a:solidFill>
                  <a:srgbClr val="0066FF"/>
                </a:solidFill>
              </a:rPr>
              <a:t>121 915,48 €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3200">
                <a:solidFill>
                  <a:srgbClr val="C00000"/>
                </a:solidFill>
              </a:rPr>
              <a:t>Emplois</a:t>
            </a:r>
            <a:r>
              <a:rPr lang="fr-FR">
                <a:solidFill>
                  <a:srgbClr val="C00000"/>
                </a:solidFill>
              </a:rPr>
              <a:t> </a:t>
            </a:r>
            <a:r>
              <a:rPr lang="fr-FR">
                <a:solidFill>
                  <a:srgbClr val="0066FF"/>
                </a:solidFill>
              </a:rPr>
              <a:t> </a:t>
            </a:r>
            <a:r>
              <a:rPr lang="fr-FR"/>
              <a:t>     			</a:t>
            </a:r>
            <a:r>
              <a:rPr lang="fr-FR">
                <a:solidFill>
                  <a:srgbClr val="C00000"/>
                </a:solidFill>
              </a:rPr>
              <a:t> - 123 504,34 €</a:t>
            </a:r>
            <a:endParaRPr/>
          </a:p>
          <a:p>
            <a:pPr lvl="1">
              <a:buFont typeface="Wingdings"/>
              <a:buChar char="q"/>
              <a:defRPr/>
            </a:pPr>
            <a:endParaRPr lang="fr-FR"/>
          </a:p>
          <a:p>
            <a:pPr lvl="1">
              <a:buFont typeface="Wingdings"/>
              <a:buChar char="q"/>
              <a:defRPr/>
            </a:pPr>
            <a:r>
              <a:rPr lang="fr-FR"/>
              <a:t>Résultat brut    </a:t>
            </a:r>
            <a:r>
              <a:rPr lang="fr-FR">
                <a:solidFill>
                  <a:srgbClr val="C00000"/>
                </a:solidFill>
              </a:rPr>
              <a:t>                             - 1588,86 €</a:t>
            </a:r>
            <a:r>
              <a:rPr lang="fr-FR" i="1">
                <a:solidFill>
                  <a:srgbClr val="C00000"/>
                </a:solidFill>
              </a:rPr>
              <a:t>				</a:t>
            </a:r>
            <a:endParaRPr lang="fr-FR">
              <a:solidFill>
                <a:srgbClr val="0066FF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fr-FR">
                <a:solidFill>
                  <a:srgbClr val="0066FF"/>
                </a:solidFill>
              </a:rPr>
              <a:t>Pour rappel : Intérêts sur Livret 3% sur 11 mois 1 334 €</a:t>
            </a:r>
            <a:endParaRPr/>
          </a:p>
          <a:p>
            <a:pPr marL="457200" lvl="1" indent="0">
              <a:buFontTx/>
              <a:buNone/>
              <a:defRPr/>
            </a:pPr>
            <a:r>
              <a:rPr lang="fr-FR">
                <a:solidFill>
                  <a:srgbClr val="0066FF"/>
                </a:solidFill>
              </a:rPr>
              <a:t>              en 2025 baisse du taux d’intérêt à 2,4 %</a:t>
            </a:r>
            <a:endParaRPr/>
          </a:p>
        </p:txBody>
      </p:sp>
      <p:pic>
        <p:nvPicPr>
          <p:cNvPr id="27652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1288" y="5445125"/>
            <a:ext cx="1712912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3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0" y="5267325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–</a:t>
            </a:r>
            <a:r>
              <a:rPr lang="fr-FR" sz="2800" b="1">
                <a:latin typeface="Castellar"/>
              </a:rPr>
              <a:t> BILAN</a:t>
            </a:r>
            <a:br>
              <a:rPr lang="fr-FR" sz="2800" b="1">
                <a:latin typeface="Castellar"/>
              </a:rPr>
            </a:br>
            <a:r>
              <a:rPr lang="fr-FR" sz="2400" b="1">
                <a:solidFill>
                  <a:srgbClr val="0066FF"/>
                </a:solidFill>
                <a:latin typeface="Castellar"/>
              </a:rPr>
              <a:t>au 31 décembre 2024 – Actif Circulant</a:t>
            </a:r>
            <a:endParaRPr lang="fr-FR" sz="2400">
              <a:solidFill>
                <a:srgbClr val="0066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44488" y="1412875"/>
            <a:ext cx="8864600" cy="49688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2400">
                <a:solidFill>
                  <a:srgbClr val="0000FF"/>
                </a:solidFill>
              </a:rPr>
              <a:t>Comptes chèques	1</a:t>
            </a:r>
            <a:r>
              <a:rPr lang="fr-FR" sz="2400" baseline="30000">
                <a:solidFill>
                  <a:srgbClr val="0000FF"/>
                </a:solidFill>
              </a:rPr>
              <a:t>er</a:t>
            </a:r>
            <a:r>
              <a:rPr lang="fr-FR" sz="2400">
                <a:solidFill>
                  <a:srgbClr val="0000FF"/>
                </a:solidFill>
              </a:rPr>
              <a:t> Janvier		31 décembre</a:t>
            </a:r>
            <a:endParaRPr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sz="2400">
                <a:solidFill>
                  <a:srgbClr val="0000FF"/>
                </a:solidFill>
              </a:rPr>
              <a:t>	  </a:t>
            </a:r>
            <a:r>
              <a:rPr lang="fr-FR" sz="2400">
                <a:solidFill>
                  <a:srgbClr val="008080"/>
                </a:solidFill>
              </a:rPr>
              <a:t>Gestion 		</a:t>
            </a:r>
            <a:r>
              <a:rPr lang="fr-FR" sz="2000">
                <a:solidFill>
                  <a:srgbClr val="008080"/>
                </a:solidFill>
              </a:rPr>
              <a:t>  </a:t>
            </a:r>
            <a:r>
              <a:rPr lang="fr-FR">
                <a:solidFill>
                  <a:srgbClr val="008080"/>
                </a:solidFill>
              </a:rPr>
              <a:t>7 200,90 €		6 348,52 €</a:t>
            </a:r>
            <a:endParaRPr lang="fr-FR" sz="1800">
              <a:solidFill>
                <a:srgbClr val="00808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sz="2000">
                <a:solidFill>
                  <a:srgbClr val="008080"/>
                </a:solidFill>
              </a:rPr>
              <a:t>	   </a:t>
            </a:r>
            <a:r>
              <a:rPr lang="fr-FR" sz="2400">
                <a:solidFill>
                  <a:srgbClr val="008080"/>
                </a:solidFill>
              </a:rPr>
              <a:t>Animation </a:t>
            </a:r>
            <a:r>
              <a:rPr lang="fr-FR" sz="2000">
                <a:solidFill>
                  <a:srgbClr val="008080"/>
                </a:solidFill>
              </a:rPr>
              <a:t>		      </a:t>
            </a:r>
            <a:r>
              <a:rPr lang="fr-FR">
                <a:solidFill>
                  <a:srgbClr val="008080"/>
                </a:solidFill>
              </a:rPr>
              <a:t>623,98 €		   570,63 €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sz="1200">
                <a:solidFill>
                  <a:srgbClr val="008080"/>
                </a:solidFill>
              </a:rPr>
              <a:t>      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400">
                <a:solidFill>
                  <a:srgbClr val="0000FF"/>
                </a:solidFill>
              </a:rPr>
              <a:t>Placements 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>
                <a:solidFill>
                  <a:srgbClr val="0000FF"/>
                </a:solidFill>
              </a:rPr>
              <a:t> 		</a:t>
            </a:r>
            <a:r>
              <a:rPr lang="fr-FR" sz="2400">
                <a:solidFill>
                  <a:srgbClr val="008080"/>
                </a:solidFill>
              </a:rPr>
              <a:t>Livret	</a:t>
            </a:r>
            <a:r>
              <a:rPr lang="fr-FR" sz="2000">
                <a:solidFill>
                  <a:srgbClr val="008080"/>
                </a:solidFill>
              </a:rPr>
              <a:t>	            </a:t>
            </a:r>
            <a:r>
              <a:rPr lang="fr-FR" sz="2800">
                <a:solidFill>
                  <a:srgbClr val="008080"/>
                </a:solidFill>
              </a:rPr>
              <a:t>16 529,18 €       61 863,80 €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>
                <a:solidFill>
                  <a:srgbClr val="008080"/>
                </a:solidFill>
              </a:rPr>
              <a:t>	</a:t>
            </a:r>
            <a:r>
              <a:rPr lang="fr-FR" sz="2000">
                <a:solidFill>
                  <a:srgbClr val="008080"/>
                </a:solidFill>
              </a:rPr>
              <a:t>	</a:t>
            </a:r>
            <a:r>
              <a:rPr lang="fr-FR" sz="2400">
                <a:solidFill>
                  <a:srgbClr val="008080"/>
                </a:solidFill>
              </a:rPr>
              <a:t>Livret Association</a:t>
            </a:r>
            <a:r>
              <a:rPr lang="fr-FR" sz="2000">
                <a:solidFill>
                  <a:srgbClr val="008080"/>
                </a:solidFill>
              </a:rPr>
              <a:t>	   </a:t>
            </a:r>
            <a:r>
              <a:rPr lang="fr-FR" sz="2800">
                <a:solidFill>
                  <a:srgbClr val="008080"/>
                </a:solidFill>
              </a:rPr>
              <a:t>4548,09 €	         4 639,05 €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>
                <a:solidFill>
                  <a:srgbClr val="008080"/>
                </a:solidFill>
              </a:rPr>
              <a:t> 		</a:t>
            </a:r>
            <a:r>
              <a:rPr lang="fr-FR" sz="1800">
                <a:solidFill>
                  <a:srgbClr val="008080"/>
                </a:solidFill>
              </a:rPr>
              <a:t>Capital social	 inchangé 30 €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1200">
                <a:solidFill>
                  <a:srgbClr val="008080"/>
                </a:solidFill>
              </a:rPr>
              <a:t>     </a:t>
            </a:r>
            <a:endParaRPr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9900FF"/>
                </a:solidFill>
              </a:rPr>
              <a:t>Règlements  inclus :</a:t>
            </a:r>
          </a:p>
          <a:p>
            <a:pPr lvl="1" algn="ctr"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9900FF"/>
                </a:solidFill>
                <a:ea typeface="Arial"/>
                <a:cs typeface="Arial"/>
              </a:rPr>
              <a:t>Voyage 2023 Sicile        -18 150 €</a:t>
            </a:r>
            <a:endParaRPr/>
          </a:p>
          <a:p>
            <a:pPr lvl="1" algn="ctr"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9900FF"/>
                </a:solidFill>
                <a:ea typeface="Arial"/>
                <a:cs typeface="Arial"/>
              </a:rPr>
              <a:t>Voyage 2025 Sri Lanka +23 460 € </a:t>
            </a:r>
            <a:endParaRPr/>
          </a:p>
          <a:p>
            <a:pPr marL="400050" algn="ctr">
              <a:buFont typeface="Wingdings"/>
              <a:buChar char="v"/>
              <a:defRPr/>
            </a:pPr>
            <a:r>
              <a:rPr lang="fr-FR" sz="2400" b="1">
                <a:solidFill>
                  <a:srgbClr val="00B050"/>
                </a:solidFill>
                <a:latin typeface="Arial"/>
                <a:ea typeface="Arial"/>
                <a:cs typeface="Arial"/>
              </a:rPr>
              <a:t>QUESTIONS ?</a:t>
            </a:r>
            <a:endParaRPr/>
          </a:p>
          <a:p>
            <a:pPr lvl="1" algn="ctr">
              <a:defRPr/>
            </a:pPr>
            <a:endParaRPr lang="fr-FR" sz="2000">
              <a:latin typeface="Minion Pro SmBd"/>
            </a:endParaRPr>
          </a:p>
          <a:p>
            <a:pPr marL="457200" lvl="1" algn="ctr">
              <a:spcBef>
                <a:spcPts val="0"/>
              </a:spcBef>
              <a:buFontTx/>
              <a:buNone/>
              <a:defRPr/>
            </a:pPr>
            <a:endParaRPr lang="fr-FR" sz="2000" b="1">
              <a:solidFill>
                <a:srgbClr val="6600FF"/>
              </a:solidFill>
              <a:latin typeface="Castellar"/>
              <a:ea typeface="Arial"/>
              <a:cs typeface="Arial"/>
            </a:endParaRPr>
          </a:p>
          <a:p>
            <a:pPr lvl="1" algn="ctr">
              <a:lnSpc>
                <a:spcPct val="90000"/>
              </a:lnSpc>
              <a:buFontTx/>
              <a:buNone/>
              <a:defRPr/>
            </a:pPr>
            <a:endParaRPr lang="fr-FR" sz="2400" i="1">
              <a:solidFill>
                <a:srgbClr val="9900FF"/>
              </a:solidFill>
              <a:ea typeface="Arial"/>
              <a:cs typeface="Arial"/>
            </a:endParaRPr>
          </a:p>
          <a:p>
            <a:pPr lvl="1" algn="ctr">
              <a:lnSpc>
                <a:spcPct val="90000"/>
              </a:lnSpc>
              <a:buFontTx/>
              <a:buNone/>
              <a:defRPr/>
            </a:pPr>
            <a:endParaRPr lang="fr-FR" sz="3200" i="1">
              <a:solidFill>
                <a:srgbClr val="9900FF"/>
              </a:solidFill>
              <a:ea typeface="Arial"/>
              <a:cs typeface="Arial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sz="120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>
                <a:solidFill>
                  <a:srgbClr val="0000FF"/>
                </a:solidFill>
              </a:rPr>
              <a:t>	</a:t>
            </a:r>
            <a:endParaRPr lang="fr-FR" sz="2400" i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chemeClr val="hlink"/>
                </a:solidFill>
              </a:rPr>
              <a:t>		</a:t>
            </a:r>
            <a:endParaRPr/>
          </a:p>
          <a:p>
            <a:pPr>
              <a:lnSpc>
                <a:spcPct val="90000"/>
              </a:lnSpc>
              <a:defRPr/>
            </a:pPr>
            <a:endParaRPr lang="fr-FR" sz="2400" i="1">
              <a:solidFill>
                <a:schemeClr val="hlink"/>
              </a:solidFill>
            </a:endParaRPr>
          </a:p>
        </p:txBody>
      </p:sp>
      <p:pic>
        <p:nvPicPr>
          <p:cNvPr id="29700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1288" y="5445125"/>
            <a:ext cx="1712912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01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0" y="5267325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ORDINAIRE 2025</a:t>
            </a:r>
            <a:r>
              <a:rPr lang="fr-FR" sz="1200" b="1">
                <a:latin typeface="Castellar"/>
              </a:rPr>
              <a:t>  </a:t>
            </a:r>
            <a:br>
              <a:rPr lang="fr-FR" sz="1200" b="1">
                <a:latin typeface="Castellar"/>
              </a:rPr>
            </a:br>
            <a:r>
              <a:rPr lang="fr-FR" sz="2400" b="1">
                <a:solidFill>
                  <a:srgbClr val="00B050"/>
                </a:solidFill>
              </a:rPr>
              <a:t>Conseil d’Administration</a:t>
            </a:r>
            <a:r>
              <a:rPr lang="fr-FR" b="1">
                <a:solidFill>
                  <a:srgbClr val="00B050"/>
                </a:solidFill>
              </a:rPr>
              <a:t> 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776288" y="1341438"/>
            <a:ext cx="7993062" cy="4525962"/>
          </a:xfrm>
        </p:spPr>
        <p:txBody>
          <a:bodyPr/>
          <a:lstStyle/>
          <a:p>
            <a:pPr marL="457200" lvl="1" algn="ctr">
              <a:spcBef>
                <a:spcPts val="0"/>
              </a:spcBef>
              <a:buFontTx/>
              <a:buNone/>
              <a:defRPr/>
            </a:pPr>
            <a:r>
              <a:rPr lang="fr-FR" sz="2400">
                <a:solidFill>
                  <a:srgbClr val="6600FF"/>
                </a:solidFill>
                <a:latin typeface="Castellar"/>
              </a:rPr>
              <a:t>RENOUVELLENT de mandat</a:t>
            </a:r>
          </a:p>
          <a:p>
            <a:pPr marL="457200" lvl="1" algn="ctr">
              <a:spcBef>
                <a:spcPts val="0"/>
              </a:spcBef>
              <a:buFontTx/>
              <a:buNone/>
              <a:defRPr/>
            </a:pPr>
            <a:r>
              <a:rPr lang="fr-FR" sz="2400">
                <a:latin typeface="Minion Pro SmBd"/>
              </a:rPr>
              <a:t>Jean-Pierre ARRIVETS, Patrick CASALINI</a:t>
            </a:r>
          </a:p>
          <a:p>
            <a:pPr marL="457200" lvl="1" algn="ctr">
              <a:spcBef>
                <a:spcPts val="0"/>
              </a:spcBef>
              <a:buFontTx/>
              <a:buNone/>
              <a:defRPr/>
            </a:pPr>
            <a:r>
              <a:rPr lang="fr-FR" sz="2400">
                <a:latin typeface="Minion Pro SmBd"/>
              </a:rPr>
              <a:t>Paul FERRE, Annie LOUBENS</a:t>
            </a:r>
          </a:p>
          <a:p>
            <a:pPr lvl="1" algn="ctr">
              <a:buFont typeface="Wingdings"/>
              <a:buNone/>
              <a:defRPr/>
            </a:pPr>
            <a:r>
              <a:rPr lang="fr-FR">
                <a:solidFill>
                  <a:srgbClr val="6600FF"/>
                </a:solidFill>
                <a:latin typeface="Castellar"/>
              </a:rPr>
              <a:t>Fin de mandat 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>
                <a:latin typeface="Minion Pro SmBd"/>
              </a:rPr>
              <a:t>Françoise LANNELONGUE, Christian THEODORE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>
                <a:latin typeface="Minion Pro SmBd"/>
              </a:rPr>
              <a:t>Christian TREMOSA</a:t>
            </a:r>
          </a:p>
          <a:p>
            <a:pPr lvl="1" algn="ctr">
              <a:buFont typeface="Wingdings"/>
              <a:buNone/>
              <a:defRPr/>
            </a:pPr>
            <a:r>
              <a:rPr lang="fr-FR">
                <a:solidFill>
                  <a:srgbClr val="6600FF"/>
                </a:solidFill>
                <a:latin typeface="Castellar"/>
              </a:rPr>
              <a:t>AG 2025 : CANDIDATS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>
                <a:latin typeface="Minion Pro SmBd"/>
              </a:rPr>
              <a:t>Bernard MIGLIORINI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>
                <a:latin typeface="Minion Pro SmBd"/>
              </a:rPr>
              <a:t>Jean-Claude ESCUBES</a:t>
            </a:r>
            <a:endParaRPr/>
          </a:p>
          <a:p>
            <a:pPr lvl="1" algn="ctr">
              <a:defRPr/>
            </a:pPr>
            <a:endParaRPr lang="fr-FR" sz="2000">
              <a:latin typeface="Minion Pro SmBd"/>
            </a:endParaRPr>
          </a:p>
          <a:p>
            <a:pPr marL="400050" algn="ctr">
              <a:buFont typeface="Wingdings"/>
              <a:buChar char="v"/>
              <a:defRPr/>
            </a:pPr>
            <a:r>
              <a:rPr lang="fr-FR" sz="2400" b="1">
                <a:solidFill>
                  <a:srgbClr val="00B050"/>
                </a:solidFill>
                <a:latin typeface="Arial"/>
                <a:ea typeface="Arial"/>
                <a:cs typeface="Arial"/>
              </a:rPr>
              <a:t>QUESTIONS ?</a:t>
            </a:r>
            <a:endParaRPr/>
          </a:p>
          <a:p>
            <a:pPr lvl="1" algn="ctr">
              <a:defRPr/>
            </a:pPr>
            <a:endParaRPr lang="fr-FR" sz="2000">
              <a:latin typeface="Minion Pro SmBd"/>
            </a:endParaRPr>
          </a:p>
          <a:p>
            <a:pPr marL="457200" lvl="1" algn="ctr">
              <a:spcBef>
                <a:spcPts val="0"/>
              </a:spcBef>
              <a:buFontTx/>
              <a:buNone/>
              <a:defRPr/>
            </a:pPr>
            <a:endParaRPr lang="fr-FR" sz="2000" b="1">
              <a:solidFill>
                <a:srgbClr val="6600FF"/>
              </a:solidFill>
              <a:latin typeface="Castellar"/>
              <a:ea typeface="Arial"/>
              <a:cs typeface="Arial"/>
            </a:endParaRPr>
          </a:p>
        </p:txBody>
      </p:sp>
      <p:pic>
        <p:nvPicPr>
          <p:cNvPr id="31748" name="Image 4" descr="initiativ_gif.gif"/>
          <p:cNvPicPr>
            <a:picLocks noChangeAspect="1"/>
          </p:cNvPicPr>
          <p:nvPr/>
        </p:nvPicPr>
        <p:blipFill>
          <a:blip r:embed="rId3"/>
          <a:srcRect r="69299"/>
          <a:stretch/>
        </p:blipFill>
        <p:spPr bwMode="auto">
          <a:xfrm>
            <a:off x="0" y="5267325"/>
            <a:ext cx="156845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9" name="Picture 4" descr="logo_amicales_2013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977188" y="5578475"/>
            <a:ext cx="1497012" cy="92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>
                <a:solidFill>
                  <a:srgbClr val="7030A0"/>
                </a:solidFill>
              </a:rPr>
              <a:t>ASSEMBLEE GENERALE ORDINAIRE 2025</a:t>
            </a:r>
            <a:endParaRPr lang="fr-FR" sz="3200"/>
          </a:p>
        </p:txBody>
      </p:sp>
      <p:sp>
        <p:nvSpPr>
          <p:cNvPr id="20483" name="Espace réservé du contenu 2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 lvl="1">
              <a:defRPr/>
            </a:pPr>
            <a:endParaRPr lang="fr-FR"/>
          </a:p>
          <a:p>
            <a:pPr lvl="1" algn="ctr">
              <a:buFontTx/>
              <a:buNone/>
              <a:defRPr/>
            </a:pPr>
            <a:r>
              <a:rPr lang="fr-FR" sz="4000" i="1">
                <a:solidFill>
                  <a:srgbClr val="0070C0"/>
                </a:solidFill>
                <a:latin typeface="Elephant"/>
              </a:rPr>
              <a:t>Les animation 2025 présentées par :</a:t>
            </a:r>
            <a:endParaRPr/>
          </a:p>
          <a:p>
            <a:pPr lvl="1" algn="ctr">
              <a:buFontTx/>
              <a:buNone/>
              <a:defRPr/>
            </a:pPr>
            <a:r>
              <a:rPr lang="fr-FR" sz="4000" i="1">
                <a:latin typeface="Elephant"/>
              </a:rPr>
              <a:t>Paul PEGAZ-BLANC.</a:t>
            </a:r>
            <a:endParaRPr lang="fr-FR"/>
          </a:p>
          <a:p>
            <a:pPr lvl="1">
              <a:buFontTx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ORDINAIRE </a:t>
            </a:r>
            <a:br>
              <a:rPr lang="fr-FR" sz="3600" b="1">
                <a:latin typeface="Castellar"/>
              </a:rPr>
            </a:br>
            <a:r>
              <a:rPr lang="fr-FR" sz="3600" b="1">
                <a:latin typeface="Castellar"/>
              </a:rPr>
              <a:t> 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a</a:t>
            </a:r>
            <a:r>
              <a:rPr lang="fr-FR" sz="2400" b="1">
                <a:solidFill>
                  <a:srgbClr val="0066FF"/>
                </a:solidFill>
                <a:latin typeface="Castellar"/>
              </a:rPr>
              <a:t>nimation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s 2025</a:t>
            </a:r>
            <a:endParaRPr lang="fr-FR" sz="2800"/>
          </a:p>
        </p:txBody>
      </p:sp>
      <p:sp>
        <p:nvSpPr>
          <p:cNvPr id="33795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488950" y="1341438"/>
            <a:ext cx="8964613" cy="4967287"/>
          </a:xfrm>
        </p:spPr>
        <p:txBody>
          <a:bodyPr/>
          <a:lstStyle/>
          <a:p>
            <a:pPr lvl="1">
              <a:buFont typeface="Wingdings"/>
              <a:buChar char="Ø"/>
              <a:defRPr/>
            </a:pPr>
            <a:r>
              <a:rPr lang="fr-FR" sz="2400"/>
              <a:t>21 Janvier	La galette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fr-FR" sz="2400"/>
              <a:t>Fin 24 Mars au 4 Avril </a:t>
            </a:r>
            <a:r>
              <a:rPr lang="fr-FR" sz="2400">
                <a:solidFill>
                  <a:srgbClr val="FF0000"/>
                </a:solidFill>
              </a:rPr>
              <a:t>SRI-LANKA</a:t>
            </a:r>
            <a:r>
              <a:rPr lang="fr-FR" sz="2400"/>
              <a:t>	</a:t>
            </a:r>
            <a:endParaRPr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3">
              <a:buFont typeface="Wingdings"/>
              <a:buChar char="Ø"/>
              <a:defRPr/>
            </a:pPr>
            <a:endParaRPr lang="fr-FR" sz="16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r>
              <a:rPr lang="fr-FR" sz="2400"/>
              <a:t>Fin Avril (le 24 en principe en fonction de la météo) livraison des commandes de plants greffés.</a:t>
            </a:r>
            <a:endParaRPr/>
          </a:p>
        </p:txBody>
      </p:sp>
      <p:pic>
        <p:nvPicPr>
          <p:cNvPr id="33796" name="Image 4" descr="initiativ_gif.gif"/>
          <p:cNvPicPr>
            <a:picLocks noChangeAspect="1"/>
          </p:cNvPicPr>
          <p:nvPr/>
        </p:nvPicPr>
        <p:blipFill>
          <a:blip r:embed="rId3"/>
          <a:srcRect r="69299"/>
          <a:stretch/>
        </p:blipFill>
        <p:spPr bwMode="auto">
          <a:xfrm>
            <a:off x="0" y="238125"/>
            <a:ext cx="1281113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7" name="Picture 4" descr="logo_amicales_2013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193087" y="250825"/>
            <a:ext cx="1363662" cy="84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8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8103" y="2348879"/>
            <a:ext cx="3381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59478" y="2348879"/>
            <a:ext cx="2736304" cy="2238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95782" y="2348879"/>
            <a:ext cx="3233394" cy="22434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ORDINAIRE </a:t>
            </a:r>
            <a:br>
              <a:rPr lang="fr-FR" sz="3600" b="1">
                <a:latin typeface="Castellar"/>
              </a:rPr>
            </a:br>
            <a:r>
              <a:rPr lang="fr-FR" sz="3600" b="1">
                <a:latin typeface="Castellar"/>
              </a:rPr>
              <a:t> 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a</a:t>
            </a:r>
            <a:r>
              <a:rPr lang="fr-FR" sz="2400" b="1">
                <a:solidFill>
                  <a:srgbClr val="0066FF"/>
                </a:solidFill>
                <a:latin typeface="Castellar"/>
              </a:rPr>
              <a:t>nimation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s 2025 suite</a:t>
            </a:r>
            <a:endParaRPr lang="fr-FR" sz="2800"/>
          </a:p>
        </p:txBody>
      </p:sp>
      <p:sp>
        <p:nvSpPr>
          <p:cNvPr id="25604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344488" y="1341438"/>
            <a:ext cx="9109075" cy="4967287"/>
          </a:xfrm>
        </p:spPr>
        <p:txBody>
          <a:bodyPr/>
          <a:lstStyle/>
          <a:p>
            <a:pPr lvl="1">
              <a:buFont typeface="Wingdings"/>
              <a:buChar char="Ø"/>
              <a:defRPr/>
            </a:pPr>
            <a:r>
              <a:rPr lang="fr-FR">
                <a:solidFill>
                  <a:srgbClr val="9900FF"/>
                </a:solidFill>
              </a:rPr>
              <a:t> </a:t>
            </a:r>
            <a:r>
              <a:rPr lang="fr-FR" sz="2400"/>
              <a:t> Voyage en car </a:t>
            </a:r>
            <a:r>
              <a:rPr lang="fr-FR" sz="2400" b="1">
                <a:solidFill>
                  <a:srgbClr val="3333CC"/>
                </a:solidFill>
                <a:latin typeface="Calibri"/>
                <a:ea typeface="Candara"/>
                <a:cs typeface="Candara"/>
              </a:rPr>
              <a:t>à MONTAUBAN</a:t>
            </a:r>
            <a:endParaRPr lang="fr-FR" sz="2400">
              <a:latin typeface="Candara"/>
              <a:ea typeface="Candara"/>
              <a:cs typeface="Candara"/>
            </a:endParaRPr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</a:rPr>
              <a:t> le 20 Mai 2025 inscription 15 Avril dernier délai</a:t>
            </a:r>
            <a:endParaRPr/>
          </a:p>
          <a:p>
            <a:pPr lvl="1">
              <a:buFont typeface="Wingdings"/>
              <a:buChar char="Ø"/>
              <a:defRPr/>
            </a:pPr>
            <a:r>
              <a:rPr lang="fr-FR" sz="3200"/>
              <a:t>19 et 20 Juin  : Journées inter associations dans le Tarn</a:t>
            </a:r>
            <a:endParaRPr/>
          </a:p>
          <a:p>
            <a:pPr lvl="1">
              <a:buFont typeface="Wingdings"/>
              <a:buChar char="Ø"/>
              <a:defRPr/>
            </a:pPr>
            <a:endParaRPr lang="fr-FR" sz="3200" b="1">
              <a:latin typeface="Calibri"/>
              <a:ea typeface="Calibri"/>
            </a:endParaRPr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marL="457200" lvl="1" indent="0">
              <a:buNone/>
              <a:defRPr/>
            </a:pPr>
            <a:endParaRPr lang="fr-FR" sz="2400" i="1"/>
          </a:p>
          <a:p>
            <a:pPr lvl="1">
              <a:buFontTx/>
              <a:buNone/>
              <a:defRPr/>
            </a:pPr>
            <a:r>
              <a:rPr lang="fr-FR" sz="2400" i="1"/>
              <a:t> </a:t>
            </a:r>
            <a:endParaRPr/>
          </a:p>
        </p:txBody>
      </p:sp>
      <p:pic>
        <p:nvPicPr>
          <p:cNvPr id="35844" name="Image 4" descr="initiativ_gif.gif"/>
          <p:cNvPicPr>
            <a:picLocks noChangeAspect="1"/>
          </p:cNvPicPr>
          <p:nvPr/>
        </p:nvPicPr>
        <p:blipFill>
          <a:blip r:embed="rId3"/>
          <a:srcRect r="69299"/>
          <a:stretch/>
        </p:blipFill>
        <p:spPr bwMode="auto">
          <a:xfrm>
            <a:off x="0" y="5718175"/>
            <a:ext cx="1281113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5" name="Picture 4" descr="logo_amicales_2013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408988" y="5884863"/>
            <a:ext cx="1363662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95300" y="2100790"/>
            <a:ext cx="3081353" cy="22117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76653" y="2100790"/>
            <a:ext cx="2973810" cy="22158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50463" y="2111361"/>
            <a:ext cx="2963475" cy="22011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 b="1">
                <a:latin typeface="Castellar"/>
              </a:rPr>
              <a:t>Assemblée Générale ORDINAIRE</a:t>
            </a:r>
            <a:br>
              <a:rPr lang="fr-FR" sz="3600" b="1">
                <a:latin typeface="Castellar"/>
              </a:rPr>
            </a:br>
            <a:r>
              <a:rPr lang="fr-FR" sz="3600" b="1">
                <a:latin typeface="Castellar"/>
              </a:rPr>
              <a:t> 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a</a:t>
            </a:r>
            <a:r>
              <a:rPr lang="fr-FR" sz="2400" b="1">
                <a:solidFill>
                  <a:srgbClr val="0066FF"/>
                </a:solidFill>
                <a:latin typeface="Castellar"/>
              </a:rPr>
              <a:t>nimation</a:t>
            </a:r>
            <a:r>
              <a:rPr lang="fr-FR" sz="2800" b="1">
                <a:solidFill>
                  <a:srgbClr val="0066FF"/>
                </a:solidFill>
                <a:latin typeface="Castellar"/>
              </a:rPr>
              <a:t>s 2025 suite</a:t>
            </a:r>
            <a:endParaRPr lang="fr-FR" sz="2800"/>
          </a:p>
        </p:txBody>
      </p:sp>
      <p:sp>
        <p:nvSpPr>
          <p:cNvPr id="25604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344488" y="1341438"/>
            <a:ext cx="9109075" cy="4967287"/>
          </a:xfrm>
        </p:spPr>
        <p:txBody>
          <a:bodyPr/>
          <a:lstStyle/>
          <a:p>
            <a:pPr lvl="1">
              <a:buFont typeface="Wingdings"/>
              <a:buChar char="Ø"/>
              <a:defRPr/>
            </a:pPr>
            <a:r>
              <a:rPr lang="fr-FR">
                <a:solidFill>
                  <a:srgbClr val="9900FF"/>
                </a:solidFill>
              </a:rPr>
              <a:t> </a:t>
            </a:r>
            <a:r>
              <a:rPr lang="fr-FR" sz="2400"/>
              <a:t> Voyage en car </a:t>
            </a:r>
            <a:r>
              <a:rPr lang="fr-FR" sz="2400" b="1">
                <a:solidFill>
                  <a:srgbClr val="3333CC"/>
                </a:solidFill>
                <a:latin typeface="Calibri"/>
                <a:ea typeface="Candara"/>
                <a:cs typeface="Candara"/>
              </a:rPr>
              <a:t>Découverte</a:t>
            </a:r>
            <a:r>
              <a:rPr lang="fr-FR" sz="2400" b="1" spc="-70">
                <a:solidFill>
                  <a:srgbClr val="3333CC"/>
                </a:solidFill>
                <a:latin typeface="Calibri"/>
                <a:ea typeface="Candara"/>
                <a:cs typeface="Candara"/>
              </a:rPr>
              <a:t> </a:t>
            </a:r>
            <a:r>
              <a:rPr lang="fr-FR" sz="2400" b="1">
                <a:solidFill>
                  <a:srgbClr val="3333CC"/>
                </a:solidFill>
                <a:latin typeface="Calibri"/>
                <a:ea typeface="Candara"/>
                <a:cs typeface="Candara"/>
              </a:rPr>
              <a:t>Pays Basque Espagnol et Cantabrie</a:t>
            </a:r>
            <a:endParaRPr lang="fr-FR" sz="2400">
              <a:latin typeface="Candara"/>
              <a:ea typeface="Candara"/>
              <a:cs typeface="Candara"/>
            </a:endParaRPr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</a:rPr>
              <a:t> Du</a:t>
            </a:r>
            <a:r>
              <a:rPr lang="fr-FR" sz="3200" b="1" spc="-25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</a:rPr>
              <a:t>15 au 19</a:t>
            </a:r>
            <a:r>
              <a:rPr lang="fr-FR" sz="3200" b="1" spc="-15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</a:rPr>
              <a:t>Septembre</a:t>
            </a:r>
            <a:r>
              <a:rPr lang="fr-FR" sz="3200" b="1" spc="-2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fr-FR" sz="3200" b="1">
                <a:solidFill>
                  <a:srgbClr val="FF0000"/>
                </a:solidFill>
                <a:latin typeface="Calibri"/>
                <a:ea typeface="Calibri"/>
              </a:rPr>
              <a:t>2025</a:t>
            </a:r>
            <a:endParaRPr lang="fr-FR" sz="3200" b="1">
              <a:latin typeface="Calibri"/>
              <a:ea typeface="Calibri"/>
            </a:endParaRPr>
          </a:p>
          <a:p>
            <a:pPr lvl="1">
              <a:buFont typeface="Wingdings"/>
              <a:buChar char="Ø"/>
              <a:defRPr/>
            </a:pPr>
            <a:endParaRPr lang="fr-FR" sz="2400"/>
          </a:p>
          <a:p>
            <a:pPr lvl="1">
              <a:buFont typeface="Wingdings"/>
              <a:buChar char="Ø"/>
              <a:defRPr/>
            </a:pPr>
            <a:r>
              <a:rPr lang="fr-FR" sz="2400"/>
              <a:t> Novembre</a:t>
            </a:r>
            <a:r>
              <a:rPr lang="fr-FR" sz="2400" i="1"/>
              <a:t>	 Repas de rentrée</a:t>
            </a:r>
          </a:p>
          <a:p>
            <a:pPr lvl="1">
              <a:buFont typeface="Wingdings"/>
              <a:buChar char="Ø"/>
              <a:defRPr/>
            </a:pPr>
            <a:endParaRPr lang="fr-FR" sz="2400" i="1"/>
          </a:p>
          <a:p>
            <a:pPr lvl="1">
              <a:buFont typeface="Wingdings"/>
              <a:buChar char="Ø"/>
              <a:defRPr/>
            </a:pPr>
            <a:r>
              <a:rPr lang="fr-FR" sz="2400" i="1"/>
              <a:t>                           </a:t>
            </a:r>
            <a:r>
              <a:rPr lang="fr-FR" sz="2400" b="1">
                <a:solidFill>
                  <a:srgbClr val="00B050"/>
                </a:solidFill>
                <a:latin typeface="Arial"/>
                <a:ea typeface="Arial"/>
                <a:cs typeface="Arial"/>
              </a:rPr>
              <a:t>QUESTIONS ?</a:t>
            </a:r>
            <a:endParaRPr/>
          </a:p>
          <a:p>
            <a:pPr lvl="1">
              <a:buFont typeface="Wingdings"/>
              <a:buChar char="Ø"/>
              <a:defRPr/>
            </a:pPr>
            <a:endParaRPr lang="fr-FR" sz="2400" i="1"/>
          </a:p>
          <a:p>
            <a:pPr lvl="1">
              <a:buFontTx/>
              <a:buNone/>
              <a:defRPr/>
            </a:pPr>
            <a:r>
              <a:rPr lang="fr-FR" sz="2400" i="1"/>
              <a:t> </a:t>
            </a:r>
            <a:endParaRPr/>
          </a:p>
        </p:txBody>
      </p:sp>
      <p:pic>
        <p:nvPicPr>
          <p:cNvPr id="35844" name="Image 4" descr="initiativ_gif.gif"/>
          <p:cNvPicPr>
            <a:picLocks noChangeAspect="1"/>
          </p:cNvPicPr>
          <p:nvPr/>
        </p:nvPicPr>
        <p:blipFill>
          <a:blip r:embed="rId3"/>
          <a:srcRect r="69299"/>
          <a:stretch/>
        </p:blipFill>
        <p:spPr bwMode="auto">
          <a:xfrm>
            <a:off x="0" y="5718175"/>
            <a:ext cx="1281113" cy="11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5" name="Picture 4" descr="logo_amicales_2013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408988" y="5884863"/>
            <a:ext cx="1363662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6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0025" y="1898650"/>
            <a:ext cx="9572625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60350"/>
            <a:ext cx="9205913" cy="1143000"/>
          </a:xfrm>
        </p:spPr>
        <p:txBody>
          <a:bodyPr/>
          <a:lstStyle/>
          <a:p>
            <a:pPr>
              <a:defRPr/>
            </a:pPr>
            <a:r>
              <a:rPr lang="fr-FR" sz="3200">
                <a:solidFill>
                  <a:srgbClr val="0000FF"/>
                </a:solidFill>
              </a:rPr>
              <a:t>Amicale du Gers </a:t>
            </a:r>
            <a:r>
              <a:rPr lang="fr-FR" sz="2800" b="1"/>
              <a:t>Assemblée Générale</a:t>
            </a:r>
            <a:endParaRPr lang="fr-FR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08088" y="1557337"/>
            <a:ext cx="8482012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>
                <a:solidFill>
                  <a:srgbClr val="0000FF"/>
                </a:solidFill>
              </a:rPr>
              <a:t>AG Ordinaire 2025</a:t>
            </a:r>
            <a:br>
              <a:rPr lang="fr-FR">
                <a:solidFill>
                  <a:srgbClr val="0000FF"/>
                </a:solidFill>
              </a:rPr>
            </a:br>
            <a:r>
              <a:rPr lang="fr-FR">
                <a:solidFill>
                  <a:srgbClr val="0000FF"/>
                </a:solidFill>
              </a:rPr>
              <a:t>	</a:t>
            </a:r>
            <a:r>
              <a:rPr lang="fr-FR" sz="2400" i="1">
                <a:solidFill>
                  <a:srgbClr val="008000"/>
                </a:solidFill>
              </a:rPr>
              <a:t>Accueil</a:t>
            </a:r>
            <a:endParaRPr/>
          </a:p>
          <a:p>
            <a:pPr marL="914400" lvl="2" indent="0">
              <a:lnSpc>
                <a:spcPct val="90000"/>
              </a:lnSpc>
              <a:buFontTx/>
              <a:buNone/>
              <a:defRPr/>
            </a:pPr>
            <a:r>
              <a:rPr lang="fr-FR" i="1">
                <a:solidFill>
                  <a:srgbClr val="008000"/>
                </a:solidFill>
                <a:ea typeface="Arial"/>
                <a:cs typeface="Arial"/>
              </a:rPr>
              <a:t>Rapport Moral</a:t>
            </a:r>
            <a:endParaRPr/>
          </a:p>
          <a:p>
            <a:pPr marL="914400" lvl="2" indent="0">
              <a:lnSpc>
                <a:spcPct val="90000"/>
              </a:lnSpc>
              <a:buFontTx/>
              <a:buNone/>
              <a:defRPr/>
            </a:pPr>
            <a:r>
              <a:rPr lang="fr-FR" i="1">
                <a:solidFill>
                  <a:srgbClr val="008000"/>
                </a:solidFill>
                <a:ea typeface="Arial"/>
                <a:cs typeface="Arial"/>
              </a:rPr>
              <a:t>Rapport Financier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008000"/>
                </a:solidFill>
              </a:rPr>
              <a:t>		Conseil d’Administration  renouvellement tiers sortant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008000"/>
                </a:solidFill>
              </a:rPr>
              <a:t>           Rapport d’Activités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008000"/>
                </a:solidFill>
              </a:rPr>
              <a:t>		Vote des résolutions et quitus aux Administrateurs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008000"/>
                </a:solidFill>
              </a:rPr>
              <a:t>		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400" i="1">
                <a:solidFill>
                  <a:srgbClr val="008000"/>
                </a:solidFill>
              </a:rPr>
              <a:t>                           Questions diverses</a:t>
            </a:r>
            <a:endParaRPr lang="fr-FR" sz="900" i="1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>
                <a:solidFill>
                  <a:srgbClr val="0000FF"/>
                </a:solidFill>
              </a:rPr>
              <a:t>Clôture de l’AG ordinaire   </a:t>
            </a:r>
            <a:endParaRPr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 i="1">
                <a:solidFill>
                  <a:schemeClr val="hlink"/>
                </a:solidFill>
              </a:rPr>
              <a:t>			</a:t>
            </a:r>
            <a:endParaRPr lang="fr-FR" sz="2800" i="1">
              <a:solidFill>
                <a:srgbClr val="9900FF"/>
              </a:solidFill>
            </a:endParaRPr>
          </a:p>
        </p:txBody>
      </p:sp>
      <p:pic>
        <p:nvPicPr>
          <p:cNvPr id="6148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1288" y="5445125"/>
            <a:ext cx="1712912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0" y="5267325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400">
                <a:solidFill>
                  <a:srgbClr val="7030A0"/>
                </a:solidFill>
              </a:rPr>
              <a:t>ASSEMBLEE GENERALE ORDINAIRE 2025</a:t>
            </a:r>
            <a:endParaRPr lang="fr-FR" sz="2400"/>
          </a:p>
        </p:txBody>
      </p:sp>
      <p:sp>
        <p:nvSpPr>
          <p:cNvPr id="37891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488950" y="1196975"/>
            <a:ext cx="8915400" cy="4525963"/>
          </a:xfrm>
        </p:spPr>
        <p:txBody>
          <a:bodyPr/>
          <a:lstStyle/>
          <a:p>
            <a:pPr lvl="1">
              <a:buFont typeface="Wingdings"/>
              <a:buChar char="q"/>
              <a:defRPr/>
            </a:pPr>
            <a:r>
              <a:rPr lang="fr-FR" sz="1800" i="1"/>
              <a:t>Article 13 des Statuts :  </a:t>
            </a:r>
            <a:r>
              <a:rPr lang="fr-FR" sz="1200" i="1"/>
              <a:t>   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 b="1">
                <a:solidFill>
                  <a:srgbClr val="0066FF"/>
                </a:solidFill>
                <a:latin typeface="Minion Pro SmBd"/>
              </a:rPr>
              <a:t>QUITUS au TRESORIER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 b="1">
                <a:solidFill>
                  <a:srgbClr val="0066FF"/>
                </a:solidFill>
                <a:latin typeface="Minion Pro SmBd"/>
              </a:rPr>
              <a:t>Approbation du renouvellement du TIERS SORTANT 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 b="1">
                <a:solidFill>
                  <a:srgbClr val="0066FF"/>
                </a:solidFill>
                <a:latin typeface="Minion Pro SmBd"/>
              </a:rPr>
              <a:t>Approbation des ACTIVITES </a:t>
            </a:r>
            <a:endParaRPr/>
          </a:p>
          <a:p>
            <a:pPr lvl="1">
              <a:buFont typeface="Wingdings"/>
              <a:buChar char="q"/>
              <a:defRPr/>
            </a:pPr>
            <a:r>
              <a:rPr lang="fr-FR" sz="1800" i="1"/>
              <a:t>Délégation :</a:t>
            </a:r>
            <a:r>
              <a:rPr lang="fr-FR" sz="2000"/>
              <a:t>  </a:t>
            </a:r>
            <a:endParaRPr/>
          </a:p>
          <a:p>
            <a:pPr lvl="1" algn="ctr">
              <a:buFont typeface="Wingdings"/>
              <a:buNone/>
              <a:defRPr/>
            </a:pPr>
            <a:r>
              <a:rPr lang="fr-FR" sz="2400">
                <a:solidFill>
                  <a:srgbClr val="6600FF"/>
                </a:solidFill>
                <a:latin typeface="Minion Pro SmBd"/>
              </a:rPr>
              <a:t>La Président, ou ses délégués, représente l’Amicale pour les actes de la vie civile, et plus généralement pour les actions décidées en Conseil d’administration </a:t>
            </a:r>
            <a:br>
              <a:rPr lang="fr-FR" sz="2400">
                <a:solidFill>
                  <a:srgbClr val="6600FF"/>
                </a:solidFill>
                <a:latin typeface="Minion Pro SmBd"/>
              </a:rPr>
            </a:br>
            <a:r>
              <a:rPr lang="fr-FR" sz="2400">
                <a:solidFill>
                  <a:srgbClr val="6600FF"/>
                </a:solidFill>
                <a:latin typeface="Minion Pro SmBd"/>
              </a:rPr>
              <a:t>sous son contrôle.</a:t>
            </a:r>
            <a:r>
              <a:rPr lang="fr-FR" sz="2000"/>
              <a:t>    </a:t>
            </a:r>
            <a:endParaRPr/>
          </a:p>
          <a:p>
            <a:pPr lvl="1" algn="ctr">
              <a:buFont typeface="Wingdings"/>
              <a:buNone/>
              <a:defRPr/>
            </a:pPr>
            <a:endParaRPr lang="fr-FR" sz="2000"/>
          </a:p>
          <a:p>
            <a:pPr algn="ctr">
              <a:buFontTx/>
              <a:buNone/>
              <a:defRPr/>
            </a:pPr>
            <a:r>
              <a:rPr lang="fr-FR" sz="2800"/>
              <a:t>FIN DE L’ASSEMBLEE GENERALE ORDINAIRE 2025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Amicale du Gers – </a:t>
            </a:r>
            <a:br>
              <a:rPr lang="fr-FR">
                <a:solidFill>
                  <a:srgbClr val="0000FF"/>
                </a:solidFill>
              </a:rPr>
            </a:br>
            <a:r>
              <a:rPr lang="fr-FR" sz="3200">
                <a:solidFill>
                  <a:schemeClr val="tx1">
                    <a:lumMod val="50000"/>
                    <a:lumOff val="50000"/>
                  </a:schemeClr>
                </a:solidFill>
              </a:rPr>
              <a:t>en complément à l’</a:t>
            </a:r>
            <a:r>
              <a:rPr lang="fr-FR" sz="3200" b="1">
                <a:solidFill>
                  <a:schemeClr val="tx1">
                    <a:lumMod val="50000"/>
                    <a:lumOff val="50000"/>
                  </a:schemeClr>
                </a:solidFill>
              </a:rPr>
              <a:t>Assemblée Générale 2025</a:t>
            </a:r>
            <a:endParaRPr lang="fr-FR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819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488950" y="1484313"/>
            <a:ext cx="9417050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/>
              <a:t>INFORMATIONS CR</a:t>
            </a:r>
            <a:endParaRPr/>
          </a:p>
          <a:p>
            <a:pPr lvl="1">
              <a:lnSpc>
                <a:spcPct val="90000"/>
              </a:lnSpc>
              <a:buFont typeface="Wingdings"/>
              <a:buChar char="§"/>
              <a:defRPr/>
            </a:pPr>
            <a:r>
              <a:rPr lang="fr-FR"/>
              <a:t> PROJET ESCALES : Patricia LEROUX</a:t>
            </a:r>
            <a:endParaRPr/>
          </a:p>
          <a:p>
            <a:pPr lvl="1">
              <a:lnSpc>
                <a:spcPct val="90000"/>
              </a:lnSpc>
              <a:buFont typeface="Wingdings"/>
              <a:buChar char="§"/>
              <a:defRPr/>
            </a:pPr>
            <a:r>
              <a:rPr lang="fr-FR"/>
              <a:t>La Cyber Sécurité : Christophe BORRY</a:t>
            </a:r>
            <a:endParaRPr/>
          </a:p>
          <a:p>
            <a:pPr lvl="1">
              <a:lnSpc>
                <a:spcPct val="90000"/>
              </a:lnSpc>
              <a:buFont typeface="Wingdings"/>
              <a:buChar char="§"/>
              <a:defRPr/>
            </a:pPr>
            <a:endParaRPr lang="fr-FR" sz="1200"/>
          </a:p>
          <a:p>
            <a:pPr>
              <a:lnSpc>
                <a:spcPct val="90000"/>
              </a:lnSpc>
              <a:defRPr/>
            </a:pPr>
            <a:endParaRPr lang="fr-FR" sz="120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fr-FR"/>
              <a:t>               </a:t>
            </a:r>
            <a:r>
              <a:rPr lang="fr-FR">
                <a:solidFill>
                  <a:srgbClr val="008000"/>
                </a:solidFill>
              </a:rPr>
              <a:t>Questions ?</a:t>
            </a:r>
            <a:endParaRPr/>
          </a:p>
          <a:p>
            <a:pPr>
              <a:lnSpc>
                <a:spcPct val="90000"/>
              </a:lnSpc>
              <a:defRPr/>
            </a:pPr>
            <a:endParaRPr lang="fr-FR"/>
          </a:p>
          <a:p>
            <a:pPr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39940" name="Image 4" descr="initiativ_gif.gif"/>
          <p:cNvPicPr>
            <a:picLocks noChangeAspect="1"/>
          </p:cNvPicPr>
          <p:nvPr/>
        </p:nvPicPr>
        <p:blipFill>
          <a:blip r:embed="rId3"/>
          <a:srcRect r="69299"/>
          <a:stretch/>
        </p:blipFill>
        <p:spPr bwMode="auto">
          <a:xfrm>
            <a:off x="-447675" y="5667375"/>
            <a:ext cx="156845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1" name="Picture 4" descr="logo_amicales_2013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121650" y="5795963"/>
            <a:ext cx="1712913" cy="106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986" name="Picture 4" descr="dyn007_original_810_1024_pjpeg_2565708_797f17dc2efca91057d0c201750f0f41"/>
          <p:cNvPicPr>
            <a:picLocks noGrp="1" noChangeArrowheads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3008313" y="692150"/>
            <a:ext cx="410527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633412"/>
          </a:xfr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FF0000"/>
                </a:solidFill>
              </a:rPr>
              <a:t>MENU</a:t>
            </a:r>
            <a:r>
              <a:rPr lang="fr-FR"/>
              <a:t> </a:t>
            </a:r>
            <a:endParaRPr/>
          </a:p>
        </p:txBody>
      </p:sp>
      <p:sp>
        <p:nvSpPr>
          <p:cNvPr id="38915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560388" y="836613"/>
            <a:ext cx="8915400" cy="4525962"/>
          </a:xfrm>
        </p:spPr>
        <p:txBody>
          <a:bodyPr/>
          <a:lstStyle/>
          <a:p>
            <a:pPr>
              <a:defRPr/>
            </a:pPr>
            <a:endParaRPr lang="fr-FR" sz="2800"/>
          </a:p>
          <a:p>
            <a:pPr marL="0" indent="0">
              <a:buFontTx/>
              <a:buNone/>
              <a:defRPr/>
            </a:pPr>
            <a:r>
              <a:rPr lang="fr-FR">
                <a:solidFill>
                  <a:srgbClr val="0066FF"/>
                </a:solidFill>
              </a:rPr>
              <a:t>  REPAS SERVI AU CHATEAU DE CAMILLE </a:t>
            </a:r>
            <a:endParaRPr/>
          </a:p>
          <a:p>
            <a:pPr>
              <a:defRPr/>
            </a:pPr>
            <a:r>
              <a:rPr lang="fr-FR" sz="2800"/>
              <a:t>1 verre de pousse rapière servi à table </a:t>
            </a:r>
            <a:endParaRPr/>
          </a:p>
          <a:p>
            <a:pPr>
              <a:defRPr/>
            </a:pPr>
            <a:r>
              <a:rPr lang="fr-FR" sz="2800"/>
              <a:t>Assiette gasconne (gésiers de canard, magret séché, croûtons, toast de foie gras) </a:t>
            </a:r>
            <a:endParaRPr/>
          </a:p>
          <a:p>
            <a:pPr>
              <a:defRPr/>
            </a:pPr>
            <a:r>
              <a:rPr lang="fr-FR" sz="2800"/>
              <a:t>Pavé de veau fermier du Gers, sauce forestière, pommes de terre, carotte fane </a:t>
            </a:r>
            <a:endParaRPr/>
          </a:p>
          <a:p>
            <a:pPr>
              <a:defRPr/>
            </a:pPr>
            <a:r>
              <a:rPr lang="fr-FR" sz="2800"/>
              <a:t>Pavlova mangue / ananas et son sorbet passion </a:t>
            </a:r>
            <a:endParaRPr/>
          </a:p>
          <a:p>
            <a:pPr>
              <a:defRPr/>
            </a:pPr>
            <a:r>
              <a:rPr lang="fr-FR" sz="2800"/>
              <a:t>Café ou thé </a:t>
            </a:r>
            <a:endParaRPr/>
          </a:p>
          <a:p>
            <a:pPr>
              <a:defRPr/>
            </a:pPr>
            <a:r>
              <a:rPr lang="fr-FR" sz="2800"/>
              <a:t>Vin – Côtes de Gascogne « Domaine Saint-Lannes »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60350"/>
            <a:ext cx="9205913" cy="1143000"/>
          </a:xfrm>
        </p:spPr>
        <p:txBody>
          <a:bodyPr/>
          <a:lstStyle/>
          <a:p>
            <a:pPr>
              <a:defRPr/>
            </a:pPr>
            <a:r>
              <a:rPr lang="fr-FR" sz="2800"/>
              <a:t>ASSEMBLEE GENERALE ORDINAIRE 2025</a:t>
            </a:r>
            <a:br>
              <a:rPr lang="fr-FR" sz="2800"/>
            </a:br>
            <a:r>
              <a:rPr lang="fr-FR" sz="2800"/>
              <a:t>Informations diverses après l’AG</a:t>
            </a:r>
            <a:endParaRPr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5363" y="1439863"/>
            <a:ext cx="8350250" cy="45259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2800">
                <a:solidFill>
                  <a:srgbClr val="0000FF"/>
                </a:solidFill>
              </a:rPr>
              <a:t>Patricia LEROUX : PROJET ESCALES</a:t>
            </a:r>
            <a:endParaRPr/>
          </a:p>
          <a:p>
            <a:pPr>
              <a:lnSpc>
                <a:spcPct val="90000"/>
              </a:lnSpc>
              <a:defRPr/>
            </a:pPr>
            <a:r>
              <a:rPr lang="fr-FR" sz="2800">
                <a:solidFill>
                  <a:srgbClr val="0000FF"/>
                </a:solidFill>
              </a:rPr>
              <a:t>Christophe BORRY : CYBER SECURITE</a:t>
            </a:r>
            <a:endParaRPr/>
          </a:p>
          <a:p>
            <a:pPr>
              <a:lnSpc>
                <a:spcPct val="90000"/>
              </a:lnSpc>
              <a:defRPr/>
            </a:pPr>
            <a:endParaRPr lang="fr-FR" sz="28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2800" i="1">
                <a:solidFill>
                  <a:srgbClr val="9900FF"/>
                </a:solidFill>
              </a:rPr>
              <a:t>Libres échanges et vos questions </a:t>
            </a:r>
            <a:r>
              <a:rPr lang="fr-FR" sz="2800">
                <a:solidFill>
                  <a:srgbClr val="0000FF"/>
                </a:solidFill>
              </a:rPr>
              <a:t>	</a:t>
            </a:r>
            <a:endParaRPr/>
          </a:p>
          <a:p>
            <a:pPr>
              <a:lnSpc>
                <a:spcPct val="90000"/>
              </a:lnSpc>
              <a:defRPr/>
            </a:pPr>
            <a:endParaRPr lang="fr-FR" sz="2400" i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FR" sz="2400" i="1">
              <a:solidFill>
                <a:schemeClr val="hlink"/>
              </a:solidFill>
            </a:endParaRPr>
          </a:p>
        </p:txBody>
      </p:sp>
      <p:pic>
        <p:nvPicPr>
          <p:cNvPr id="8196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1288" y="5445125"/>
            <a:ext cx="1712912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Image 4" descr="initiativ_gif.gif"/>
          <p:cNvPicPr>
            <a:picLocks noChangeAspect="1"/>
          </p:cNvPicPr>
          <p:nvPr/>
        </p:nvPicPr>
        <p:blipFill>
          <a:blip r:embed="rId4"/>
          <a:srcRect r="69299"/>
          <a:stretch/>
        </p:blipFill>
        <p:spPr bwMode="auto">
          <a:xfrm>
            <a:off x="0" y="5267325"/>
            <a:ext cx="156845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219074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fr-FR" sz="2800">
                <a:solidFill>
                  <a:srgbClr val="7030A0"/>
                </a:solidFill>
              </a:rPr>
              <a:t>ASSEMBLEE GENERALE ORDINAIRE 2025</a:t>
            </a:r>
            <a:endParaRPr/>
          </a:p>
        </p:txBody>
      </p:sp>
      <p:sp>
        <p:nvSpPr>
          <p:cNvPr id="10243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270697" y="980728"/>
            <a:ext cx="9347200" cy="5327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2400">
              <a:latin typeface="Castellar"/>
            </a:endParaRPr>
          </a:p>
          <a:p>
            <a:pPr marL="0" indent="0">
              <a:buFontTx/>
              <a:buNone/>
              <a:defRPr/>
            </a:pPr>
            <a:r>
              <a:rPr lang="fr-FR" sz="2400">
                <a:latin typeface="Arial"/>
                <a:cs typeface="Arial"/>
              </a:rPr>
              <a:t>Ils nous rejoignent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ABBATIELLO Brigitte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BAURENS Brigitte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DARNAUDE Yolande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DUCLAUX Jany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DUPIN Béatrice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  FALC Patrick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GALLINA-SCHMITT Marie-Joelle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LACOSTE Véronique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  PELLETAN François</a:t>
            </a:r>
            <a:endParaRPr/>
          </a:p>
          <a:p>
            <a:pPr>
              <a:defRPr/>
            </a:pPr>
            <a:endParaRPr lang="fr-FR" sz="1800">
              <a:latin typeface="Castellar"/>
            </a:endParaRPr>
          </a:p>
        </p:txBody>
      </p:sp>
      <p:pic>
        <p:nvPicPr>
          <p:cNvPr id="10244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08575" y="1362075"/>
            <a:ext cx="4511675" cy="30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219074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fr-FR" sz="2800">
                <a:solidFill>
                  <a:srgbClr val="7030A0"/>
                </a:solidFill>
              </a:rPr>
              <a:t>ASSEMBLEE GENERALE ORDINAIRE 2025</a:t>
            </a:r>
            <a:endParaRPr/>
          </a:p>
        </p:txBody>
      </p:sp>
      <p:sp>
        <p:nvSpPr>
          <p:cNvPr id="10243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273050" y="476672"/>
            <a:ext cx="4967288" cy="612068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2400">
              <a:latin typeface="Castellar"/>
            </a:endParaRPr>
          </a:p>
          <a:p>
            <a:pPr marL="0" indent="0">
              <a:buFontTx/>
              <a:buNone/>
              <a:defRPr/>
            </a:pPr>
            <a:r>
              <a:rPr lang="fr-FR" sz="2400">
                <a:latin typeface="Arial"/>
                <a:cs typeface="Arial"/>
              </a:rPr>
              <a:t>Ils sont partis :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ABADIE Christian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BROUQUEYRE Jean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CAZASSUS Jean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CRISTINA Jean-claude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DAULION Yvonnes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DULION Jean-louis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DUPUIS Pierrette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LAGLEYZE Simone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LARY Robert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MORTES Michele</a:t>
            </a: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Mr RUEDA Gérard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Mme SABATHIER Josette</a:t>
            </a:r>
          </a:p>
          <a:p>
            <a:pPr>
              <a:defRPr/>
            </a:pPr>
            <a:endParaRPr lang="fr-FR" sz="1800">
              <a:latin typeface="Castellar"/>
            </a:endParaRPr>
          </a:p>
        </p:txBody>
      </p:sp>
      <p:pic>
        <p:nvPicPr>
          <p:cNvPr id="12292" name="Imag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40338" y="1341438"/>
            <a:ext cx="371475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200025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fr-FR" sz="2800">
                <a:solidFill>
                  <a:srgbClr val="7030A0"/>
                </a:solidFill>
              </a:rPr>
              <a:t>L’ASSEMBLEE GENERALE ORDINAIRE 2025</a:t>
            </a:r>
            <a:endParaRPr/>
          </a:p>
        </p:txBody>
      </p:sp>
      <p:sp>
        <p:nvSpPr>
          <p:cNvPr id="11267" name="Espace réservé du contenu 2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>
                <a:latin typeface="Arial Narrow"/>
              </a:rPr>
              <a:t>Notre Amicale est représentée au niveau national par une</a:t>
            </a:r>
            <a:endParaRPr/>
          </a:p>
          <a:p>
            <a:pPr marL="457200" lvl="1" indent="0">
              <a:buFontTx/>
              <a:buNone/>
              <a:defRPr/>
            </a:pPr>
            <a:r>
              <a:rPr lang="fr-FR">
                <a:latin typeface="Arial Narrow"/>
              </a:rPr>
              <a:t>fédération au nouveau nom </a:t>
            </a:r>
            <a:r>
              <a:rPr lang="fr-FR"/>
              <a:t>: </a:t>
            </a:r>
            <a:r>
              <a:rPr lang="fr-FR" sz="2400" b="1"/>
              <a:t>Dynamisme Renouvellement</a:t>
            </a:r>
            <a:endParaRPr/>
          </a:p>
          <a:p>
            <a:pPr lvl="1">
              <a:defRPr/>
            </a:pPr>
            <a:endParaRPr lang="fr-FR" sz="2400" b="1"/>
          </a:p>
          <a:p>
            <a:pPr lvl="1">
              <a:defRPr/>
            </a:pPr>
            <a:endParaRPr lang="fr-FR" sz="2400" b="1"/>
          </a:p>
          <a:p>
            <a:pPr lvl="1">
              <a:defRPr/>
            </a:pPr>
            <a:endParaRPr lang="fr-FR" sz="2400" b="1"/>
          </a:p>
          <a:p>
            <a:pPr lvl="1">
              <a:defRPr/>
            </a:pPr>
            <a:r>
              <a:rPr lang="fr-FR" sz="2400" b="1"/>
              <a:t>Vous pouvez retrouver nos informations sur le site :</a:t>
            </a:r>
            <a:endParaRPr/>
          </a:p>
          <a:p>
            <a:pPr lvl="1">
              <a:defRPr/>
            </a:pPr>
            <a:r>
              <a:rPr lang="fr-FR" sz="2400" b="1"/>
              <a:t>https://www.initiativ-retraite.fr/amicale-des-retraites-du-credit-agricole-du-gers-32</a:t>
            </a:r>
            <a:endParaRPr/>
          </a:p>
          <a:p>
            <a:pPr marL="457200" lvl="1" indent="0">
              <a:buFontTx/>
              <a:buNone/>
              <a:defRPr/>
            </a:pPr>
            <a:endParaRPr lang="fr-FR"/>
          </a:p>
        </p:txBody>
      </p:sp>
      <p:pic>
        <p:nvPicPr>
          <p:cNvPr id="14340" name="Picture 4" descr="logo_amicales_2013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61288" y="5445125"/>
            <a:ext cx="1712912" cy="106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Picture 6" descr="D:\USER\Documents\amicale_camPG\logos Signatures\logos 2022\initiativ_gif.gif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576387" y="2708920"/>
            <a:ext cx="6753225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>
                <a:solidFill>
                  <a:srgbClr val="7030A0"/>
                </a:solidFill>
              </a:rPr>
              <a:t>ASSEMBLEE</a:t>
            </a:r>
            <a:r>
              <a:rPr lang="fr-FR">
                <a:solidFill>
                  <a:srgbClr val="7030A0"/>
                </a:solidFill>
              </a:rPr>
              <a:t> </a:t>
            </a:r>
            <a:r>
              <a:rPr lang="fr-FR" sz="2800">
                <a:solidFill>
                  <a:srgbClr val="7030A0"/>
                </a:solidFill>
              </a:rPr>
              <a:t>GENERALE ORDINAIRE 2025</a:t>
            </a:r>
            <a:endParaRPr lang="fr-FR" sz="2800"/>
          </a:p>
        </p:txBody>
      </p:sp>
      <p:pic>
        <p:nvPicPr>
          <p:cNvPr id="16387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495300" y="1616075"/>
            <a:ext cx="8915400" cy="44942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>
                <a:solidFill>
                  <a:srgbClr val="7030A0"/>
                </a:solidFill>
              </a:rPr>
              <a:t>ASSEMBLEE GENERALE ORDINAIRE 2025</a:t>
            </a:r>
            <a:endParaRPr lang="fr-FR" sz="3200"/>
          </a:p>
        </p:txBody>
      </p:sp>
      <p:sp>
        <p:nvSpPr>
          <p:cNvPr id="8195" name="Espace réservé du contenu 2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r>
              <a:rPr lang="fr-FR"/>
              <a:t> Le but de notre amicale est de :</a:t>
            </a:r>
            <a:endParaRPr/>
          </a:p>
          <a:p>
            <a:pPr>
              <a:defRPr/>
            </a:pPr>
            <a:r>
              <a:rPr lang="fr-FR"/>
              <a:t>Favoriser la convivialité entre adhérents</a:t>
            </a:r>
            <a:endParaRPr/>
          </a:p>
          <a:p>
            <a:pPr>
              <a:defRPr/>
            </a:pPr>
            <a:r>
              <a:rPr lang="fr-FR"/>
              <a:t>Respecter les valeurs de solidarité</a:t>
            </a:r>
            <a:endParaRPr/>
          </a:p>
          <a:p>
            <a:pPr>
              <a:defRPr/>
            </a:pPr>
            <a:r>
              <a:rPr lang="fr-FR"/>
              <a:t>Proposer des activités</a:t>
            </a:r>
            <a:endParaRPr/>
          </a:p>
          <a:p>
            <a:pPr>
              <a:defRPr/>
            </a:pPr>
            <a:r>
              <a:rPr lang="fr-FR"/>
              <a:t>Informer nos adhérents et chercher à en recruter de nouveaux. A ce jour 346 Adhérents. Stable mais vieillissement de la population (moyenne d’âge 77 ans). </a:t>
            </a:r>
            <a:endParaRPr/>
          </a:p>
          <a:p>
            <a:pPr>
              <a:defRPr/>
            </a:pPr>
            <a:r>
              <a:rPr lang="fr-FR"/>
              <a:t>Assurer la pérennité de l’amicale</a:t>
            </a:r>
            <a:endParaRPr/>
          </a:p>
          <a:p>
            <a:pPr marL="0" indent="0">
              <a:buFontTx/>
              <a:buNone/>
              <a:defRPr/>
            </a:pPr>
            <a:endParaRPr lang="fr-FR"/>
          </a:p>
          <a:p>
            <a:pPr marL="457200" lvl="1" indent="0">
              <a:buFontTx/>
              <a:buNone/>
              <a:defRPr/>
            </a:pPr>
            <a:endParaRPr lang="fr-FR"/>
          </a:p>
          <a:p>
            <a:pPr lvl="1">
              <a:buFontTx/>
              <a:buNone/>
              <a:defRPr/>
            </a:pPr>
            <a:endParaRPr lang="fr-FR"/>
          </a:p>
          <a:p>
            <a:pPr lvl="1">
              <a:buFontTx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200">
                <a:solidFill>
                  <a:srgbClr val="7030A0"/>
                </a:solidFill>
              </a:rPr>
              <a:t>ASSEMBLEE GENERALE ORDINAIRE 2025</a:t>
            </a:r>
            <a:endParaRPr lang="fr-FR" sz="3200"/>
          </a:p>
        </p:txBody>
      </p:sp>
      <p:sp>
        <p:nvSpPr>
          <p:cNvPr id="20483" name="Espace réservé du contenu 2"/>
          <p:cNvSpPr>
            <a:spLocks noGrp="1" noChangeArrowheads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Merci de m’avoir écouté </a:t>
            </a:r>
            <a:endParaRPr/>
          </a:p>
          <a:p>
            <a:pPr lvl="1">
              <a:defRPr/>
            </a:pPr>
            <a:endParaRPr lang="fr-FR"/>
          </a:p>
          <a:p>
            <a:pPr lvl="1" algn="ctr">
              <a:buFontTx/>
              <a:buNone/>
              <a:defRPr/>
            </a:pPr>
            <a:r>
              <a:rPr lang="fr-FR" sz="4000" i="1">
                <a:solidFill>
                  <a:srgbClr val="0070C0"/>
                </a:solidFill>
                <a:latin typeface="Elephant"/>
              </a:rPr>
              <a:t>Et maintenant accordons du crédit à </a:t>
            </a:r>
            <a:r>
              <a:rPr lang="fr-FR" sz="4000" i="1">
                <a:latin typeface="Elephant"/>
              </a:rPr>
              <a:t>Paul FERRE </a:t>
            </a:r>
            <a:r>
              <a:rPr lang="fr-FR" sz="4000" i="1">
                <a:solidFill>
                  <a:srgbClr val="0070C0"/>
                </a:solidFill>
                <a:latin typeface="Elephant"/>
              </a:rPr>
              <a:t>dans sa présentation du rapport financier ! </a:t>
            </a:r>
            <a:endParaRPr/>
          </a:p>
          <a:p>
            <a:pPr lvl="1">
              <a:buFontTx/>
              <a:buNone/>
              <a:defRPr/>
            </a:pPr>
            <a:endParaRPr lang="fr-FR"/>
          </a:p>
          <a:p>
            <a:pPr lvl="1">
              <a:buFontTx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1213</Words>
  <Application>Microsoft Office PowerPoint</Application>
  <PresentationFormat>Format A4 (210 x 297 mm)</PresentationFormat>
  <Paragraphs>262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Candara</vt:lpstr>
      <vt:lpstr>Castellar</vt:lpstr>
      <vt:lpstr>Elephant</vt:lpstr>
      <vt:lpstr>Minion Pro SmBd</vt:lpstr>
      <vt:lpstr>Wingdings</vt:lpstr>
      <vt:lpstr>Modèle par défaut</vt:lpstr>
      <vt:lpstr>ASSEMBLEE GENERALE 2025 </vt:lpstr>
      <vt:lpstr>Amicale du Gers Assemblée Générale</vt:lpstr>
      <vt:lpstr>ASSEMBLEE GENERALE ORDINAIRE 2025 Informations diverses après l’AG</vt:lpstr>
      <vt:lpstr>ASSEMBLEE GENERALE ORDINAIRE 2025</vt:lpstr>
      <vt:lpstr>ASSEMBLEE GENERALE ORDINAIRE 2025</vt:lpstr>
      <vt:lpstr>L’ASSEMBLEE GENERALE ORDINAIRE 2025</vt:lpstr>
      <vt:lpstr>ASSEMBLEE GENERALE ORDINAIRE 2025</vt:lpstr>
      <vt:lpstr>ASSEMBLEE GENERALE ORDINAIRE 2025</vt:lpstr>
      <vt:lpstr>ASSEMBLEE GENERALE ORDINAIRE 2025</vt:lpstr>
      <vt:lpstr>Assemblée Générale – Nos finances PRODUITS  Exploit 2024</vt:lpstr>
      <vt:lpstr>Assemblée Générale – Nos finances CHARGES 2024</vt:lpstr>
      <vt:lpstr>Assemblée Générale – Nos finances Organisations réparties sur 2023 2024</vt:lpstr>
      <vt:lpstr>Assemblée Générale – Nos finances RESULTATS d’EXPLOITATION 2024</vt:lpstr>
      <vt:lpstr>Assemblée Générale – BILAN au 31 décembre 2024 – Actif Circulant</vt:lpstr>
      <vt:lpstr>Assemblée Générale ORDINAIRE 2025   Conseil d’Administration </vt:lpstr>
      <vt:lpstr>ASSEMBLEE GENERALE ORDINAIRE 2025</vt:lpstr>
      <vt:lpstr>Assemblée Générale ORDINAIRE   animations 2025</vt:lpstr>
      <vt:lpstr>Assemblée Générale ORDINAIRE   animations 2025 suite</vt:lpstr>
      <vt:lpstr>Assemblée Générale ORDINAIRE  animations 2025 suite</vt:lpstr>
      <vt:lpstr>ASSEMBLEE GENERALE ORDINAIRE 2025</vt:lpstr>
      <vt:lpstr>Amicale du Gers –  en complément à l’Assemblée Générale 2025</vt:lpstr>
      <vt:lpstr>Présentation PowerPoint</vt:lpstr>
      <vt:lpstr>MENU 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2015</dc:title>
  <dc:creator>ADMIN</dc:creator>
  <cp:lastModifiedBy>bernard.migliob</cp:lastModifiedBy>
  <cp:revision>468</cp:revision>
  <dcterms:created xsi:type="dcterms:W3CDTF">2015-03-28T06:51:51Z</dcterms:created>
  <dcterms:modified xsi:type="dcterms:W3CDTF">2025-04-17T08:14:39Z</dcterms:modified>
</cp:coreProperties>
</file>