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  <p:sldMasterId id="2147483712" r:id="rId4"/>
  </p:sldMasterIdLst>
  <p:notesMasterIdLst>
    <p:notesMasterId r:id="rId101"/>
  </p:notesMasterIdLst>
  <p:sldIdLst>
    <p:sldId id="256" r:id="rId5"/>
    <p:sldId id="259" r:id="rId6"/>
    <p:sldId id="257" r:id="rId7"/>
    <p:sldId id="258" r:id="rId8"/>
    <p:sldId id="260" r:id="rId9"/>
    <p:sldId id="261" r:id="rId10"/>
    <p:sldId id="262" r:id="rId11"/>
    <p:sldId id="263" r:id="rId12"/>
    <p:sldId id="265" r:id="rId13"/>
    <p:sldId id="266" r:id="rId14"/>
    <p:sldId id="381" r:id="rId15"/>
    <p:sldId id="264" r:id="rId16"/>
    <p:sldId id="382" r:id="rId17"/>
    <p:sldId id="384" r:id="rId18"/>
    <p:sldId id="383" r:id="rId19"/>
    <p:sldId id="455" r:id="rId20"/>
    <p:sldId id="385" r:id="rId21"/>
    <p:sldId id="386" r:id="rId22"/>
    <p:sldId id="387" r:id="rId23"/>
    <p:sldId id="451" r:id="rId24"/>
    <p:sldId id="452" r:id="rId25"/>
    <p:sldId id="389" r:id="rId26"/>
    <p:sldId id="461" r:id="rId27"/>
    <p:sldId id="388" r:id="rId28"/>
    <p:sldId id="390" r:id="rId29"/>
    <p:sldId id="454" r:id="rId30"/>
    <p:sldId id="453" r:id="rId31"/>
    <p:sldId id="391" r:id="rId32"/>
    <p:sldId id="392" r:id="rId33"/>
    <p:sldId id="436" r:id="rId34"/>
    <p:sldId id="440" r:id="rId35"/>
    <p:sldId id="438" r:id="rId36"/>
    <p:sldId id="439" r:id="rId37"/>
    <p:sldId id="393" r:id="rId38"/>
    <p:sldId id="273" r:id="rId39"/>
    <p:sldId id="274" r:id="rId40"/>
    <p:sldId id="394" r:id="rId41"/>
    <p:sldId id="396" r:id="rId42"/>
    <p:sldId id="397" r:id="rId43"/>
    <p:sldId id="441" r:id="rId44"/>
    <p:sldId id="395" r:id="rId45"/>
    <p:sldId id="398" r:id="rId46"/>
    <p:sldId id="275" r:id="rId47"/>
    <p:sldId id="399" r:id="rId48"/>
    <p:sldId id="400" r:id="rId49"/>
    <p:sldId id="290" r:id="rId50"/>
    <p:sldId id="401" r:id="rId51"/>
    <p:sldId id="402" r:id="rId52"/>
    <p:sldId id="403" r:id="rId53"/>
    <p:sldId id="456" r:id="rId54"/>
    <p:sldId id="458" r:id="rId55"/>
    <p:sldId id="459" r:id="rId56"/>
    <p:sldId id="308" r:id="rId57"/>
    <p:sldId id="470" r:id="rId58"/>
    <p:sldId id="309" r:id="rId59"/>
    <p:sldId id="310" r:id="rId60"/>
    <p:sldId id="380" r:id="rId61"/>
    <p:sldId id="419" r:id="rId62"/>
    <p:sldId id="446" r:id="rId63"/>
    <p:sldId id="404" r:id="rId64"/>
    <p:sldId id="405" r:id="rId65"/>
    <p:sldId id="406" r:id="rId66"/>
    <p:sldId id="407" r:id="rId67"/>
    <p:sldId id="408" r:id="rId68"/>
    <p:sldId id="409" r:id="rId69"/>
    <p:sldId id="410" r:id="rId70"/>
    <p:sldId id="447" r:id="rId71"/>
    <p:sldId id="412" r:id="rId72"/>
    <p:sldId id="414" r:id="rId73"/>
    <p:sldId id="464" r:id="rId74"/>
    <p:sldId id="465" r:id="rId75"/>
    <p:sldId id="466" r:id="rId76"/>
    <p:sldId id="467" r:id="rId77"/>
    <p:sldId id="418" r:id="rId78"/>
    <p:sldId id="422" r:id="rId79"/>
    <p:sldId id="423" r:id="rId80"/>
    <p:sldId id="448" r:id="rId81"/>
    <p:sldId id="449" r:id="rId82"/>
    <p:sldId id="462" r:id="rId83"/>
    <p:sldId id="450" r:id="rId84"/>
    <p:sldId id="425" r:id="rId85"/>
    <p:sldId id="426" r:id="rId86"/>
    <p:sldId id="460" r:id="rId87"/>
    <p:sldId id="427" r:id="rId88"/>
    <p:sldId id="311" r:id="rId89"/>
    <p:sldId id="312" r:id="rId90"/>
    <p:sldId id="468" r:id="rId91"/>
    <p:sldId id="375" r:id="rId92"/>
    <p:sldId id="376" r:id="rId93"/>
    <p:sldId id="379" r:id="rId94"/>
    <p:sldId id="469" r:id="rId95"/>
    <p:sldId id="428" r:id="rId96"/>
    <p:sldId id="429" r:id="rId97"/>
    <p:sldId id="431" r:id="rId98"/>
    <p:sldId id="372" r:id="rId99"/>
    <p:sldId id="374" r:id="rId100"/>
  </p:sldIdLst>
  <p:sldSz cx="9144000" cy="5143500" type="screen16x9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ANTONIOTTI" initials="RA" lastIdx="1" clrIdx="0">
    <p:extLst>
      <p:ext uri="{19B8F6BF-5375-455C-9EA6-DF929625EA0E}">
        <p15:presenceInfo xmlns:p15="http://schemas.microsoft.com/office/powerpoint/2012/main" userId="f156d8dda80fc2d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40" autoAdjust="0"/>
  </p:normalViewPr>
  <p:slideViewPr>
    <p:cSldViewPr>
      <p:cViewPr varScale="1">
        <p:scale>
          <a:sx n="61" d="100"/>
          <a:sy n="61" d="100"/>
        </p:scale>
        <p:origin x="60" y="4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54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commentAuthors" Target="commentAuthor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1080370655991256E-3"/>
          <c:y val="3.7949359585072409E-2"/>
          <c:w val="0.93762886091637865"/>
          <c:h val="0.9484375031719055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00B0F0"/>
            </a:solidFill>
            <a:ln w="25277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F06-4EEF-90D8-FCABB9615679}"/>
              </c:ext>
            </c:extLst>
          </c:dPt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202854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06-4EEF-90D8-FCABB9615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931008"/>
        <c:axId val="189091200"/>
        <c:axId val="0"/>
      </c:bar3DChart>
      <c:catAx>
        <c:axId val="1899310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89091200"/>
        <c:crosses val="autoZero"/>
        <c:auto val="1"/>
        <c:lblAlgn val="ctr"/>
        <c:lblOffset val="100"/>
        <c:noMultiLvlLbl val="0"/>
      </c:catAx>
      <c:valAx>
        <c:axId val="189091200"/>
        <c:scaling>
          <c:orientation val="minMax"/>
          <c:max val="210000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189931008"/>
        <c:crosses val="autoZero"/>
        <c:crossBetween val="between"/>
      </c:valAx>
      <c:spPr>
        <a:noFill/>
        <a:ln w="2537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4T15:55:07.992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5A78EE2-8DCA-4129-B241-E22FB2A2F6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72DB468-5693-4011-A1A4-8729B2C536E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DC92610-BDC7-4990-AB36-842DD89A4319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9EB323D2-C42A-4DA6-A726-5467E31E2A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0279ECE8-56B3-4082-8A7C-06FC239A8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EA935C-12AE-461E-8E15-AA804EB038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5A6975-9CF5-4872-AEC9-2968F6914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9D0FFD-D8ED-49A4-B6E3-3EE3B5F9552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D0FFD-D8ED-49A4-B6E3-3EE3B5F95521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39269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D0FFD-D8ED-49A4-B6E3-3EE3B5F95521}" type="slidenum">
              <a:rPr lang="fr-FR" altLang="fr-FR" smtClean="0"/>
              <a:pPr/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979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D0FFD-D8ED-49A4-B6E3-3EE3B5F95521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774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D0FFD-D8ED-49A4-B6E3-3EE3B5F95521}" type="slidenum">
              <a:rPr lang="fr-FR" altLang="fr-FR" smtClean="0"/>
              <a:pPr/>
              <a:t>80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95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A96F45-A9F1-4C63-A3F7-8919D18D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C5EE-505B-4EA2-8332-F36A3FA184CA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E89EBB-3B55-4F38-A482-60F62675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A4D18A-9FED-435D-A6DF-AFA51DDD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E3C7B-7D41-4BC3-BCFA-036D434C049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933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066BE0-82ED-45FB-8E6E-BCC8C177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686A5-FD6B-4AE8-AE41-07D466FF9600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CCC020-6DD2-4CAC-8C17-CF1EA27F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02CFA1-EE8D-49F5-AFE7-3632A8D1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585D5-47DB-43F5-9DD7-7216D8E9EE2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158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75AF05-6C0C-44F0-A766-D0BC01B6F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7C703-A593-45F2-88A9-79FF49EA1531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BA2F5D-D4DD-45C8-94C1-B5107A5E3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6EB1A7-2CAD-45BC-A2FD-75D34030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89403-AE19-41C3-8D09-F61A10E791A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2424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BBC125-4452-46F2-BA95-BDA31AE3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82652-B5CF-49B2-85FA-90D80AD41F5F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24DBA6-EAAC-425B-BA23-83522E971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2E0222-9082-46C1-9227-11EC07A6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C77BB-08AA-47C9-8CEA-A232F000635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2216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60F26E-BFFF-401A-BD95-8DB2E6FF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AB55F-E765-471E-A38D-D529FBCF73ED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A5946-0C91-4CE4-9E62-C7171E63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603C54-1888-4BDA-A3E0-60516EA23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8F45A-E639-4094-8898-283333A689C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32897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DB7E5D-0CE4-4F43-94C0-4775355D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61207-3E99-4427-AA72-55D7D8A65247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D08454-A1DE-4EA5-B16B-2BD79E105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244449-27FB-4929-A282-CE3C5084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F9FEB-75A4-4907-A018-A290E62C2F3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0385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77393A7-62AF-4B14-B36C-322D050C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B5537-7E5D-4701-B353-B42B90896542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EB28CBB-3280-4AC5-B579-3B258A8D0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7C328EC-7511-4B3E-A1AA-84F6998A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D4EBD-88B6-444C-9F5E-A72693CEACC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53221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8511E506-10FA-4043-BF31-D71B4B41B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CE0E3-57C3-4E09-A59F-E4C7FB526C14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D7B12B14-2442-40FC-9955-3311A08A0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A41197D-544B-4543-918C-F704C23F0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C841B-A4E5-47B0-8597-6D0AC2A2005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341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DBF6E5DF-8349-4959-8F01-E51DB7DB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982D7-4214-4611-B8E5-8DACA7825349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E51781A1-CDCB-48C1-BE30-28B9D276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12C7C0A4-8B63-4CA5-B7FC-A7531F17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C368C-3B9B-4A00-94CA-20576E0E66B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851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56DC4E71-6CE3-435E-A984-26DA4E259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D5B50-51F4-41E1-9248-00DC25161EBC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7BC69291-A09E-4C9D-BAB3-6AB41467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83023BD9-A172-4751-BC40-1E91AA93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BB150-4E69-459B-8DC3-48345B8BCE8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9439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260EE3A-6633-473E-A67F-69A7BC7B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3101A-A49E-4813-BB71-9079D5836142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B55ACAD-86C7-428F-8ADA-DF61EF0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5449292-BDB6-4B18-AD7C-FDE53089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08BB9-29FA-42FB-B167-DB4D3E171AF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53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786D35-EBB6-4C14-BAAA-2D3FDED0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3B04F-4DB5-4C14-A2DC-7C5C39E5A272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514E98-6A86-403E-A77A-23D54BEC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13F6FE-4AB6-4E29-BEAF-A2199FD3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20193-14DA-4B3D-A973-FC84C0EE5C5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299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8BCF2E5-3A35-4633-B901-C5ED9A51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14894-63CE-49F5-A65B-62950E89C740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CFD9F74-AA96-4430-ADEE-AC261022F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A8502C9-69E3-4C3B-9779-0CE0BAC8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ECEE5-B75B-4CC8-9410-14B6312ECFD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50874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11800-4FF7-4EAB-81F6-44987455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BD989-6A06-4F9A-9C06-D7D6A8BB02AB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6C619E-55AC-4DA3-8678-337318C57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130ACC-A64C-4BE9-8110-541E5C376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C9EF8-E0B0-45B0-8D12-F2DE4005E09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0753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C2F8BB-E155-4F61-9E98-289DFC0D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88F3-79DD-4C43-8D3C-FBCE3569E819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48ED40-AA48-4F00-B289-5312E12A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D3E634-B5F3-4598-BEB7-8E1F6EBEB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26A1C-449D-4E57-81A7-4A608981545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94757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9B351F-BE81-48A9-A0BD-82419F3C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B15B4-18FD-4A49-965F-3AD71D64C1F4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B3DB74-139B-4F44-984A-8FEE7D0A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9D9E99-832F-420D-BC1B-8975B6373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EB910-2583-44AC-A569-1FBFCD9857F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6173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885680-E9F6-4AB0-B5A1-23904ACE4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6200B-DC2B-4B32-A785-A1B99B74441B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49A95-CCBD-4B00-8433-AFD353373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CC3BB7-A323-41A9-B138-2629C3E0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42998-3953-4670-A9A3-21342D07BD1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566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405146-E167-4F2A-83D1-23253BAC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40B01-0118-41ED-AC8E-7D8DFC7EB49B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DD7555-3099-4573-BF12-710AFF7F0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D054F0-68BF-4883-B08D-67B3B065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3F421-935B-4DA4-811A-D7A334FD923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1807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697FB74-AC99-4EA0-BA9B-FF124950C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F7B40-EA95-47D9-815C-1AE5CCBD2453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D7AB5B4-2577-44E6-B1DB-4FB722A5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6BACE48-491F-4A1E-967D-F5BA271FE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A07699-0F4F-49BC-B3BD-24885435E2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3386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07AF9ED9-7FB5-4882-9E48-C89911FD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1D46F-E8AE-43A8-9599-26D159C03B10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0470301-FB49-4924-8BE0-A93F7FEE5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1E784F81-D754-4111-A2D1-B76AC2AD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B74E8-EEB6-4CE7-B42B-352ED3C92A0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622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3F37D554-A37C-47F8-A4E8-04CA12C86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E1D4A-9A81-4D4D-A25D-9CE456D34962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0A5C8457-3851-4193-B86A-BA244823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7B813EF2-E99C-4AD0-B0B7-3EB5AB21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9DCB2-E8AF-469D-A297-0A0548D115C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6944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590310E2-EF9A-4A77-A012-B7EFEBFA0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86543-6BA1-4BC2-989D-5149E9BBF1C9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195674D7-48F2-43FD-B618-3C7E6F9BC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7D4205B-1575-4A07-B92A-B3D16A945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D7C43-68DA-4FA9-B359-170366622F3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862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05CDDB-98F4-4BCC-AA89-CC7ABB10E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6B76C-EA3F-40CC-A90D-5DB141A21155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E76AD1-897B-4349-9714-6A9425B53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0ECD61-0C4D-4705-9630-2B553EFC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1C5B0-640B-4C4A-9F28-962DCA2BB5B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77659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EECB7F6-7E6C-494C-A236-1B319B1B2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523D-5BD0-42A2-8DE3-C8DED989609D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75031D7-3EF0-45B5-A975-AC589690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E7159F6-2A20-440C-B505-C5AEF252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28D2F-C048-476E-A690-ED0BA246A92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6897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FD724D2-E3C2-4C87-929A-F257A9E68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0D722-3E59-43AB-8542-85E8342F907D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AC35F2F-7940-41E6-B61A-D63A061DE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39D1319-CF65-463E-AECE-436AA961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6D0B4-D4CD-4769-A36B-A55EE5F4333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81392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3E4741-5918-487B-B505-FA21D0E2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9DEA-4B34-43E4-8DEE-DBFB6074ECDA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B7BC22-D04A-4C7E-B1FD-FA620144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D60E90-1C92-42F8-AEF7-DA7113BC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BFF06-DA99-4C58-BC51-8DF433B925C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9812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9E1B41-19AB-4AC1-998F-F5253394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BAECB-5B84-4252-BBAD-78789D67255A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A5DA0A-5F8B-4202-8DD8-0D1FAA7D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599E3D-4092-4443-8E82-E06867B38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7F254-AA0D-4979-A1C6-B37966893B3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31543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65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10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591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93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63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385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E9DFB130-CB62-4A35-9435-78628FBA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9564F-CD33-49B4-9BD5-DEB8FEB5C3D1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D8815F6-73E0-439C-8ACE-A6FD17E7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525012C-C005-42F9-AC95-A21C01BC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335CB-8705-42A1-841C-8A98F27E4A9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1034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70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397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43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4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36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87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65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46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283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84AC3DBF-DA9C-4684-8226-1A006BA2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23D59-B8D5-40E9-AA18-AE5C0CC7CDBA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FF84F23-6EBB-4F5C-9330-1C2D7536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8AF09F7E-ED20-4E3C-8C87-A4164F1F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B3FE0-CB6D-4096-896B-505F5464CC0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18920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4CDC82F-CF9B-4D7C-9B6D-5BC9F105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8B19-3A28-404E-BF89-CC88ADC51150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778E31B0-3878-45A4-A2A7-B8C5A3E8B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13A1E99F-7E1D-4A4F-BDE9-BEFAED74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35364-F2DD-41ED-B93A-358BFCDF81C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31999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0A081811-B20F-454C-AAF5-02CC1E6FF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35614-F707-4AE8-83D7-A1EF230A82D2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372DB57E-D8C9-47CE-BB1E-6DEAC4631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FC58E7C3-F21B-4DED-A1A3-D5B223FA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79651-8FFB-4422-9E4C-70E099DF316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2053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A40BA6C-D188-4484-9066-400FDA9B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6E8B-5CE6-4754-8856-07D8CAED4F7E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718909A-8C9C-408D-B6D8-36F0E7C5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9F7D1F0-9C03-434C-9CF0-ECE39270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7AC62-3EAA-4CF4-ACAF-84EE16D67FF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4154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284DDB3-F3E7-466D-A45A-C60EE89CD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27F7D-E45F-4776-8F96-FAE0500CC4C9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C5E089F-50F4-4732-AB61-68EDAE73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77D2343-FA77-4B23-B674-4278C564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9A53B-1205-4ACB-B4C3-7364D23C4DB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261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498C82DE-8141-4564-9F70-DCD0E24164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85DF72DC-B82A-4358-9CD7-0E794E215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3700C0-97BF-4D61-AB39-0298E8333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8D1050-7A83-40C0-A102-3BEC66CEBDD0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4F4960-A7E7-4BD9-B322-F2D9C5E0C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167599-53ED-4B7E-A2D7-A96234710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132D55B-544F-49EF-8CA9-D42F00B4AD3F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>
            <a:extLst>
              <a:ext uri="{FF2B5EF4-FFF2-40B4-BE49-F238E27FC236}">
                <a16:creationId xmlns:a16="http://schemas.microsoft.com/office/drawing/2014/main" id="{3C2AF240-B879-4102-9FE6-B2232FD51B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>
            <a:extLst>
              <a:ext uri="{FF2B5EF4-FFF2-40B4-BE49-F238E27FC236}">
                <a16:creationId xmlns:a16="http://schemas.microsoft.com/office/drawing/2014/main" id="{48C2291F-F93E-43A6-94E6-A4A8222990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39FDF-D749-42BC-95FD-F181E5EF3C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126500-D9E5-4A7D-A7E7-F012357F7025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1E872E-1902-4E7B-816A-0538D2687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84DCC8-A3F7-4BFE-B1BE-44F4A16EF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28F0007-5678-4E28-840E-E5D8B18CACE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>
            <a:extLst>
              <a:ext uri="{FF2B5EF4-FFF2-40B4-BE49-F238E27FC236}">
                <a16:creationId xmlns:a16="http://schemas.microsoft.com/office/drawing/2014/main" id="{C1800D5E-FE49-4FEB-B141-2A0A8C3E7B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3075" name="Espace réservé du texte 2">
            <a:extLst>
              <a:ext uri="{FF2B5EF4-FFF2-40B4-BE49-F238E27FC236}">
                <a16:creationId xmlns:a16="http://schemas.microsoft.com/office/drawing/2014/main" id="{54646BD2-08FD-470F-ADAF-99C8B0B657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B22937-1E0C-4BC6-AE21-0F08C60E1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E1781C-EA09-410E-A2F0-1EFC575DB78C}" type="datetimeFigureOut">
              <a:rPr lang="fr-FR"/>
              <a:pPr>
                <a:defRPr/>
              </a:pPr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C26652-A0EC-4B9B-B322-E0BFD7524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8407AC-86C8-4E8C-8B0A-78998CAAC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6969D2E-4871-417E-8FD5-63C7A4CE120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7905882" y="2761060"/>
            <a:ext cx="1235737" cy="224502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DED7D37C-C2CD-476F-B6FB-B893FE75BC2C}"/>
              </a:ext>
            </a:extLst>
          </p:cNvPr>
          <p:cNvGrpSpPr/>
          <p:nvPr userDrawn="1"/>
        </p:nvGrpSpPr>
        <p:grpSpPr>
          <a:xfrm>
            <a:off x="7789794" y="-6350"/>
            <a:ext cx="1354207" cy="5149850"/>
            <a:chOff x="8932333" y="-8467"/>
            <a:chExt cx="3259667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9" name="Isosceles Triangle 28"/>
          <p:cNvSpPr/>
          <p:nvPr/>
        </p:nvSpPr>
        <p:spPr>
          <a:xfrm>
            <a:off x="0" y="3009900"/>
            <a:ext cx="336550" cy="21336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59283-D467-4B29-A688-163F4515E36B}" type="datetimeFigureOut">
              <a:rPr lang="fr-FR" smtClean="0"/>
              <a:t>20/03/2022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19F0D81E-08B6-4A9B-BBF3-D68D8FB64539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31F456-99C0-40B6-9726-A79AC390CCD9}"/>
              </a:ext>
            </a:extLst>
          </p:cNvPr>
          <p:cNvSpPr/>
          <p:nvPr userDrawn="1"/>
        </p:nvSpPr>
        <p:spPr>
          <a:xfrm>
            <a:off x="7789793" y="-63795"/>
            <a:ext cx="1516926" cy="521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332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4.jpeg"/><Relationship Id="rId7" Type="http://schemas.openxmlformats.org/officeDocument/2006/relationships/image" Target="../media/image87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4.jpeg"/><Relationship Id="rId7" Type="http://schemas.openxmlformats.org/officeDocument/2006/relationships/image" Target="../media/image91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jpg"/><Relationship Id="rId5" Type="http://schemas.openxmlformats.org/officeDocument/2006/relationships/image" Target="../media/image89.jpeg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9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eg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eg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74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75.jpeg"/><Relationship Id="rId9" Type="http://schemas.openxmlformats.org/officeDocument/2006/relationships/image" Target="../media/image10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GIF"/><Relationship Id="rId4" Type="http://schemas.openxmlformats.org/officeDocument/2006/relationships/image" Target="../media/image10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png"/><Relationship Id="rId4" Type="http://schemas.openxmlformats.org/officeDocument/2006/relationships/image" Target="../media/image110.web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jpg"/><Relationship Id="rId4" Type="http://schemas.openxmlformats.org/officeDocument/2006/relationships/image" Target="../media/image1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g"/><Relationship Id="rId5" Type="http://schemas.openxmlformats.org/officeDocument/2006/relationships/image" Target="../media/image115.jpeg"/><Relationship Id="rId4" Type="http://schemas.openxmlformats.org/officeDocument/2006/relationships/image" Target="../media/image1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jpg"/><Relationship Id="rId4" Type="http://schemas.openxmlformats.org/officeDocument/2006/relationships/image" Target="../media/image11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jpg"/><Relationship Id="rId5" Type="http://schemas.openxmlformats.org/officeDocument/2006/relationships/image" Target="../media/image118.jpeg"/><Relationship Id="rId4" Type="http://schemas.openxmlformats.org/officeDocument/2006/relationships/image" Target="../media/image11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jpeg"/><Relationship Id="rId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jpg"/><Relationship Id="rId5" Type="http://schemas.openxmlformats.org/officeDocument/2006/relationships/image" Target="../media/image112.png"/><Relationship Id="rId4" Type="http://schemas.openxmlformats.org/officeDocument/2006/relationships/image" Target="../media/image7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png"/><Relationship Id="rId4" Type="http://schemas.openxmlformats.org/officeDocument/2006/relationships/image" Target="../media/image122.jf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jf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5.jf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7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9.png"/><Relationship Id="rId4" Type="http://schemas.openxmlformats.org/officeDocument/2006/relationships/image" Target="../media/image7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74.jpeg"/><Relationship Id="rId7" Type="http://schemas.openxmlformats.org/officeDocument/2006/relationships/image" Target="../media/image13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0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jpeg"/><Relationship Id="rId4" Type="http://schemas.openxmlformats.org/officeDocument/2006/relationships/image" Target="../media/image14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7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56E15DE-4489-473C-A335-7727C32CD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690568"/>
            <a:ext cx="9143993" cy="445243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BB24BE2-E699-406D-A039-4D46A689AF50}"/>
              </a:ext>
            </a:extLst>
          </p:cNvPr>
          <p:cNvSpPr txBox="1"/>
          <p:nvPr/>
        </p:nvSpPr>
        <p:spPr>
          <a:xfrm>
            <a:off x="2099996" y="1491631"/>
            <a:ext cx="4944033" cy="3046988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kern="0" dirty="0">
                <a:ln w="38100">
                  <a:noFill/>
                </a:ln>
                <a:solidFill>
                  <a:srgbClr val="D04284"/>
                </a:solidFill>
                <a:latin typeface="Arial "/>
              </a:rPr>
              <a:t>ASSEMBLEE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kern="0" dirty="0">
                <a:ln w="38100">
                  <a:noFill/>
                </a:ln>
                <a:solidFill>
                  <a:srgbClr val="D04284"/>
                </a:solidFill>
                <a:latin typeface="Arial "/>
              </a:rPr>
              <a:t>GENERALE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800" kern="0" dirty="0">
              <a:ln w="38100">
                <a:noFill/>
              </a:ln>
              <a:solidFill>
                <a:srgbClr val="D04284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kern="0" dirty="0">
                <a:ln w="38100">
                  <a:noFill/>
                </a:ln>
                <a:solidFill>
                  <a:srgbClr val="D04284"/>
                </a:solidFill>
                <a:latin typeface="Arial "/>
              </a:rPr>
              <a:t>24 mars 2022</a:t>
            </a:r>
          </a:p>
        </p:txBody>
      </p:sp>
      <p:grpSp>
        <p:nvGrpSpPr>
          <p:cNvPr id="4100" name="Groupe 19">
            <a:extLst>
              <a:ext uri="{FF2B5EF4-FFF2-40B4-BE49-F238E27FC236}">
                <a16:creationId xmlns:a16="http://schemas.microsoft.com/office/drawing/2014/main" id="{AD3AE853-C3C8-4BAB-B7F4-EB0E9D4D649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4101" name="Image 14">
              <a:extLst>
                <a:ext uri="{FF2B5EF4-FFF2-40B4-BE49-F238E27FC236}">
                  <a16:creationId xmlns:a16="http://schemas.microsoft.com/office/drawing/2014/main" id="{E5BB5276-B6C0-4D93-8EBB-2C1DA68EB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E3B75D7-35D5-440D-B5A5-3DDB00A8BC3C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03" name="Groupe 15">
              <a:extLst>
                <a:ext uri="{FF2B5EF4-FFF2-40B4-BE49-F238E27FC236}">
                  <a16:creationId xmlns:a16="http://schemas.microsoft.com/office/drawing/2014/main" id="{D4E117DB-70B7-4B87-9CE8-87D83ED643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4104" name="Picture 2" descr="AROPA 51-08 | Fnaropa">
                <a:extLst>
                  <a:ext uri="{FF2B5EF4-FFF2-40B4-BE49-F238E27FC236}">
                    <a16:creationId xmlns:a16="http://schemas.microsoft.com/office/drawing/2014/main" id="{BC822363-A59B-4CA3-9B9D-A5A71EA798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5" name="ZoneTexte 12">
                <a:extLst>
                  <a:ext uri="{FF2B5EF4-FFF2-40B4-BE49-F238E27FC236}">
                    <a16:creationId xmlns:a16="http://schemas.microsoft.com/office/drawing/2014/main" id="{97C5C2A8-AD82-45AE-8118-FDF1DEA0FA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720391-A893-4DC8-A708-415D80AA9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753" y="777998"/>
            <a:ext cx="2800494" cy="15367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587E6E-53F0-455E-93BA-91683DC6D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3200771"/>
            <a:ext cx="2330570" cy="16637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1A96D7-44C9-4643-9CAD-C2DE2AF36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252" y="903020"/>
            <a:ext cx="1320868" cy="175269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2BB2907-29BF-4B87-9351-7F45577B8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151" y="3219822"/>
            <a:ext cx="2698889" cy="16256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47C3BB-D4FC-4AED-9C45-309C6777DF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357" y="2053346"/>
            <a:ext cx="2419474" cy="16510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11E3CB-C8FD-4C7E-9779-62E3AAFD4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876" y="1416292"/>
            <a:ext cx="5149993" cy="3053210"/>
          </a:xfrm>
          <a:prstGeom prst="rect">
            <a:avLst/>
          </a:prstGeom>
        </p:spPr>
      </p:pic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CB2A9A02-DCD3-4142-BFC3-4CB27EC8EF7B}"/>
              </a:ext>
            </a:extLst>
          </p:cNvPr>
          <p:cNvSpPr txBox="1">
            <a:spLocks/>
          </p:cNvSpPr>
          <p:nvPr/>
        </p:nvSpPr>
        <p:spPr bwMode="auto">
          <a:xfrm>
            <a:off x="3455876" y="3831890"/>
            <a:ext cx="5149993" cy="108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Les mots ont bien du mal à faire du bien aux maux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03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e 19">
            <a:extLst>
              <a:ext uri="{FF2B5EF4-FFF2-40B4-BE49-F238E27FC236}">
                <a16:creationId xmlns:a16="http://schemas.microsoft.com/office/drawing/2014/main" id="{C3C0EE25-41A9-4152-9F11-1365EA2EF24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2291" name="Image 14">
              <a:extLst>
                <a:ext uri="{FF2B5EF4-FFF2-40B4-BE49-F238E27FC236}">
                  <a16:creationId xmlns:a16="http://schemas.microsoft.com/office/drawing/2014/main" id="{EDA2E87B-1B3A-4ECE-9978-9F03F4E6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18C7D4B9-FB1B-4929-B7B8-2027D3C827A8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93" name="Groupe 15">
              <a:extLst>
                <a:ext uri="{FF2B5EF4-FFF2-40B4-BE49-F238E27FC236}">
                  <a16:creationId xmlns:a16="http://schemas.microsoft.com/office/drawing/2014/main" id="{DB9F2BF7-F571-4314-B1EA-1F7CC0D4A2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2294" name="Picture 2" descr="AROPA 51-08 | Fnaropa">
                <a:extLst>
                  <a:ext uri="{FF2B5EF4-FFF2-40B4-BE49-F238E27FC236}">
                    <a16:creationId xmlns:a16="http://schemas.microsoft.com/office/drawing/2014/main" id="{CDC67552-343C-4A1B-99FC-18B6E9990B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5" name="ZoneTexte 12">
                <a:extLst>
                  <a:ext uri="{FF2B5EF4-FFF2-40B4-BE49-F238E27FC236}">
                    <a16:creationId xmlns:a16="http://schemas.microsoft.com/office/drawing/2014/main" id="{9D20D45B-E4FD-4DB1-AC99-BE33EB933C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0CD22487-4E30-46FB-8351-1687FD7B30AF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Ordre du jour AG Ordinaire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F1420D-33C3-40AD-BB2C-4986B95DB32A}"/>
              </a:ext>
            </a:extLst>
          </p:cNvPr>
          <p:cNvSpPr/>
          <p:nvPr/>
        </p:nvSpPr>
        <p:spPr>
          <a:xfrm>
            <a:off x="395287" y="832751"/>
            <a:ext cx="8713787" cy="40072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cs typeface="+mn-cs"/>
              </a:rPr>
              <a:t>Le rapport du Conseil d’Administration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cs typeface="+mn-cs"/>
              </a:rPr>
              <a:t>Le rapport financier du Trésorier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cs typeface="+mn-cs"/>
              </a:rPr>
              <a:t>Le rapport des Vérificateurs aux comptes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cs typeface="+mn-cs"/>
              </a:rPr>
              <a:t>Les résolutions</a:t>
            </a:r>
          </a:p>
          <a:p>
            <a:pPr marL="623888" marR="0" lvl="2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cs typeface="+mn-cs"/>
              </a:rPr>
              <a:t>Approbation des comptes 2021 et quitus</a:t>
            </a:r>
          </a:p>
          <a:p>
            <a:pPr marL="623888" marR="0" lvl="2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cs typeface="+mn-cs"/>
              </a:rPr>
              <a:t>Nomination du « Vérificateur aux comptes »  </a:t>
            </a:r>
          </a:p>
          <a:p>
            <a:pPr marL="338138" marR="0" lvl="2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cs typeface="+mn-cs"/>
              </a:rPr>
              <a:t>   et du « Vérificateur Adjoint »</a:t>
            </a:r>
          </a:p>
          <a:p>
            <a:pPr marL="623888" marR="0" lvl="2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cs typeface="+mn-cs"/>
              </a:rPr>
              <a:t>Renouvellement partiel du Conseil d’Administration</a:t>
            </a:r>
          </a:p>
          <a:p>
            <a:pPr marL="623888" marR="0" lvl="2" indent="-28575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cs typeface="+mn-cs"/>
              </a:rPr>
              <a:t>Questions diverses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36D2D96-DEA8-46BF-8D9C-A1DAFAEDE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82" y="2197429"/>
            <a:ext cx="4392488" cy="29329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9315A8-19AC-4FB4-BE2D-A5DE66F75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88" y="704716"/>
            <a:ext cx="1858524" cy="278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55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</a:t>
            </a:r>
            <a:r>
              <a:rPr lang="fr-FR" dirty="0">
                <a:solidFill>
                  <a:srgbClr val="FFFF00"/>
                </a:solidFill>
              </a:rPr>
              <a:t>Président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72C2BE-C720-418D-9CB1-0DA887D3BEB9}"/>
              </a:ext>
            </a:extLst>
          </p:cNvPr>
          <p:cNvSpPr txBox="1"/>
          <p:nvPr/>
        </p:nvSpPr>
        <p:spPr>
          <a:xfrm>
            <a:off x="2915816" y="867031"/>
            <a:ext cx="5432425" cy="362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Activité de l’AROPA 51-08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311B0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311B0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endParaRPr lang="fr-FR" sz="2800" b="1" dirty="0">
              <a:solidFill>
                <a:srgbClr val="311B04"/>
              </a:solidFill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Réflexion des administrateurs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311B0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endParaRPr lang="fr-FR" sz="2800" b="1" dirty="0">
              <a:solidFill>
                <a:srgbClr val="311B04"/>
              </a:solidFill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Reprise d’activité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311B0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820C14-5645-46E5-8594-FC5F11D5D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041" y="1999057"/>
            <a:ext cx="1295467" cy="16066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1FA264-D13F-4CEE-A79A-6501DC0F0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104" y="619715"/>
            <a:ext cx="2059721" cy="11885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B0B911-13ED-4462-8D58-97E940366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333" y="3588546"/>
            <a:ext cx="2432175" cy="153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07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F6594A-3BCF-4418-AEAE-035736F47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44" y="774649"/>
            <a:ext cx="2482978" cy="17082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5D80C1-698C-44CF-829B-947B0BA0E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8" y="1637103"/>
            <a:ext cx="4129104" cy="23421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AD2CBC-960F-48DC-BEBA-2C44993DB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598" y="2967794"/>
            <a:ext cx="3263558" cy="217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3860B8-E36D-44A3-8B59-7FACA9DB7018}"/>
              </a:ext>
            </a:extLst>
          </p:cNvPr>
          <p:cNvSpPr txBox="1"/>
          <p:nvPr/>
        </p:nvSpPr>
        <p:spPr>
          <a:xfrm>
            <a:off x="2951819" y="2032499"/>
            <a:ext cx="61890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Pour avancer il faut prendre du recul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311B0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550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3860B8-E36D-44A3-8B59-7FACA9DB7018}"/>
              </a:ext>
            </a:extLst>
          </p:cNvPr>
          <p:cNvSpPr txBox="1"/>
          <p:nvPr/>
        </p:nvSpPr>
        <p:spPr>
          <a:xfrm>
            <a:off x="2951820" y="2032499"/>
            <a:ext cx="4824176" cy="259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Changement de nom?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311B0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311B0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Relations externes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endParaRPr lang="fr-FR" sz="2800" b="1" dirty="0">
              <a:solidFill>
                <a:srgbClr val="311B04"/>
              </a:solidFill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Initiatives des commissions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311B0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3C9481-8398-45C6-A9EA-009870934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630785"/>
            <a:ext cx="2925120" cy="13433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EACB58-9E8F-4787-BAA5-45B102E53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392" y="1312862"/>
            <a:ext cx="1441524" cy="17082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0A4598-66F3-44C2-B9B4-9DFFE62A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074" y="2895786"/>
            <a:ext cx="1864160" cy="122168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1D2E38-1293-4AC2-9E2E-90CCC83B0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4924" y="4111256"/>
            <a:ext cx="1725901" cy="10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5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92281BC-11EB-407E-86D4-47902BCBC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282" y="2991511"/>
            <a:ext cx="2754226" cy="2151989"/>
          </a:xfrm>
          <a:prstGeom prst="rect">
            <a:avLst/>
          </a:prstGeom>
        </p:spPr>
      </p:pic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044867-1EC8-464E-8D5B-13CF79534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663538"/>
            <a:ext cx="2699942" cy="205709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5231DC5-8553-4AA4-A437-D54DA8F960A3}"/>
              </a:ext>
            </a:extLst>
          </p:cNvPr>
          <p:cNvSpPr txBox="1"/>
          <p:nvPr/>
        </p:nvSpPr>
        <p:spPr>
          <a:xfrm>
            <a:off x="3181607" y="2535746"/>
            <a:ext cx="4575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Liste  de 150 entreprises</a:t>
            </a:r>
          </a:p>
        </p:txBody>
      </p:sp>
    </p:spTree>
    <p:extLst>
      <p:ext uri="{BB962C8B-B14F-4D97-AF65-F5344CB8AC3E}">
        <p14:creationId xmlns:p14="http://schemas.microsoft.com/office/powerpoint/2010/main" val="2531723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853B34-39D9-44C2-B1B4-5915C1A7C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04" y="755352"/>
            <a:ext cx="2324876" cy="17436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6FE7D8-9C43-452A-A892-4BE3C848C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48" y="2512130"/>
            <a:ext cx="1973528" cy="26313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73EADB-54CA-40CC-AF15-877B54C1F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8964" y="2498756"/>
            <a:ext cx="1973529" cy="26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8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e 19">
            <a:extLst>
              <a:ext uri="{FF2B5EF4-FFF2-40B4-BE49-F238E27FC236}">
                <a16:creationId xmlns:a16="http://schemas.microsoft.com/office/drawing/2014/main" id="{2D2C71FB-B611-4168-9C30-72705A454E3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5124" name="Image 14">
              <a:extLst>
                <a:ext uri="{FF2B5EF4-FFF2-40B4-BE49-F238E27FC236}">
                  <a16:creationId xmlns:a16="http://schemas.microsoft.com/office/drawing/2014/main" id="{54386D55-E308-4923-9E6D-688156DCF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3B63FE1-9C6A-40F8-9205-AB1591E4C349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26" name="Groupe 15">
              <a:extLst>
                <a:ext uri="{FF2B5EF4-FFF2-40B4-BE49-F238E27FC236}">
                  <a16:creationId xmlns:a16="http://schemas.microsoft.com/office/drawing/2014/main" id="{DA508314-F802-46F5-84F6-3DE4235392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5127" name="Picture 2" descr="AROPA 51-08 | Fnaropa">
                <a:extLst>
                  <a:ext uri="{FF2B5EF4-FFF2-40B4-BE49-F238E27FC236}">
                    <a16:creationId xmlns:a16="http://schemas.microsoft.com/office/drawing/2014/main" id="{4E34FEF5-4D7E-474D-B511-0DE56F3D60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8" name="ZoneTexte 12">
                <a:extLst>
                  <a:ext uri="{FF2B5EF4-FFF2-40B4-BE49-F238E27FC236}">
                    <a16:creationId xmlns:a16="http://schemas.microsoft.com/office/drawing/2014/main" id="{57730F30-6E31-4E75-9857-AD6FBEBB68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5123" name="Rectangle 7">
            <a:extLst>
              <a:ext uri="{FF2B5EF4-FFF2-40B4-BE49-F238E27FC236}">
                <a16:creationId xmlns:a16="http://schemas.microsoft.com/office/drawing/2014/main" id="{AF186B43-4719-4DD6-A403-28F154440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5538"/>
            <a:ext cx="9144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z="2800" dirty="0">
                <a:solidFill>
                  <a:srgbClr val="311B04"/>
                </a:solidFill>
              </a:rPr>
              <a:t>Eteindre tous les téléphones portables</a:t>
            </a:r>
            <a:endParaRPr lang="fr-FR" altLang="fr-FR" sz="2400" dirty="0">
              <a:solidFill>
                <a:srgbClr val="311B04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z="2800" dirty="0">
                <a:solidFill>
                  <a:srgbClr val="311B04"/>
                </a:solidFill>
              </a:rPr>
              <a:t>Chacun a-t-il remis son bulletin de présence à l’accueil?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z="2800" dirty="0">
                <a:solidFill>
                  <a:srgbClr val="311B04"/>
                </a:solidFill>
              </a:rPr>
              <a:t>Chacun a-t-il reçu son(ses) bulletin(s) de vote?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z="2800" dirty="0">
                <a:solidFill>
                  <a:srgbClr val="311B04"/>
                </a:solidFill>
              </a:rPr>
              <a:t>Les participants au repas ont-ils pris leur ticket repas?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z="2800" dirty="0">
                <a:solidFill>
                  <a:srgbClr val="311B04"/>
                </a:solidFill>
              </a:rPr>
              <a:t>Rappel du Quorum: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fr-FR" altLang="fr-FR" sz="2800" dirty="0">
                <a:solidFill>
                  <a:srgbClr val="311B04"/>
                </a:solidFill>
              </a:rPr>
              <a:t>10% des membres actifs présents ou représentés pour l’AGO 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fr-FR" altLang="fr-FR" sz="2800" dirty="0">
                <a:solidFill>
                  <a:srgbClr val="311B04"/>
                </a:solidFill>
              </a:rPr>
              <a:t>15% pour l’AGE</a:t>
            </a:r>
          </a:p>
        </p:txBody>
      </p:sp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937179AC-A68E-4030-9162-CC776186741D}"/>
              </a:ext>
            </a:extLst>
          </p:cNvPr>
          <p:cNvSpPr txBox="1">
            <a:spLocks/>
          </p:cNvSpPr>
          <p:nvPr/>
        </p:nvSpPr>
        <p:spPr bwMode="auto">
          <a:xfrm>
            <a:off x="3708400" y="51470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Questions Pratiques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710FF6-87E1-4443-9A89-29FC4EB72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501709"/>
            <a:ext cx="5912306" cy="229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63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5" name="Picture 2" descr="TOHAPI campings 2022 - CSE MICHELIN VANNES">
            <a:extLst>
              <a:ext uri="{FF2B5EF4-FFF2-40B4-BE49-F238E27FC236}">
                <a16:creationId xmlns:a16="http://schemas.microsoft.com/office/drawing/2014/main" id="{2B1D32BA-84B4-44D7-991E-8F94B2784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600" y="1400656"/>
            <a:ext cx="5598879" cy="364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683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FFE5E4-9EE8-4401-8E8C-8B7D81012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352" y="3513759"/>
            <a:ext cx="3021013" cy="163666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51303DB-3E4D-495B-9D70-74292D86E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87" y="788212"/>
            <a:ext cx="2702513" cy="27025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8A998D6-3910-4152-8E2F-45CB53EDBF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84" y="658430"/>
            <a:ext cx="2777416" cy="27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8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236FCBA-B189-4D40-B342-320D707B96F2}"/>
              </a:ext>
            </a:extLst>
          </p:cNvPr>
          <p:cNvSpPr txBox="1"/>
          <p:nvPr/>
        </p:nvSpPr>
        <p:spPr>
          <a:xfrm>
            <a:off x="3131840" y="3855105"/>
            <a:ext cx="4575810" cy="104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Revenus en faible hausse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lang="fr-FR" sz="2800" b="1" dirty="0">
                <a:solidFill>
                  <a:srgbClr val="311B04"/>
                </a:solidFill>
              </a:rPr>
              <a:t>Dépenses en forte hausse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311B04"/>
              </a:solidFill>
              <a:effectLst/>
              <a:uLnTx/>
              <a:uFillTx/>
              <a:latin typeface="Calibri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5F2E41F0-46FE-4B21-A093-E8D8F697FCC9}"/>
              </a:ext>
            </a:extLst>
          </p:cNvPr>
          <p:cNvSpPr/>
          <p:nvPr/>
        </p:nvSpPr>
        <p:spPr>
          <a:xfrm rot="21087241">
            <a:off x="7367467" y="3975906"/>
            <a:ext cx="91294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95DB69FB-5B51-4C46-8679-64571DC49C6A}"/>
              </a:ext>
            </a:extLst>
          </p:cNvPr>
          <p:cNvSpPr/>
          <p:nvPr/>
        </p:nvSpPr>
        <p:spPr>
          <a:xfrm rot="19494292">
            <a:off x="7378450" y="4489184"/>
            <a:ext cx="912945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7BDAD3-C70E-4D11-9450-D7C675B70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406" y="955124"/>
            <a:ext cx="6108399" cy="2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BB6B99-AF78-4FA3-82ED-9A841852A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147" y="1422274"/>
            <a:ext cx="2888072" cy="3616715"/>
          </a:xfrm>
          <a:prstGeom prst="rect">
            <a:avLst/>
          </a:prstGeom>
        </p:spPr>
      </p:pic>
      <p:pic>
        <p:nvPicPr>
          <p:cNvPr id="5122" name="Picture 2" descr="La Carte Moisson – FDSEA10">
            <a:extLst>
              <a:ext uri="{FF2B5EF4-FFF2-40B4-BE49-F238E27FC236}">
                <a16:creationId xmlns:a16="http://schemas.microsoft.com/office/drawing/2014/main" id="{CA4A0013-FA1E-4288-A457-096D3F0A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518" y="632530"/>
            <a:ext cx="3756727" cy="23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889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C6F994-AE4A-478E-8429-F84D9E8C3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775" y="770260"/>
            <a:ext cx="3774596" cy="22828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83DB2F-7B47-4556-878F-F7278DB82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61" y="3200310"/>
            <a:ext cx="3667671" cy="1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29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46" name="Picture 2" descr="Qualité – Formation &amp; Management des risques">
            <a:extLst>
              <a:ext uri="{FF2B5EF4-FFF2-40B4-BE49-F238E27FC236}">
                <a16:creationId xmlns:a16="http://schemas.microsoft.com/office/drawing/2014/main" id="{CC0121A8-7BE1-490E-9143-E469AD1A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15" y="1313986"/>
            <a:ext cx="5882398" cy="141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4F8B055-4554-4407-8DE9-FB1E4C4ABCAD}"/>
              </a:ext>
            </a:extLst>
          </p:cNvPr>
          <p:cNvSpPr txBox="1"/>
          <p:nvPr/>
        </p:nvSpPr>
        <p:spPr>
          <a:xfrm>
            <a:off x="3173503" y="3256463"/>
            <a:ext cx="5580620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311B04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Poursuite du développement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lang="fr-FR" sz="2800" b="1" dirty="0">
                <a:solidFill>
                  <a:srgbClr val="311B04"/>
                </a:solidFill>
              </a:rPr>
              <a:t>Renforcement de la qualité de nos services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311B04"/>
              </a:solidFill>
              <a:effectLst/>
              <a:uLnTx/>
              <a:uFillTx/>
              <a:latin typeface="Calibri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20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74D478-416D-4288-ABC7-D3EAAD71E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162" y="810735"/>
            <a:ext cx="5907303" cy="3309184"/>
          </a:xfrm>
          <a:prstGeom prst="rect">
            <a:avLst/>
          </a:prstGeom>
        </p:spPr>
      </p:pic>
      <p:sp>
        <p:nvSpPr>
          <p:cNvPr id="13" name="Espace réservé du texte 1">
            <a:extLst>
              <a:ext uri="{FF2B5EF4-FFF2-40B4-BE49-F238E27FC236}">
                <a16:creationId xmlns:a16="http://schemas.microsoft.com/office/drawing/2014/main" id="{3B4A541C-04B4-4EA4-947C-BE968C001163}"/>
              </a:ext>
            </a:extLst>
          </p:cNvPr>
          <p:cNvSpPr txBox="1">
            <a:spLocks/>
          </p:cNvSpPr>
          <p:nvPr/>
        </p:nvSpPr>
        <p:spPr bwMode="auto">
          <a:xfrm>
            <a:off x="3311860" y="4267078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d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 notre association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860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e 19">
            <a:extLst>
              <a:ext uri="{FF2B5EF4-FFF2-40B4-BE49-F238E27FC236}">
                <a16:creationId xmlns:a16="http://schemas.microsoft.com/office/drawing/2014/main" id="{2022B71F-79C7-49DE-9D3A-CF1192CAC5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4340" name="Image 14">
              <a:extLst>
                <a:ext uri="{FF2B5EF4-FFF2-40B4-BE49-F238E27FC236}">
                  <a16:creationId xmlns:a16="http://schemas.microsoft.com/office/drawing/2014/main" id="{2208DEAA-41EF-44A6-B1B1-EBA05E38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D54C395-84D1-47E9-AAE9-1A26DCA3563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2" name="Groupe 15">
              <a:extLst>
                <a:ext uri="{FF2B5EF4-FFF2-40B4-BE49-F238E27FC236}">
                  <a16:creationId xmlns:a16="http://schemas.microsoft.com/office/drawing/2014/main" id="{8C2D84F8-D920-4386-AB12-C97CB4ECB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4343" name="Picture 2" descr="AROPA 51-08 | Fnaropa">
                <a:extLst>
                  <a:ext uri="{FF2B5EF4-FFF2-40B4-BE49-F238E27FC236}">
                    <a16:creationId xmlns:a16="http://schemas.microsoft.com/office/drawing/2014/main" id="{93A1521C-65C2-468B-B4E0-8C06A401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ZoneTexte 12">
                <a:extLst>
                  <a:ext uri="{FF2B5EF4-FFF2-40B4-BE49-F238E27FC236}">
                    <a16:creationId xmlns:a16="http://schemas.microsoft.com/office/drawing/2014/main" id="{EEEE0276-5339-4F1D-8757-D158F6AD7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7D746C-B6EE-4247-BE43-A941F10CA6B7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BA974A6-4FA7-47E4-8861-BDE869A90438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378CC5-2F0B-49FB-ADAD-4E83D32F6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836" y="779342"/>
            <a:ext cx="6011512" cy="402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21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e 19">
            <a:extLst>
              <a:ext uri="{FF2B5EF4-FFF2-40B4-BE49-F238E27FC236}">
                <a16:creationId xmlns:a16="http://schemas.microsoft.com/office/drawing/2014/main" id="{F2A1127F-B225-46FF-9E5E-8591ED5671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3316" name="Image 14">
              <a:extLst>
                <a:ext uri="{FF2B5EF4-FFF2-40B4-BE49-F238E27FC236}">
                  <a16:creationId xmlns:a16="http://schemas.microsoft.com/office/drawing/2014/main" id="{A9117195-2AFD-4EDD-AFCA-90DB4028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9836BE89-7176-4C1C-90DE-98C8AF49AAFD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18" name="Groupe 15">
              <a:extLst>
                <a:ext uri="{FF2B5EF4-FFF2-40B4-BE49-F238E27FC236}">
                  <a16:creationId xmlns:a16="http://schemas.microsoft.com/office/drawing/2014/main" id="{F2ED4A4A-2CAA-4F61-90F8-CED1B88EE0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3319" name="Picture 2" descr="AROPA 51-08 | Fnaropa">
                <a:extLst>
                  <a:ext uri="{FF2B5EF4-FFF2-40B4-BE49-F238E27FC236}">
                    <a16:creationId xmlns:a16="http://schemas.microsoft.com/office/drawing/2014/main" id="{5E41322C-B1E7-42D3-8C04-7510342C4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0" name="ZoneTexte 12">
                <a:extLst>
                  <a:ext uri="{FF2B5EF4-FFF2-40B4-BE49-F238E27FC236}">
                    <a16:creationId xmlns:a16="http://schemas.microsoft.com/office/drawing/2014/main" id="{D9659BA2-C808-4566-AB75-21EF3EDB37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B7FCC4C-CA3E-4DE2-A7D5-4A80949C62B2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756AC99F-ACAD-44B1-8B1D-052DF4106959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Les COMPTES</a:t>
            </a: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4E719C74-6B38-4B80-9E10-1A4EA83B1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765174"/>
            <a:ext cx="6119812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4F0594A-5927-4525-A642-24BFACE866C1}"/>
              </a:ext>
            </a:extLst>
          </p:cNvPr>
          <p:cNvSpPr txBox="1"/>
          <p:nvPr/>
        </p:nvSpPr>
        <p:spPr>
          <a:xfrm>
            <a:off x="4265801" y="1435692"/>
            <a:ext cx="3708025" cy="3046988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kern="0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Par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kern="0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Alain PIETREMENT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0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kern="0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Trésorier</a:t>
            </a:r>
          </a:p>
        </p:txBody>
      </p:sp>
    </p:spTree>
    <p:extLst>
      <p:ext uri="{BB962C8B-B14F-4D97-AF65-F5344CB8AC3E}">
        <p14:creationId xmlns:p14="http://schemas.microsoft.com/office/powerpoint/2010/main" val="2227848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e 19">
            <a:extLst>
              <a:ext uri="{FF2B5EF4-FFF2-40B4-BE49-F238E27FC236}">
                <a16:creationId xmlns:a16="http://schemas.microsoft.com/office/drawing/2014/main" id="{734D0559-23D9-462A-AFDB-C5AE26A920F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6150" name="Image 14">
              <a:extLst>
                <a:ext uri="{FF2B5EF4-FFF2-40B4-BE49-F238E27FC236}">
                  <a16:creationId xmlns:a16="http://schemas.microsoft.com/office/drawing/2014/main" id="{8A0A7810-8E10-4EEE-B86D-2D7311BFF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A8C54E7-7A43-4686-859E-05530AF4D59C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52" name="Groupe 15">
              <a:extLst>
                <a:ext uri="{FF2B5EF4-FFF2-40B4-BE49-F238E27FC236}">
                  <a16:creationId xmlns:a16="http://schemas.microsoft.com/office/drawing/2014/main" id="{36559CF7-03B2-4C1F-8BB9-C7F242C6B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6153" name="Picture 2" descr="AROPA 51-08 | Fnaropa">
                <a:extLst>
                  <a:ext uri="{FF2B5EF4-FFF2-40B4-BE49-F238E27FC236}">
                    <a16:creationId xmlns:a16="http://schemas.microsoft.com/office/drawing/2014/main" id="{0BF17775-8B9B-4A8A-B3D4-25A5BB22BB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54" name="ZoneTexte 12">
                <a:extLst>
                  <a:ext uri="{FF2B5EF4-FFF2-40B4-BE49-F238E27FC236}">
                    <a16:creationId xmlns:a16="http://schemas.microsoft.com/office/drawing/2014/main" id="{AA6EFE04-E93A-4956-8334-C81EDFEC92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6147" name="Espace réservé du texte 1">
            <a:extLst>
              <a:ext uri="{FF2B5EF4-FFF2-40B4-BE49-F238E27FC236}">
                <a16:creationId xmlns:a16="http://schemas.microsoft.com/office/drawing/2014/main" id="{70D89AA1-F82A-4853-B33D-41355993366F}"/>
              </a:ext>
            </a:extLst>
          </p:cNvPr>
          <p:cNvSpPr txBox="1">
            <a:spLocks/>
          </p:cNvSpPr>
          <p:nvPr/>
        </p:nvSpPr>
        <p:spPr bwMode="auto">
          <a:xfrm>
            <a:off x="3671888" y="-20638"/>
            <a:ext cx="3995737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b="1" dirty="0">
                <a:solidFill>
                  <a:srgbClr val="FFFF00"/>
                </a:solidFill>
              </a:rPr>
              <a:t>Questions Pratiques</a:t>
            </a:r>
          </a:p>
        </p:txBody>
      </p:sp>
      <p:sp>
        <p:nvSpPr>
          <p:cNvPr id="6148" name="Rectangle 10">
            <a:extLst>
              <a:ext uri="{FF2B5EF4-FFF2-40B4-BE49-F238E27FC236}">
                <a16:creationId xmlns:a16="http://schemas.microsoft.com/office/drawing/2014/main" id="{E8EE993A-0AC1-40E8-B1DA-17074CDB5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838200"/>
            <a:ext cx="58689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800">
                <a:solidFill>
                  <a:srgbClr val="311B04"/>
                </a:solidFill>
              </a:rPr>
              <a:t>ATTENTION ça va commencer 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>
                <a:solidFill>
                  <a:srgbClr val="311B04"/>
                </a:solidFill>
              </a:rPr>
              <a:t>Asseyez vous</a:t>
            </a:r>
          </a:p>
        </p:txBody>
      </p:sp>
      <p:pic>
        <p:nvPicPr>
          <p:cNvPr id="6149" name="Picture 2">
            <a:extLst>
              <a:ext uri="{FF2B5EF4-FFF2-40B4-BE49-F238E27FC236}">
                <a16:creationId xmlns:a16="http://schemas.microsoft.com/office/drawing/2014/main" id="{FCE518F1-0467-448C-B836-E2F97A8D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851025"/>
            <a:ext cx="5791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e 19">
            <a:extLst>
              <a:ext uri="{FF2B5EF4-FFF2-40B4-BE49-F238E27FC236}">
                <a16:creationId xmlns:a16="http://schemas.microsoft.com/office/drawing/2014/main" id="{B1327A9F-9C08-4FCA-AE61-034356EF9DF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0484" name="Image 14">
              <a:extLst>
                <a:ext uri="{FF2B5EF4-FFF2-40B4-BE49-F238E27FC236}">
                  <a16:creationId xmlns:a16="http://schemas.microsoft.com/office/drawing/2014/main" id="{F0E558C0-0F18-43AE-AD71-688E637B0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66100BF-22F5-4ED3-B81E-3290EF4E04E4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486" name="Groupe 15">
              <a:extLst>
                <a:ext uri="{FF2B5EF4-FFF2-40B4-BE49-F238E27FC236}">
                  <a16:creationId xmlns:a16="http://schemas.microsoft.com/office/drawing/2014/main" id="{35F461A2-4CDC-4F74-A50C-8074C451B9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0487" name="Picture 2" descr="AROPA 51-08 | Fnaropa">
                <a:extLst>
                  <a:ext uri="{FF2B5EF4-FFF2-40B4-BE49-F238E27FC236}">
                    <a16:creationId xmlns:a16="http://schemas.microsoft.com/office/drawing/2014/main" id="{32042265-D12C-4576-9A95-891B6D0D58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88" name="ZoneTexte 12">
                <a:extLst>
                  <a:ext uri="{FF2B5EF4-FFF2-40B4-BE49-F238E27FC236}">
                    <a16:creationId xmlns:a16="http://schemas.microsoft.com/office/drawing/2014/main" id="{54595D04-AC98-4B9A-9C64-34852B9997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E8A5C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C1405A1-84CE-46F2-9618-3AC195E12330}"/>
              </a:ext>
            </a:extLst>
          </p:cNvPr>
          <p:cNvSpPr/>
          <p:nvPr/>
        </p:nvSpPr>
        <p:spPr>
          <a:xfrm>
            <a:off x="0" y="663575"/>
            <a:ext cx="9140825" cy="4479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01F4F0C-29F3-4BC7-92D8-E245DEAA74FF}"/>
              </a:ext>
            </a:extLst>
          </p:cNvPr>
          <p:cNvSpPr txBox="1"/>
          <p:nvPr/>
        </p:nvSpPr>
        <p:spPr>
          <a:xfrm>
            <a:off x="3359177" y="-10666"/>
            <a:ext cx="4761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altLang="fr-FR" sz="3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Le compte de résultat 2021 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73F8EF8-C083-4921-B303-448D53F6B58B}"/>
              </a:ext>
            </a:extLst>
          </p:cNvPr>
          <p:cNvCxnSpPr/>
          <p:nvPr/>
        </p:nvCxnSpPr>
        <p:spPr>
          <a:xfrm>
            <a:off x="2592591" y="2652312"/>
            <a:ext cx="1549090" cy="3840"/>
          </a:xfrm>
          <a:prstGeom prst="line">
            <a:avLst/>
          </a:prstGeom>
          <a:noFill/>
          <a:ln w="190500" cap="flat" cmpd="sng" algn="ctr">
            <a:solidFill>
              <a:srgbClr val="FFC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D92C4EF-6DE6-49CE-A4C9-CB3D54EDA83B}"/>
              </a:ext>
            </a:extLst>
          </p:cNvPr>
          <p:cNvCxnSpPr/>
          <p:nvPr/>
        </p:nvCxnSpPr>
        <p:spPr>
          <a:xfrm flipV="1">
            <a:off x="5502871" y="2685824"/>
            <a:ext cx="2846951" cy="9832"/>
          </a:xfrm>
          <a:prstGeom prst="line">
            <a:avLst/>
          </a:prstGeom>
          <a:noFill/>
          <a:ln w="190500" cap="flat" cmpd="sng" algn="ctr">
            <a:solidFill>
              <a:srgbClr val="00AF49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17" name="Cylindre 16">
            <a:extLst>
              <a:ext uri="{FF2B5EF4-FFF2-40B4-BE49-F238E27FC236}">
                <a16:creationId xmlns:a16="http://schemas.microsoft.com/office/drawing/2014/main" id="{89328DCB-290D-48FD-929E-6DB175F943D7}"/>
              </a:ext>
            </a:extLst>
          </p:cNvPr>
          <p:cNvSpPr/>
          <p:nvPr/>
        </p:nvSpPr>
        <p:spPr>
          <a:xfrm>
            <a:off x="3012757" y="3184074"/>
            <a:ext cx="3623896" cy="1610348"/>
          </a:xfrm>
          <a:prstGeom prst="can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EAC791E-87B4-496B-BC1B-D5B5737909F7}"/>
              </a:ext>
            </a:extLst>
          </p:cNvPr>
          <p:cNvGrpSpPr/>
          <p:nvPr/>
        </p:nvGrpSpPr>
        <p:grpSpPr>
          <a:xfrm>
            <a:off x="107504" y="796416"/>
            <a:ext cx="3065400" cy="2311742"/>
            <a:chOff x="8974318" y="3762213"/>
            <a:chExt cx="2926174" cy="2509633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077C0942-CE6A-4094-B1C0-E513876FBDCA}"/>
                </a:ext>
              </a:extLst>
            </p:cNvPr>
            <p:cNvGrpSpPr/>
            <p:nvPr/>
          </p:nvGrpSpPr>
          <p:grpSpPr>
            <a:xfrm>
              <a:off x="8974318" y="4263213"/>
              <a:ext cx="2926174" cy="2008633"/>
              <a:chOff x="9038492" y="4263213"/>
              <a:chExt cx="2862000" cy="2008633"/>
            </a:xfr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p:grpSpPr>
          <p:sp>
            <p:nvSpPr>
              <p:cNvPr id="22" name="Cylindre 21">
                <a:extLst>
                  <a:ext uri="{FF2B5EF4-FFF2-40B4-BE49-F238E27FC236}">
                    <a16:creationId xmlns:a16="http://schemas.microsoft.com/office/drawing/2014/main" id="{F44F1783-9696-4975-9E9C-D3FD78D6626D}"/>
                  </a:ext>
                </a:extLst>
              </p:cNvPr>
              <p:cNvSpPr/>
              <p:nvPr/>
            </p:nvSpPr>
            <p:spPr>
              <a:xfrm>
                <a:off x="9038492" y="5345723"/>
                <a:ext cx="2860431" cy="926123"/>
              </a:xfrm>
              <a:prstGeom prst="can">
                <a:avLst/>
              </a:pr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Cylindre 22">
                <a:extLst>
                  <a:ext uri="{FF2B5EF4-FFF2-40B4-BE49-F238E27FC236}">
                    <a16:creationId xmlns:a16="http://schemas.microsoft.com/office/drawing/2014/main" id="{5F2B8322-59A6-4BAB-9101-F855BB57868C}"/>
                  </a:ext>
                </a:extLst>
              </p:cNvPr>
              <p:cNvSpPr/>
              <p:nvPr/>
            </p:nvSpPr>
            <p:spPr>
              <a:xfrm>
                <a:off x="9038493" y="4935421"/>
                <a:ext cx="2860431" cy="926123"/>
              </a:xfrm>
              <a:prstGeom prst="can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Cylindre 23">
                <a:extLst>
                  <a:ext uri="{FF2B5EF4-FFF2-40B4-BE49-F238E27FC236}">
                    <a16:creationId xmlns:a16="http://schemas.microsoft.com/office/drawing/2014/main" id="{34D12C54-4329-4562-A994-153D8BCD91CF}"/>
                  </a:ext>
                </a:extLst>
              </p:cNvPr>
              <p:cNvSpPr/>
              <p:nvPr/>
            </p:nvSpPr>
            <p:spPr>
              <a:xfrm>
                <a:off x="9040061" y="4263213"/>
                <a:ext cx="2860431" cy="926123"/>
              </a:xfrm>
              <a:prstGeom prst="can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184 046€</a:t>
                </a:r>
              </a:p>
            </p:txBody>
          </p:sp>
        </p:grpSp>
        <p:sp>
          <p:nvSpPr>
            <p:cNvPr id="21" name="Organigramme : Alternative 20">
              <a:extLst>
                <a:ext uri="{FF2B5EF4-FFF2-40B4-BE49-F238E27FC236}">
                  <a16:creationId xmlns:a16="http://schemas.microsoft.com/office/drawing/2014/main" id="{749C9CD6-430A-4375-B215-30A96AE8C6DF}"/>
                </a:ext>
              </a:extLst>
            </p:cNvPr>
            <p:cNvSpPr/>
            <p:nvPr/>
          </p:nvSpPr>
          <p:spPr>
            <a:xfrm>
              <a:off x="9458488" y="3762213"/>
              <a:ext cx="1922803" cy="669654"/>
            </a:xfrm>
            <a:prstGeom prst="flowChartAlternateProcess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Cotisations 2021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0582DA3-6F25-4747-93BF-DF321BD7D067}"/>
              </a:ext>
            </a:extLst>
          </p:cNvPr>
          <p:cNvGrpSpPr/>
          <p:nvPr/>
        </p:nvGrpSpPr>
        <p:grpSpPr>
          <a:xfrm>
            <a:off x="6095208" y="1563638"/>
            <a:ext cx="2719855" cy="1341739"/>
            <a:chOff x="7670336" y="1055799"/>
            <a:chExt cx="2719855" cy="1341739"/>
          </a:xfrm>
        </p:grpSpPr>
        <p:sp>
          <p:nvSpPr>
            <p:cNvPr id="27" name="Cylindre 26">
              <a:extLst>
                <a:ext uri="{FF2B5EF4-FFF2-40B4-BE49-F238E27FC236}">
                  <a16:creationId xmlns:a16="http://schemas.microsoft.com/office/drawing/2014/main" id="{EF87EA22-97F0-4270-A3EF-F1DC42667FFC}"/>
                </a:ext>
              </a:extLst>
            </p:cNvPr>
            <p:cNvSpPr/>
            <p:nvPr/>
          </p:nvSpPr>
          <p:spPr>
            <a:xfrm>
              <a:off x="7670336" y="1489906"/>
              <a:ext cx="2719855" cy="907632"/>
            </a:xfrm>
            <a:prstGeom prst="can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1 158 €</a:t>
              </a:r>
            </a:p>
          </p:txBody>
        </p:sp>
        <p:sp>
          <p:nvSpPr>
            <p:cNvPr id="28" name="Organigramme : Alternative 27">
              <a:extLst>
                <a:ext uri="{FF2B5EF4-FFF2-40B4-BE49-F238E27FC236}">
                  <a16:creationId xmlns:a16="http://schemas.microsoft.com/office/drawing/2014/main" id="{F093672D-C195-4A33-8C0C-F8890D32A605}"/>
                </a:ext>
              </a:extLst>
            </p:cNvPr>
            <p:cNvSpPr/>
            <p:nvPr/>
          </p:nvSpPr>
          <p:spPr>
            <a:xfrm>
              <a:off x="8258175" y="1055799"/>
              <a:ext cx="1606609" cy="559390"/>
            </a:xfrm>
            <a:prstGeom prst="flowChartAlternateProcess">
              <a:avLst/>
            </a:prstGeom>
            <a:solidFill>
              <a:srgbClr val="33FD4B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Produits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financiers</a:t>
              </a:r>
            </a:p>
          </p:txBody>
        </p:sp>
      </p:grpSp>
      <p:sp>
        <p:nvSpPr>
          <p:cNvPr id="29" name="Ellipse 28">
            <a:extLst>
              <a:ext uri="{FF2B5EF4-FFF2-40B4-BE49-F238E27FC236}">
                <a16:creationId xmlns:a16="http://schemas.microsoft.com/office/drawing/2014/main" id="{E282C34C-C86C-43CE-95ED-6935C7B766B0}"/>
              </a:ext>
            </a:extLst>
          </p:cNvPr>
          <p:cNvSpPr/>
          <p:nvPr/>
        </p:nvSpPr>
        <p:spPr>
          <a:xfrm>
            <a:off x="440198" y="1997745"/>
            <a:ext cx="2253001" cy="941024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40 €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Par adhérent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597B957-86F2-4AAD-839A-890C300242CE}"/>
              </a:ext>
            </a:extLst>
          </p:cNvPr>
          <p:cNvSpPr/>
          <p:nvPr/>
        </p:nvSpPr>
        <p:spPr>
          <a:xfrm>
            <a:off x="3079590" y="800876"/>
            <a:ext cx="3490231" cy="686418"/>
          </a:xfrm>
          <a:prstGeom prst="ellipse">
            <a:avLst/>
          </a:prstGeom>
          <a:solidFill>
            <a:srgbClr val="355DA2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Les produits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D713B23-9D01-44A1-8D2B-652DA5573A8A}"/>
              </a:ext>
            </a:extLst>
          </p:cNvPr>
          <p:cNvCxnSpPr/>
          <p:nvPr/>
        </p:nvCxnSpPr>
        <p:spPr>
          <a:xfrm>
            <a:off x="4141681" y="2571750"/>
            <a:ext cx="0" cy="791456"/>
          </a:xfrm>
          <a:prstGeom prst="line">
            <a:avLst/>
          </a:prstGeom>
          <a:noFill/>
          <a:ln w="190500" cap="flat" cmpd="sng" algn="ctr">
            <a:solidFill>
              <a:srgbClr val="FFC000"/>
            </a:solidFill>
            <a:prstDash val="solid"/>
            <a:tailEnd type="stealth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EDF08EB-DD11-43E2-B8CF-ED7E75C5660C}"/>
              </a:ext>
            </a:extLst>
          </p:cNvPr>
          <p:cNvCxnSpPr>
            <a:cxnSpLocks/>
          </p:cNvCxnSpPr>
          <p:nvPr/>
        </p:nvCxnSpPr>
        <p:spPr>
          <a:xfrm>
            <a:off x="5591929" y="2614984"/>
            <a:ext cx="0" cy="748222"/>
          </a:xfrm>
          <a:prstGeom prst="line">
            <a:avLst/>
          </a:prstGeom>
          <a:noFill/>
          <a:ln w="190500" cap="flat" cmpd="sng" algn="ctr">
            <a:solidFill>
              <a:srgbClr val="00AF49"/>
            </a:solidFill>
            <a:prstDash val="solid"/>
            <a:tailEnd type="stealth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BB4B6B68-6322-4B49-91DE-C191A9AB1784}"/>
              </a:ext>
            </a:extLst>
          </p:cNvPr>
          <p:cNvSpPr txBox="1"/>
          <p:nvPr/>
        </p:nvSpPr>
        <p:spPr>
          <a:xfrm>
            <a:off x="3527884" y="3753050"/>
            <a:ext cx="2357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185 204€</a:t>
            </a:r>
          </a:p>
        </p:txBody>
      </p:sp>
    </p:spTree>
    <p:extLst>
      <p:ext uri="{BB962C8B-B14F-4D97-AF65-F5344CB8AC3E}">
        <p14:creationId xmlns:p14="http://schemas.microsoft.com/office/powerpoint/2010/main" val="376326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1405A1-84CE-46F2-9618-3AC195E12330}"/>
              </a:ext>
            </a:extLst>
          </p:cNvPr>
          <p:cNvSpPr/>
          <p:nvPr/>
        </p:nvSpPr>
        <p:spPr>
          <a:xfrm>
            <a:off x="-1938" y="663538"/>
            <a:ext cx="9146446" cy="4472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B05242F-76F7-4B97-B9A2-E8C883FEE858}"/>
              </a:ext>
            </a:extLst>
          </p:cNvPr>
          <p:cNvSpPr/>
          <p:nvPr/>
        </p:nvSpPr>
        <p:spPr>
          <a:xfrm>
            <a:off x="337292" y="663538"/>
            <a:ext cx="2625213" cy="623156"/>
          </a:xfrm>
          <a:prstGeom prst="ellipse">
            <a:avLst/>
          </a:prstGeom>
          <a:solidFill>
            <a:srgbClr val="355DA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grpSp>
        <p:nvGrpSpPr>
          <p:cNvPr id="20482" name="Groupe 19">
            <a:extLst>
              <a:ext uri="{FF2B5EF4-FFF2-40B4-BE49-F238E27FC236}">
                <a16:creationId xmlns:a16="http://schemas.microsoft.com/office/drawing/2014/main" id="{B1327A9F-9C08-4FCA-AE61-034356EF9DF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0484" name="Image 14">
              <a:extLst>
                <a:ext uri="{FF2B5EF4-FFF2-40B4-BE49-F238E27FC236}">
                  <a16:creationId xmlns:a16="http://schemas.microsoft.com/office/drawing/2014/main" id="{F0E558C0-0F18-43AE-AD71-688E637B0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66100BF-22F5-4ED3-B81E-3290EF4E04E4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486" name="Groupe 15">
              <a:extLst>
                <a:ext uri="{FF2B5EF4-FFF2-40B4-BE49-F238E27FC236}">
                  <a16:creationId xmlns:a16="http://schemas.microsoft.com/office/drawing/2014/main" id="{35F461A2-4CDC-4F74-A50C-8074C451B9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0487" name="Picture 2" descr="AROPA 51-08 | Fnaropa">
                <a:extLst>
                  <a:ext uri="{FF2B5EF4-FFF2-40B4-BE49-F238E27FC236}">
                    <a16:creationId xmlns:a16="http://schemas.microsoft.com/office/drawing/2014/main" id="{32042265-D12C-4576-9A95-891B6D0D58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88" name="ZoneTexte 12">
                <a:extLst>
                  <a:ext uri="{FF2B5EF4-FFF2-40B4-BE49-F238E27FC236}">
                    <a16:creationId xmlns:a16="http://schemas.microsoft.com/office/drawing/2014/main" id="{54595D04-AC98-4B9A-9C64-34852B9997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E8A5C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5D15FE90-8F01-4114-BCB0-676881BC48D3}"/>
              </a:ext>
            </a:extLst>
          </p:cNvPr>
          <p:cNvSpPr txBox="1"/>
          <p:nvPr/>
        </p:nvSpPr>
        <p:spPr>
          <a:xfrm>
            <a:off x="3059832" y="0"/>
            <a:ext cx="4761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altLang="fr-FR" sz="3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Le compte de résultat 2021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CE0CBA-CBDC-4F64-A5FB-10E7F19979AB}"/>
              </a:ext>
            </a:extLst>
          </p:cNvPr>
          <p:cNvGrpSpPr>
            <a:grpSpLocks/>
          </p:cNvGrpSpPr>
          <p:nvPr/>
        </p:nvGrpSpPr>
        <p:grpSpPr bwMode="auto">
          <a:xfrm>
            <a:off x="62414" y="3106535"/>
            <a:ext cx="1903412" cy="1689477"/>
            <a:chOff x="318242" y="4147221"/>
            <a:chExt cx="1904329" cy="1965384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58C92ACA-A080-423E-B1AF-BCCE298EA853}"/>
                </a:ext>
              </a:extLst>
            </p:cNvPr>
            <p:cNvGrpSpPr/>
            <p:nvPr/>
          </p:nvGrpSpPr>
          <p:grpSpPr>
            <a:xfrm>
              <a:off x="334767" y="4147221"/>
              <a:ext cx="1887804" cy="1965384"/>
              <a:chOff x="9038492" y="4935421"/>
              <a:chExt cx="2860432" cy="1336425"/>
            </a:xfrm>
            <a:solidFill>
              <a:srgbClr val="653D83"/>
            </a:solidFill>
            <a:effectLst>
              <a:reflection blurRad="6350" stA="50000" endA="275" endPos="40000" dist="101600" dir="5400000" sy="-100000" algn="bl" rotWithShape="0"/>
            </a:effectLst>
          </p:grpSpPr>
          <p:sp>
            <p:nvSpPr>
              <p:cNvPr id="14" name="Cylindre 13">
                <a:extLst>
                  <a:ext uri="{FF2B5EF4-FFF2-40B4-BE49-F238E27FC236}">
                    <a16:creationId xmlns:a16="http://schemas.microsoft.com/office/drawing/2014/main" id="{7C6AF85E-669A-4EC1-8C8F-93CDFCD4EF72}"/>
                  </a:ext>
                </a:extLst>
              </p:cNvPr>
              <p:cNvSpPr/>
              <p:nvPr/>
            </p:nvSpPr>
            <p:spPr>
              <a:xfrm>
                <a:off x="9038492" y="5345723"/>
                <a:ext cx="2860431" cy="926123"/>
              </a:xfrm>
              <a:prstGeom prst="ca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15" name="Cylindre 14">
                <a:extLst>
                  <a:ext uri="{FF2B5EF4-FFF2-40B4-BE49-F238E27FC236}">
                    <a16:creationId xmlns:a16="http://schemas.microsoft.com/office/drawing/2014/main" id="{216BD07D-9DFD-4C9A-9746-98EDAF6FD8CE}"/>
                  </a:ext>
                </a:extLst>
              </p:cNvPr>
              <p:cNvSpPr/>
              <p:nvPr/>
            </p:nvSpPr>
            <p:spPr>
              <a:xfrm>
                <a:off x="9038493" y="4935421"/>
                <a:ext cx="2860431" cy="926123"/>
              </a:xfrm>
              <a:prstGeom prst="ca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p:grpSp>
        <p:sp>
          <p:nvSpPr>
            <p:cNvPr id="13" name="Organigramme : Alternative 12">
              <a:extLst>
                <a:ext uri="{FF2B5EF4-FFF2-40B4-BE49-F238E27FC236}">
                  <a16:creationId xmlns:a16="http://schemas.microsoft.com/office/drawing/2014/main" id="{43F5224C-A072-4A7C-85AD-FA2B688BF864}"/>
                </a:ext>
              </a:extLst>
            </p:cNvPr>
            <p:cNvSpPr/>
            <p:nvPr/>
          </p:nvSpPr>
          <p:spPr>
            <a:xfrm>
              <a:off x="318242" y="5499477"/>
              <a:ext cx="1887803" cy="350228"/>
            </a:xfrm>
            <a:prstGeom prst="flowChartAlternateProcess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6350">
              <a:bevelT prst="relaxedInset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E2F0D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Charges externes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287C41A-306A-440D-8584-528EE7317748}"/>
              </a:ext>
            </a:extLst>
          </p:cNvPr>
          <p:cNvGrpSpPr>
            <a:grpSpLocks/>
          </p:cNvGrpSpPr>
          <p:nvPr/>
        </p:nvGrpSpPr>
        <p:grpSpPr bwMode="auto">
          <a:xfrm>
            <a:off x="4172034" y="3949156"/>
            <a:ext cx="1936750" cy="763588"/>
            <a:chOff x="5436774" y="5372802"/>
            <a:chExt cx="1937693" cy="763563"/>
          </a:xfrm>
        </p:grpSpPr>
        <p:sp>
          <p:nvSpPr>
            <p:cNvPr id="17" name="Cylindre 16">
              <a:extLst>
                <a:ext uri="{FF2B5EF4-FFF2-40B4-BE49-F238E27FC236}">
                  <a16:creationId xmlns:a16="http://schemas.microsoft.com/office/drawing/2014/main" id="{E8F22B0E-8171-44CE-BC74-C10717342045}"/>
                </a:ext>
              </a:extLst>
            </p:cNvPr>
            <p:cNvSpPr/>
            <p:nvPr/>
          </p:nvSpPr>
          <p:spPr>
            <a:xfrm>
              <a:off x="5486664" y="5372802"/>
              <a:ext cx="1887803" cy="763563"/>
            </a:xfrm>
            <a:prstGeom prst="can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innerShdw blurRad="63500" dist="50800" dir="2700000">
                <a:prstClr val="black">
                  <a:alpha val="50000"/>
                </a:prstClr>
              </a:innerShdw>
              <a:reflection blurRad="6350" stA="50000" endA="275" endPos="40000" dist="101600" dir="5400000" sy="-100000" algn="bl" rotWithShape="0"/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8" name="Organigramme : Alternative 17">
              <a:extLst>
                <a:ext uri="{FF2B5EF4-FFF2-40B4-BE49-F238E27FC236}">
                  <a16:creationId xmlns:a16="http://schemas.microsoft.com/office/drawing/2014/main" id="{7582CC2B-890A-4345-A870-FFC3252EAEF0}"/>
                </a:ext>
              </a:extLst>
            </p:cNvPr>
            <p:cNvSpPr/>
            <p:nvPr/>
          </p:nvSpPr>
          <p:spPr>
            <a:xfrm>
              <a:off x="5436774" y="5786137"/>
              <a:ext cx="1936325" cy="350228"/>
            </a:xfrm>
            <a:prstGeom prst="flowChartAlternateProcess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Réunions adhérents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928E262-B98C-4C77-BA6D-63312AE291D1}"/>
              </a:ext>
            </a:extLst>
          </p:cNvPr>
          <p:cNvGrpSpPr>
            <a:grpSpLocks/>
          </p:cNvGrpSpPr>
          <p:nvPr/>
        </p:nvGrpSpPr>
        <p:grpSpPr bwMode="auto">
          <a:xfrm>
            <a:off x="6462846" y="4191930"/>
            <a:ext cx="1935383" cy="830235"/>
            <a:chOff x="7943287" y="5555666"/>
            <a:chExt cx="1990871" cy="823527"/>
          </a:xfrm>
        </p:grpSpPr>
        <p:sp>
          <p:nvSpPr>
            <p:cNvPr id="21" name="Organigramme : Alternative 20">
              <a:extLst>
                <a:ext uri="{FF2B5EF4-FFF2-40B4-BE49-F238E27FC236}">
                  <a16:creationId xmlns:a16="http://schemas.microsoft.com/office/drawing/2014/main" id="{231DEA7D-BE94-4C9A-842A-7F846D24F983}"/>
                </a:ext>
              </a:extLst>
            </p:cNvPr>
            <p:cNvSpPr/>
            <p:nvPr/>
          </p:nvSpPr>
          <p:spPr>
            <a:xfrm>
              <a:off x="8046355" y="6028965"/>
              <a:ext cx="1887803" cy="350228"/>
            </a:xfrm>
            <a:prstGeom prst="flowChartAlternateProcess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Reprise provision et divers </a:t>
              </a:r>
            </a:p>
          </p:txBody>
        </p:sp>
        <p:sp>
          <p:nvSpPr>
            <p:cNvPr id="20" name="Cylindre 19">
              <a:extLst>
                <a:ext uri="{FF2B5EF4-FFF2-40B4-BE49-F238E27FC236}">
                  <a16:creationId xmlns:a16="http://schemas.microsoft.com/office/drawing/2014/main" id="{EF9FA68A-9EE3-4B02-99B1-F1A7C12848E0}"/>
                </a:ext>
              </a:extLst>
            </p:cNvPr>
            <p:cNvSpPr/>
            <p:nvPr/>
          </p:nvSpPr>
          <p:spPr>
            <a:xfrm>
              <a:off x="7943287" y="5555666"/>
              <a:ext cx="1887803" cy="420306"/>
            </a:xfrm>
            <a:prstGeom prst="can">
              <a:avLst/>
            </a:prstGeom>
            <a:solidFill>
              <a:srgbClr val="33FD4B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innerShdw blurRad="63500" dist="50800" dir="2700000">
                <a:prstClr val="black">
                  <a:alpha val="50000"/>
                </a:prstClr>
              </a:innerShdw>
              <a:reflection blurRad="6350" stA="50000" endA="275" endPos="40000" dist="101600" dir="5400000" sy="-100000" algn="bl" rotWithShape="0"/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2 916 €</a:t>
              </a:r>
            </a:p>
          </p:txBody>
        </p:sp>
      </p:grpSp>
      <p:sp>
        <p:nvSpPr>
          <p:cNvPr id="22" name="Cylindre 21">
            <a:extLst>
              <a:ext uri="{FF2B5EF4-FFF2-40B4-BE49-F238E27FC236}">
                <a16:creationId xmlns:a16="http://schemas.microsoft.com/office/drawing/2014/main" id="{31E8A2B2-8CD6-47A3-AAE4-B9F65BF5DB8C}"/>
              </a:ext>
            </a:extLst>
          </p:cNvPr>
          <p:cNvSpPr/>
          <p:nvPr/>
        </p:nvSpPr>
        <p:spPr>
          <a:xfrm>
            <a:off x="6691397" y="3107085"/>
            <a:ext cx="2425700" cy="954088"/>
          </a:xfrm>
          <a:prstGeom prst="can">
            <a:avLst/>
          </a:prstGeom>
          <a:gradFill flip="none" rotWithShape="1">
            <a:gsLst>
              <a:gs pos="0">
                <a:srgbClr val="4472C4">
                  <a:lumMod val="67000"/>
                </a:srgbClr>
              </a:gs>
              <a:gs pos="48000">
                <a:srgbClr val="4472C4">
                  <a:lumMod val="97000"/>
                  <a:lumOff val="3000"/>
                </a:srgbClr>
              </a:gs>
              <a:gs pos="100000">
                <a:srgbClr val="4472C4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RESULTAT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8 252 €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285AB25-F3B1-4F12-BD4F-DD95167C7DE6}"/>
              </a:ext>
            </a:extLst>
          </p:cNvPr>
          <p:cNvCxnSpPr/>
          <p:nvPr/>
        </p:nvCxnSpPr>
        <p:spPr>
          <a:xfrm flipH="1">
            <a:off x="6519209" y="2715766"/>
            <a:ext cx="749423" cy="0"/>
          </a:xfrm>
          <a:prstGeom prst="line">
            <a:avLst/>
          </a:prstGeom>
          <a:noFill/>
          <a:ln w="88900" cap="flat" cmpd="sng" algn="ctr">
            <a:solidFill>
              <a:srgbClr val="33FD4B"/>
            </a:solidFill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DBDB8F2-B7B8-490C-A74E-47F32617D2B9}"/>
              </a:ext>
            </a:extLst>
          </p:cNvPr>
          <p:cNvCxnSpPr>
            <a:cxnSpLocks/>
          </p:cNvCxnSpPr>
          <p:nvPr/>
        </p:nvCxnSpPr>
        <p:spPr>
          <a:xfrm flipV="1">
            <a:off x="6552988" y="2715766"/>
            <a:ext cx="0" cy="1512168"/>
          </a:xfrm>
          <a:prstGeom prst="line">
            <a:avLst/>
          </a:prstGeom>
          <a:noFill/>
          <a:ln w="88900" cap="flat" cmpd="sng" algn="ctr">
            <a:solidFill>
              <a:srgbClr val="33FD4B"/>
            </a:solidFill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DCD0638-73A0-4F82-983F-0A4EEAFDBA20}"/>
              </a:ext>
            </a:extLst>
          </p:cNvPr>
          <p:cNvCxnSpPr/>
          <p:nvPr/>
        </p:nvCxnSpPr>
        <p:spPr>
          <a:xfrm flipH="1">
            <a:off x="3031979" y="2984814"/>
            <a:ext cx="945596" cy="0"/>
          </a:xfrm>
          <a:prstGeom prst="line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E4A30E0-F546-436B-B562-63B13D92F820}"/>
              </a:ext>
            </a:extLst>
          </p:cNvPr>
          <p:cNvCxnSpPr>
            <a:cxnSpLocks/>
          </p:cNvCxnSpPr>
          <p:nvPr/>
        </p:nvCxnSpPr>
        <p:spPr>
          <a:xfrm>
            <a:off x="988222" y="2715766"/>
            <a:ext cx="0" cy="504056"/>
          </a:xfrm>
          <a:prstGeom prst="straightConnector1">
            <a:avLst/>
          </a:prstGeom>
          <a:noFill/>
          <a:ln w="88900" cap="flat" cmpd="sng" algn="ctr">
            <a:solidFill>
              <a:srgbClr val="A38BB5"/>
            </a:solidFill>
            <a:prstDash val="solid"/>
            <a:round/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158236A-6146-4052-99C9-F7B91A899C51}"/>
              </a:ext>
            </a:extLst>
          </p:cNvPr>
          <p:cNvCxnSpPr>
            <a:cxnSpLocks/>
          </p:cNvCxnSpPr>
          <p:nvPr/>
        </p:nvCxnSpPr>
        <p:spPr>
          <a:xfrm flipH="1" flipV="1">
            <a:off x="910906" y="2660073"/>
            <a:ext cx="2085437" cy="19689"/>
          </a:xfrm>
          <a:prstGeom prst="line">
            <a:avLst/>
          </a:prstGeom>
          <a:noFill/>
          <a:ln w="88900" cap="flat" cmpd="sng" algn="ctr">
            <a:solidFill>
              <a:srgbClr val="A38BB5"/>
            </a:solidFill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9589C40-0B41-4144-9B5A-6D9B47074F6A}"/>
              </a:ext>
            </a:extLst>
          </p:cNvPr>
          <p:cNvCxnSpPr/>
          <p:nvPr/>
        </p:nvCxnSpPr>
        <p:spPr>
          <a:xfrm flipH="1" flipV="1">
            <a:off x="4772610" y="1046146"/>
            <a:ext cx="4140279" cy="3250"/>
          </a:xfrm>
          <a:prstGeom prst="line">
            <a:avLst/>
          </a:prstGeom>
          <a:noFill/>
          <a:ln w="152400" cap="flat" cmpd="sng" algn="ctr">
            <a:solidFill>
              <a:srgbClr val="0000FF"/>
            </a:solidFill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7416671-D2F0-46F7-A00C-2504BEDECBFD}"/>
              </a:ext>
            </a:extLst>
          </p:cNvPr>
          <p:cNvCxnSpPr>
            <a:cxnSpLocks/>
          </p:cNvCxnSpPr>
          <p:nvPr/>
        </p:nvCxnSpPr>
        <p:spPr>
          <a:xfrm flipH="1">
            <a:off x="4824028" y="987574"/>
            <a:ext cx="24544" cy="552779"/>
          </a:xfrm>
          <a:prstGeom prst="straightConnector1">
            <a:avLst/>
          </a:prstGeom>
          <a:noFill/>
          <a:ln w="127000" cap="flat" cmpd="sng" algn="ctr">
            <a:solidFill>
              <a:srgbClr val="0000FF"/>
            </a:solidFill>
            <a:prstDash val="solid"/>
            <a:round/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1" name="Cylindre 30">
            <a:extLst>
              <a:ext uri="{FF2B5EF4-FFF2-40B4-BE49-F238E27FC236}">
                <a16:creationId xmlns:a16="http://schemas.microsoft.com/office/drawing/2014/main" id="{274FF511-5103-452B-9422-467F2BAC1630}"/>
              </a:ext>
            </a:extLst>
          </p:cNvPr>
          <p:cNvSpPr/>
          <p:nvPr/>
        </p:nvSpPr>
        <p:spPr>
          <a:xfrm>
            <a:off x="6188010" y="694558"/>
            <a:ext cx="2930097" cy="1697172"/>
          </a:xfrm>
          <a:prstGeom prst="can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Produits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185 204 €</a:t>
            </a:r>
          </a:p>
        </p:txBody>
      </p:sp>
      <p:sp>
        <p:nvSpPr>
          <p:cNvPr id="36" name="ZoneTexte 47">
            <a:extLst>
              <a:ext uri="{FF2B5EF4-FFF2-40B4-BE49-F238E27FC236}">
                <a16:creationId xmlns:a16="http://schemas.microsoft.com/office/drawing/2014/main" id="{8B46B6BC-DDEF-49EE-AAD4-94AA8F202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9235" y="483518"/>
            <a:ext cx="43227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Blip>
                <a:blip r:embed="rId4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buClr>
                <a:srgbClr val="92D050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buClr>
                <a:srgbClr val="93CDDD"/>
              </a:buClr>
              <a:buSzPct val="5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400" b="1" i="1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Les CHARGES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1D083DA-FB97-48E0-AC8D-030C2BB40065}"/>
              </a:ext>
            </a:extLst>
          </p:cNvPr>
          <p:cNvCxnSpPr/>
          <p:nvPr/>
        </p:nvCxnSpPr>
        <p:spPr>
          <a:xfrm>
            <a:off x="7821018" y="2391730"/>
            <a:ext cx="0" cy="714805"/>
          </a:xfrm>
          <a:prstGeom prst="straightConnector1">
            <a:avLst/>
          </a:prstGeom>
          <a:noFill/>
          <a:ln w="88900" cap="flat" cmpd="sng" algn="ctr">
            <a:solidFill>
              <a:srgbClr val="ADC1E5"/>
            </a:solidFill>
            <a:prstDash val="solid"/>
            <a:round/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7213436-EA16-4EAA-8123-0653132B4D11}"/>
              </a:ext>
            </a:extLst>
          </p:cNvPr>
          <p:cNvCxnSpPr/>
          <p:nvPr/>
        </p:nvCxnSpPr>
        <p:spPr>
          <a:xfrm flipV="1">
            <a:off x="6565899" y="2717128"/>
            <a:ext cx="1295317" cy="1"/>
          </a:xfrm>
          <a:prstGeom prst="straightConnector1">
            <a:avLst/>
          </a:prstGeom>
          <a:noFill/>
          <a:ln w="88900" cap="flat" cmpd="sng" algn="ctr">
            <a:solidFill>
              <a:srgbClr val="33FD4B"/>
            </a:solidFill>
            <a:prstDash val="solid"/>
            <a:round/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ECE0F34-FB2C-4771-B604-50590FD551CE}"/>
              </a:ext>
            </a:extLst>
          </p:cNvPr>
          <p:cNvCxnSpPr>
            <a:cxnSpLocks/>
          </p:cNvCxnSpPr>
          <p:nvPr/>
        </p:nvCxnSpPr>
        <p:spPr>
          <a:xfrm>
            <a:off x="5056861" y="2528838"/>
            <a:ext cx="0" cy="1416503"/>
          </a:xfrm>
          <a:prstGeom prst="straightConnector1">
            <a:avLst/>
          </a:prstGeom>
          <a:noFill/>
          <a:ln w="88900" cap="flat" cmpd="sng" algn="ctr">
            <a:solidFill>
              <a:srgbClr val="EEF6E8"/>
            </a:solidFill>
            <a:prstDash val="solid"/>
            <a:round/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9612EA4-12A6-4305-9B10-919231785B0A}"/>
              </a:ext>
            </a:extLst>
          </p:cNvPr>
          <p:cNvCxnSpPr>
            <a:cxnSpLocks/>
          </p:cNvCxnSpPr>
          <p:nvPr/>
        </p:nvCxnSpPr>
        <p:spPr>
          <a:xfrm flipV="1">
            <a:off x="3935778" y="2528838"/>
            <a:ext cx="0" cy="484717"/>
          </a:xfrm>
          <a:prstGeom prst="line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17DE2718-964F-471F-9263-40228FC626FF}"/>
              </a:ext>
            </a:extLst>
          </p:cNvPr>
          <p:cNvCxnSpPr>
            <a:cxnSpLocks/>
          </p:cNvCxnSpPr>
          <p:nvPr/>
        </p:nvCxnSpPr>
        <p:spPr>
          <a:xfrm flipV="1">
            <a:off x="2949081" y="2196101"/>
            <a:ext cx="13535" cy="455697"/>
          </a:xfrm>
          <a:prstGeom prst="line">
            <a:avLst/>
          </a:prstGeom>
          <a:noFill/>
          <a:ln w="88900" cap="flat" cmpd="sng" algn="ctr">
            <a:solidFill>
              <a:srgbClr val="A38BB5"/>
            </a:solidFill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A928AFF-6399-48CF-B031-E7130D23A023}"/>
              </a:ext>
            </a:extLst>
          </p:cNvPr>
          <p:cNvGrpSpPr>
            <a:grpSpLocks/>
          </p:cNvGrpSpPr>
          <p:nvPr/>
        </p:nvGrpSpPr>
        <p:grpSpPr bwMode="auto">
          <a:xfrm>
            <a:off x="2082884" y="1563638"/>
            <a:ext cx="3871913" cy="965200"/>
            <a:chOff x="3232328" y="2116550"/>
            <a:chExt cx="3871211" cy="964488"/>
          </a:xfrm>
        </p:grpSpPr>
        <p:sp>
          <p:nvSpPr>
            <p:cNvPr id="33" name="Organigramme : Opération manuelle 32">
              <a:extLst>
                <a:ext uri="{FF2B5EF4-FFF2-40B4-BE49-F238E27FC236}">
                  <a16:creationId xmlns:a16="http://schemas.microsoft.com/office/drawing/2014/main" id="{60208907-AFFC-4B36-A1F6-1338C5226E47}"/>
                </a:ext>
              </a:extLst>
            </p:cNvPr>
            <p:cNvSpPr/>
            <p:nvPr/>
          </p:nvSpPr>
          <p:spPr>
            <a:xfrm>
              <a:off x="3232328" y="2116550"/>
              <a:ext cx="3871211" cy="964488"/>
            </a:xfrm>
            <a:prstGeom prst="flowChartManualOperation">
              <a:avLst/>
            </a:prstGeom>
            <a:gradFill flip="none" rotWithShape="1">
              <a:gsLst>
                <a:gs pos="24000">
                  <a:srgbClr val="653D83"/>
                </a:gs>
                <a:gs pos="47000">
                  <a:srgbClr val="EEF6E8"/>
                </a:gs>
                <a:gs pos="35000">
                  <a:srgbClr val="FF0000"/>
                </a:gs>
                <a:gs pos="93000">
                  <a:srgbClr val="33FD4B"/>
                </a:gs>
                <a:gs pos="100000">
                  <a:srgbClr val="33FD4B"/>
                </a:gs>
                <a:gs pos="66000">
                  <a:srgbClr val="E2F0D9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rightRoom" dir="t"/>
            </a:scene3d>
            <a:sp3d extrusionH="88900" prstMaterial="softEdge">
              <a:bevelT w="184150" prst="riblet"/>
              <a:bevelB w="107950"/>
              <a:contourClr>
                <a:sysClr val="window" lastClr="FFFFFF"/>
              </a:contourClr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4C7D8E2-DF9E-4EFB-AA4A-71282F2D1E3A}"/>
                </a:ext>
              </a:extLst>
            </p:cNvPr>
            <p:cNvSpPr txBox="1"/>
            <p:nvPr/>
          </p:nvSpPr>
          <p:spPr>
            <a:xfrm>
              <a:off x="3710079" y="2224420"/>
              <a:ext cx="2915708" cy="5234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</a:t>
              </a:r>
              <a:r>
                <a:rPr kumimoji="0" lang="fr-FR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« </a:t>
              </a:r>
              <a:r>
                <a:rPr kumimoji="0" lang="fr-FR" sz="2800" b="0" i="1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Les charges</a:t>
              </a:r>
              <a:r>
                <a:rPr kumimoji="0" lang="fr-FR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 »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B32E2528-96D2-464D-A180-AAAE3115428E}"/>
              </a:ext>
            </a:extLst>
          </p:cNvPr>
          <p:cNvGrpSpPr>
            <a:grpSpLocks/>
          </p:cNvGrpSpPr>
          <p:nvPr/>
        </p:nvGrpSpPr>
        <p:grpSpPr bwMode="auto">
          <a:xfrm>
            <a:off x="2146281" y="3635947"/>
            <a:ext cx="1931864" cy="1162050"/>
            <a:chOff x="4281318" y="2709999"/>
            <a:chExt cx="1931826" cy="1162811"/>
          </a:xfrm>
        </p:grpSpPr>
        <p:sp>
          <p:nvSpPr>
            <p:cNvPr id="50" name="Cylindre 49">
              <a:extLst>
                <a:ext uri="{FF2B5EF4-FFF2-40B4-BE49-F238E27FC236}">
                  <a16:creationId xmlns:a16="http://schemas.microsoft.com/office/drawing/2014/main" id="{EA2D2C17-D6A8-42EA-BE7B-955452CCC080}"/>
                </a:ext>
              </a:extLst>
            </p:cNvPr>
            <p:cNvSpPr/>
            <p:nvPr/>
          </p:nvSpPr>
          <p:spPr>
            <a:xfrm>
              <a:off x="4281318" y="2709999"/>
              <a:ext cx="1887803" cy="1162811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innerShdw blurRad="63500" dist="50800" dir="2700000">
                <a:prstClr val="black">
                  <a:alpha val="50000"/>
                </a:prstClr>
              </a:innerShdw>
              <a:reflection blurRad="6350" stA="50000" endA="275" endPos="40000" dist="101600" dir="5400000" sy="-100000" algn="bl" rotWithShape="0"/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51" name="Organigramme : Alternative 50">
              <a:extLst>
                <a:ext uri="{FF2B5EF4-FFF2-40B4-BE49-F238E27FC236}">
                  <a16:creationId xmlns:a16="http://schemas.microsoft.com/office/drawing/2014/main" id="{DB21063B-0CB5-4DEA-926E-F4E14D49634A}"/>
                </a:ext>
              </a:extLst>
            </p:cNvPr>
            <p:cNvSpPr/>
            <p:nvPr/>
          </p:nvSpPr>
          <p:spPr>
            <a:xfrm>
              <a:off x="4322467" y="3298615"/>
              <a:ext cx="1890677" cy="351067"/>
            </a:xfrm>
            <a:prstGeom prst="flowChartAlternateProcess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Ch. fonctionnement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EC35D57A-A160-4665-AA06-9053DB7EA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295" y="3928977"/>
            <a:ext cx="1495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buBlip>
                <a:blip r:embed="rId4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buClr>
                <a:srgbClr val="92D050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buClr>
                <a:srgbClr val="93CDDD"/>
              </a:buClr>
              <a:buSzPct val="5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67 045 €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A5F6003-8C90-481A-8ED3-1CDB6138E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4714" y="4040146"/>
            <a:ext cx="1506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Blip>
                <a:blip r:embed="rId4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buClr>
                <a:srgbClr val="92D050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buClr>
                <a:srgbClr val="93CDDD"/>
              </a:buClr>
              <a:buSzPct val="5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33 439 €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FB55BFEC-9D36-4DEF-8939-A111D42FABBE}"/>
              </a:ext>
            </a:extLst>
          </p:cNvPr>
          <p:cNvSpPr txBox="1"/>
          <p:nvPr/>
        </p:nvSpPr>
        <p:spPr>
          <a:xfrm>
            <a:off x="8029" y="3445925"/>
            <a:ext cx="1918146" cy="8309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extrusionH="6350">
            <a:bevelT prst="relaxedInset"/>
          </a:sp3d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79 384 €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7915AD2-1345-44BD-A42B-712B02B289C4}"/>
              </a:ext>
            </a:extLst>
          </p:cNvPr>
          <p:cNvCxnSpPr>
            <a:cxnSpLocks/>
          </p:cNvCxnSpPr>
          <p:nvPr/>
        </p:nvCxnSpPr>
        <p:spPr>
          <a:xfrm flipH="1">
            <a:off x="3069179" y="3013555"/>
            <a:ext cx="12371" cy="737489"/>
          </a:xfrm>
          <a:prstGeom prst="straightConnector1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</p:spTree>
    <p:extLst>
      <p:ext uri="{BB962C8B-B14F-4D97-AF65-F5344CB8AC3E}">
        <p14:creationId xmlns:p14="http://schemas.microsoft.com/office/powerpoint/2010/main" val="14056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2" grpId="0"/>
      <p:bldP spid="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e 19">
            <a:extLst>
              <a:ext uri="{FF2B5EF4-FFF2-40B4-BE49-F238E27FC236}">
                <a16:creationId xmlns:a16="http://schemas.microsoft.com/office/drawing/2014/main" id="{B1327A9F-9C08-4FCA-AE61-034356EF9DF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0484" name="Image 14">
              <a:extLst>
                <a:ext uri="{FF2B5EF4-FFF2-40B4-BE49-F238E27FC236}">
                  <a16:creationId xmlns:a16="http://schemas.microsoft.com/office/drawing/2014/main" id="{F0E558C0-0F18-43AE-AD71-688E637B0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66100BF-22F5-4ED3-B81E-3290EF4E04E4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486" name="Groupe 15">
              <a:extLst>
                <a:ext uri="{FF2B5EF4-FFF2-40B4-BE49-F238E27FC236}">
                  <a16:creationId xmlns:a16="http://schemas.microsoft.com/office/drawing/2014/main" id="{35F461A2-4CDC-4F74-A50C-8074C451B9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0487" name="Picture 2" descr="AROPA 51-08 | Fnaropa">
                <a:extLst>
                  <a:ext uri="{FF2B5EF4-FFF2-40B4-BE49-F238E27FC236}">
                    <a16:creationId xmlns:a16="http://schemas.microsoft.com/office/drawing/2014/main" id="{32042265-D12C-4576-9A95-891B6D0D58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88" name="ZoneTexte 12">
                <a:extLst>
                  <a:ext uri="{FF2B5EF4-FFF2-40B4-BE49-F238E27FC236}">
                    <a16:creationId xmlns:a16="http://schemas.microsoft.com/office/drawing/2014/main" id="{54595D04-AC98-4B9A-9C64-34852B9997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E8A5C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C1405A1-84CE-46F2-9618-3AC195E12330}"/>
              </a:ext>
            </a:extLst>
          </p:cNvPr>
          <p:cNvSpPr/>
          <p:nvPr/>
        </p:nvSpPr>
        <p:spPr>
          <a:xfrm>
            <a:off x="0" y="663575"/>
            <a:ext cx="9144000" cy="4479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43AF2A-51F0-4439-AB7E-1FFFA20A0486}"/>
              </a:ext>
            </a:extLst>
          </p:cNvPr>
          <p:cNvSpPr txBox="1"/>
          <p:nvPr/>
        </p:nvSpPr>
        <p:spPr>
          <a:xfrm>
            <a:off x="2798783" y="5665"/>
            <a:ext cx="6226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altLang="fr-FR" sz="3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Le BILAN au 31 décembre 2021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5087DBD0-7B32-4602-979E-0F978E6425A4}"/>
              </a:ext>
            </a:extLst>
          </p:cNvPr>
          <p:cNvGraphicFramePr>
            <a:graphicFrameLocks/>
          </p:cNvGraphicFramePr>
          <p:nvPr/>
        </p:nvGraphicFramePr>
        <p:xfrm>
          <a:off x="1907704" y="339503"/>
          <a:ext cx="496855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" name="Groupe 11">
            <a:extLst>
              <a:ext uri="{FF2B5EF4-FFF2-40B4-BE49-F238E27FC236}">
                <a16:creationId xmlns:a16="http://schemas.microsoft.com/office/drawing/2014/main" id="{1DCB528C-A4CF-4E8C-B6A0-572904C82394}"/>
              </a:ext>
            </a:extLst>
          </p:cNvPr>
          <p:cNvGrpSpPr>
            <a:grpSpLocks/>
          </p:cNvGrpSpPr>
          <p:nvPr/>
        </p:nvGrpSpPr>
        <p:grpSpPr bwMode="auto">
          <a:xfrm>
            <a:off x="2951820" y="2139701"/>
            <a:ext cx="2520280" cy="1311770"/>
            <a:chOff x="4138290" y="3013938"/>
            <a:chExt cx="3431458" cy="88354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4857C8E-C94F-4ADA-9AC4-371FA658062F}"/>
                </a:ext>
              </a:extLst>
            </p:cNvPr>
            <p:cNvSpPr/>
            <p:nvPr/>
          </p:nvSpPr>
          <p:spPr>
            <a:xfrm>
              <a:off x="4344767" y="3013938"/>
              <a:ext cx="3018503" cy="830122"/>
            </a:xfrm>
            <a:prstGeom prst="ellipse">
              <a:avLst/>
            </a:prstGeom>
            <a:solidFill>
              <a:srgbClr val="355DA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5B6DDF4-164E-4A53-98F6-382B4E0B5F70}"/>
                </a:ext>
              </a:extLst>
            </p:cNvPr>
            <p:cNvSpPr txBox="1"/>
            <p:nvPr/>
          </p:nvSpPr>
          <p:spPr>
            <a:xfrm>
              <a:off x="4138290" y="3068269"/>
              <a:ext cx="3431458" cy="8292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TOTAL 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268 647 €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42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1405A1-84CE-46F2-9618-3AC195E12330}"/>
              </a:ext>
            </a:extLst>
          </p:cNvPr>
          <p:cNvSpPr/>
          <p:nvPr/>
        </p:nvSpPr>
        <p:spPr>
          <a:xfrm>
            <a:off x="0" y="684113"/>
            <a:ext cx="9144000" cy="4479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482" name="Groupe 19">
            <a:extLst>
              <a:ext uri="{FF2B5EF4-FFF2-40B4-BE49-F238E27FC236}">
                <a16:creationId xmlns:a16="http://schemas.microsoft.com/office/drawing/2014/main" id="{B1327A9F-9C08-4FCA-AE61-034356EF9DF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0484" name="Image 14">
              <a:extLst>
                <a:ext uri="{FF2B5EF4-FFF2-40B4-BE49-F238E27FC236}">
                  <a16:creationId xmlns:a16="http://schemas.microsoft.com/office/drawing/2014/main" id="{F0E558C0-0F18-43AE-AD71-688E637B0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66100BF-22F5-4ED3-B81E-3290EF4E04E4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486" name="Groupe 15">
              <a:extLst>
                <a:ext uri="{FF2B5EF4-FFF2-40B4-BE49-F238E27FC236}">
                  <a16:creationId xmlns:a16="http://schemas.microsoft.com/office/drawing/2014/main" id="{35F461A2-4CDC-4F74-A50C-8074C451B9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0487" name="Picture 2" descr="AROPA 51-08 | Fnaropa">
                <a:extLst>
                  <a:ext uri="{FF2B5EF4-FFF2-40B4-BE49-F238E27FC236}">
                    <a16:creationId xmlns:a16="http://schemas.microsoft.com/office/drawing/2014/main" id="{32042265-D12C-4576-9A95-891B6D0D58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88" name="ZoneTexte 12">
                <a:extLst>
                  <a:ext uri="{FF2B5EF4-FFF2-40B4-BE49-F238E27FC236}">
                    <a16:creationId xmlns:a16="http://schemas.microsoft.com/office/drawing/2014/main" id="{54595D04-AC98-4B9A-9C64-34852B9997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E8A5C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8243AF2A-51F0-4439-AB7E-1FFFA20A0486}"/>
              </a:ext>
            </a:extLst>
          </p:cNvPr>
          <p:cNvSpPr txBox="1"/>
          <p:nvPr/>
        </p:nvSpPr>
        <p:spPr>
          <a:xfrm>
            <a:off x="2798783" y="5665"/>
            <a:ext cx="6226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altLang="fr-FR" sz="3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Le BILAN au 31 décembre 2021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" name="Graphique 2">
            <a:extLst>
              <a:ext uri="{FF2B5EF4-FFF2-40B4-BE49-F238E27FC236}">
                <a16:creationId xmlns:a16="http://schemas.microsoft.com/office/drawing/2014/main" id="{F7A902FA-AB7F-466E-9BA5-806C9396540B}"/>
              </a:ext>
            </a:extLst>
          </p:cNvPr>
          <p:cNvGraphicFramePr>
            <a:graphicFrameLocks/>
          </p:cNvGraphicFramePr>
          <p:nvPr/>
        </p:nvGraphicFramePr>
        <p:xfrm>
          <a:off x="2413000" y="735013"/>
          <a:ext cx="4165600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Worksheet" r:id="rId5" imgW="4163929" imgH="4121253" progId="Excel.Sheet.8">
                  <p:embed/>
                </p:oleObj>
              </mc:Choice>
              <mc:Fallback>
                <p:oleObj name="Worksheet" r:id="rId5" imgW="4163929" imgH="4121253" progId="Excel.Sheet.8">
                  <p:embed/>
                  <p:pic>
                    <p:nvPicPr>
                      <p:cNvPr id="15" name="Graphique 2">
                        <a:extLst>
                          <a:ext uri="{FF2B5EF4-FFF2-40B4-BE49-F238E27FC236}">
                            <a16:creationId xmlns:a16="http://schemas.microsoft.com/office/drawing/2014/main" id="{F7A902FA-AB7F-466E-9BA5-806C9396540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0" y="735013"/>
                        <a:ext cx="4165600" cy="3829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Légende encadrée 2 7">
            <a:extLst>
              <a:ext uri="{FF2B5EF4-FFF2-40B4-BE49-F238E27FC236}">
                <a16:creationId xmlns:a16="http://schemas.microsoft.com/office/drawing/2014/main" id="{FC740D39-E974-4B82-A998-6CCCC3F31EF3}"/>
              </a:ext>
            </a:extLst>
          </p:cNvPr>
          <p:cNvSpPr/>
          <p:nvPr/>
        </p:nvSpPr>
        <p:spPr>
          <a:xfrm flipH="1">
            <a:off x="119063" y="771550"/>
            <a:ext cx="2070100" cy="730250"/>
          </a:xfrm>
          <a:prstGeom prst="borderCallout2">
            <a:avLst>
              <a:gd name="adj1" fmla="val 47245"/>
              <a:gd name="adj2" fmla="val -4719"/>
              <a:gd name="adj3" fmla="val 51804"/>
              <a:gd name="adj4" fmla="val -13856"/>
              <a:gd name="adj5" fmla="val 126490"/>
              <a:gd name="adj6" fmla="val -72912"/>
            </a:avLst>
          </a:prstGeom>
          <a:solidFill>
            <a:srgbClr val="9BBB59"/>
          </a:solidFill>
          <a:ln w="38100" cap="flat" cmpd="sng" algn="ctr">
            <a:solidFill>
              <a:srgbClr val="9BBB59"/>
            </a:solidFill>
            <a:prstDash val="solid"/>
            <a:miter lim="800000"/>
            <a:headEnd type="oval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Immob. nettes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22 195 €</a:t>
            </a:r>
          </a:p>
        </p:txBody>
      </p:sp>
      <p:sp>
        <p:nvSpPr>
          <p:cNvPr id="19" name="Légende encadrée 2 8">
            <a:extLst>
              <a:ext uri="{FF2B5EF4-FFF2-40B4-BE49-F238E27FC236}">
                <a16:creationId xmlns:a16="http://schemas.microsoft.com/office/drawing/2014/main" id="{C217B218-9568-45B7-8134-AED014258684}"/>
              </a:ext>
            </a:extLst>
          </p:cNvPr>
          <p:cNvSpPr/>
          <p:nvPr/>
        </p:nvSpPr>
        <p:spPr>
          <a:xfrm flipH="1">
            <a:off x="119063" y="1643087"/>
            <a:ext cx="2070100" cy="728663"/>
          </a:xfrm>
          <a:prstGeom prst="borderCallout2">
            <a:avLst>
              <a:gd name="adj1" fmla="val 51804"/>
              <a:gd name="adj2" fmla="val -5120"/>
              <a:gd name="adj3" fmla="val 49524"/>
              <a:gd name="adj4" fmla="val -19077"/>
              <a:gd name="adj5" fmla="val 34366"/>
              <a:gd name="adj6" fmla="val -72618"/>
            </a:avLst>
          </a:prstGeom>
          <a:solidFill>
            <a:srgbClr val="C0504D"/>
          </a:solidFill>
          <a:ln w="38100" cap="flat" cmpd="sng" algn="ctr">
            <a:solidFill>
              <a:srgbClr val="C0504D"/>
            </a:solidFill>
            <a:prstDash val="solid"/>
            <a:miter lim="800000"/>
            <a:headEnd type="oval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Stocks et créances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10 692 €</a:t>
            </a:r>
          </a:p>
        </p:txBody>
      </p:sp>
      <p:sp>
        <p:nvSpPr>
          <p:cNvPr id="20" name="Légende encadrée 2 9">
            <a:extLst>
              <a:ext uri="{FF2B5EF4-FFF2-40B4-BE49-F238E27FC236}">
                <a16:creationId xmlns:a16="http://schemas.microsoft.com/office/drawing/2014/main" id="{F31AF076-D5FF-48A8-80A6-7C56F3B11296}"/>
              </a:ext>
            </a:extLst>
          </p:cNvPr>
          <p:cNvSpPr/>
          <p:nvPr/>
        </p:nvSpPr>
        <p:spPr>
          <a:xfrm flipH="1">
            <a:off x="119063" y="2571750"/>
            <a:ext cx="2070100" cy="971550"/>
          </a:xfrm>
          <a:prstGeom prst="borderCallout2">
            <a:avLst>
              <a:gd name="adj1" fmla="val 51804"/>
              <a:gd name="adj2" fmla="val -5120"/>
              <a:gd name="adj3" fmla="val 49524"/>
              <a:gd name="adj4" fmla="val -19077"/>
              <a:gd name="adj5" fmla="val 40438"/>
              <a:gd name="adj6" fmla="val -74992"/>
            </a:avLst>
          </a:prstGeom>
          <a:solidFill>
            <a:srgbClr val="4F81BD"/>
          </a:solidFill>
          <a:ln w="38100" cap="flat" cmpd="sng" algn="ctr">
            <a:solidFill>
              <a:srgbClr val="4F81BD"/>
            </a:solidFill>
            <a:prstDash val="solid"/>
            <a:miter lim="800000"/>
            <a:headEnd type="oval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Disponibilités et placements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235 760 €</a:t>
            </a:r>
          </a:p>
        </p:txBody>
      </p:sp>
      <p:sp>
        <p:nvSpPr>
          <p:cNvPr id="21" name="Légende encadrée 2 10">
            <a:extLst>
              <a:ext uri="{FF2B5EF4-FFF2-40B4-BE49-F238E27FC236}">
                <a16:creationId xmlns:a16="http://schemas.microsoft.com/office/drawing/2014/main" id="{F8A97AA9-36AB-4DAF-A2AB-46C6A424F6C3}"/>
              </a:ext>
            </a:extLst>
          </p:cNvPr>
          <p:cNvSpPr/>
          <p:nvPr/>
        </p:nvSpPr>
        <p:spPr>
          <a:xfrm>
            <a:off x="6588224" y="771550"/>
            <a:ext cx="2060575" cy="1317625"/>
          </a:xfrm>
          <a:prstGeom prst="borderCallout2">
            <a:avLst>
              <a:gd name="adj1" fmla="val 103181"/>
              <a:gd name="adj2" fmla="val 47681"/>
              <a:gd name="adj3" fmla="val 133532"/>
              <a:gd name="adj4" fmla="val 47035"/>
              <a:gd name="adj5" fmla="val 140579"/>
              <a:gd name="adj6" fmla="val 46694"/>
            </a:avLst>
          </a:prstGeom>
          <a:solidFill>
            <a:srgbClr val="91D150"/>
          </a:solidFill>
          <a:ln w="38100" cap="flat" cmpd="sng" algn="ctr">
            <a:solidFill>
              <a:srgbClr val="91D150"/>
            </a:solidFill>
            <a:prstDash val="solid"/>
            <a:miter lim="800000"/>
            <a:headEnd type="oval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Capitaux propres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252 920 €</a:t>
            </a:r>
          </a:p>
        </p:txBody>
      </p:sp>
      <p:sp>
        <p:nvSpPr>
          <p:cNvPr id="22" name="Légende encadrée 1 11">
            <a:extLst>
              <a:ext uri="{FF2B5EF4-FFF2-40B4-BE49-F238E27FC236}">
                <a16:creationId xmlns:a16="http://schemas.microsoft.com/office/drawing/2014/main" id="{6D2A75C1-1333-41ED-A308-FFE572A6A5E7}"/>
              </a:ext>
            </a:extLst>
          </p:cNvPr>
          <p:cNvSpPr/>
          <p:nvPr/>
        </p:nvSpPr>
        <p:spPr>
          <a:xfrm>
            <a:off x="6048164" y="4125095"/>
            <a:ext cx="3060340" cy="966935"/>
          </a:xfrm>
          <a:prstGeom prst="borderCallout1">
            <a:avLst>
              <a:gd name="adj1" fmla="val -27357"/>
              <a:gd name="adj2" fmla="val 49984"/>
              <a:gd name="adj3" fmla="val -70508"/>
              <a:gd name="adj4" fmla="val 54302"/>
            </a:avLst>
          </a:prstGeom>
          <a:solidFill>
            <a:srgbClr val="70AD47">
              <a:lumMod val="60000"/>
              <a:lumOff val="40000"/>
            </a:srgbClr>
          </a:solidFill>
          <a:ln w="57150" cap="flat" cmpd="sng" algn="ctr">
            <a:solidFill>
              <a:srgbClr val="A9D18E"/>
            </a:solidFill>
            <a:prstDash val="solid"/>
            <a:miter lim="800000"/>
            <a:headEnd type="oval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Charges à payer et cotisations perçues d’avance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 15 727 €</a:t>
            </a:r>
          </a:p>
        </p:txBody>
      </p:sp>
      <p:sp>
        <p:nvSpPr>
          <p:cNvPr id="23" name="Étoile à 16 branches 12">
            <a:extLst>
              <a:ext uri="{FF2B5EF4-FFF2-40B4-BE49-F238E27FC236}">
                <a16:creationId xmlns:a16="http://schemas.microsoft.com/office/drawing/2014/main" id="{9EF415C2-9FA1-4908-ACC6-E7BABB61EA8E}"/>
              </a:ext>
            </a:extLst>
          </p:cNvPr>
          <p:cNvSpPr/>
          <p:nvPr/>
        </p:nvSpPr>
        <p:spPr>
          <a:xfrm>
            <a:off x="6429791" y="2653938"/>
            <a:ext cx="2377440" cy="1398021"/>
          </a:xfrm>
          <a:prstGeom prst="star16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94 %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du bilan</a:t>
            </a:r>
          </a:p>
        </p:txBody>
      </p:sp>
    </p:spTree>
    <p:extLst>
      <p:ext uri="{BB962C8B-B14F-4D97-AF65-F5344CB8AC3E}">
        <p14:creationId xmlns:p14="http://schemas.microsoft.com/office/powerpoint/2010/main" val="279236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e 19">
            <a:extLst>
              <a:ext uri="{FF2B5EF4-FFF2-40B4-BE49-F238E27FC236}">
                <a16:creationId xmlns:a16="http://schemas.microsoft.com/office/drawing/2014/main" id="{F2A1127F-B225-46FF-9E5E-8591ED5671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3316" name="Image 14">
              <a:extLst>
                <a:ext uri="{FF2B5EF4-FFF2-40B4-BE49-F238E27FC236}">
                  <a16:creationId xmlns:a16="http://schemas.microsoft.com/office/drawing/2014/main" id="{A9117195-2AFD-4EDD-AFCA-90DB4028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9836BE89-7176-4C1C-90DE-98C8AF49AAFD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18" name="Groupe 15">
              <a:extLst>
                <a:ext uri="{FF2B5EF4-FFF2-40B4-BE49-F238E27FC236}">
                  <a16:creationId xmlns:a16="http://schemas.microsoft.com/office/drawing/2014/main" id="{F2ED4A4A-2CAA-4F61-90F8-CED1B88EE0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3319" name="Picture 2" descr="AROPA 51-08 | Fnaropa">
                <a:extLst>
                  <a:ext uri="{FF2B5EF4-FFF2-40B4-BE49-F238E27FC236}">
                    <a16:creationId xmlns:a16="http://schemas.microsoft.com/office/drawing/2014/main" id="{5E41322C-B1E7-42D3-8C04-7510342C4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0" name="ZoneTexte 12">
                <a:extLst>
                  <a:ext uri="{FF2B5EF4-FFF2-40B4-BE49-F238E27FC236}">
                    <a16:creationId xmlns:a16="http://schemas.microsoft.com/office/drawing/2014/main" id="{D9659BA2-C808-4566-AB75-21EF3EDB37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B7FCC4C-CA3E-4DE2-A7D5-4A80949C62B2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756AC99F-ACAD-44B1-8B1D-052DF4106959}"/>
              </a:ext>
            </a:extLst>
          </p:cNvPr>
          <p:cNvSpPr txBox="1">
            <a:spLocks/>
          </p:cNvSpPr>
          <p:nvPr/>
        </p:nvSpPr>
        <p:spPr bwMode="auto">
          <a:xfrm>
            <a:off x="2699793" y="115891"/>
            <a:ext cx="644420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FFFF00"/>
                </a:solidFill>
              </a:rPr>
              <a:t>Le rapport du vérificateur aux comptes</a:t>
            </a: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4E719C74-6B38-4B80-9E10-1A4EA83B1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765174"/>
            <a:ext cx="6119812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D3A9A6E-44EC-44F1-94C6-517566D7F981}"/>
              </a:ext>
            </a:extLst>
          </p:cNvPr>
          <p:cNvSpPr txBox="1"/>
          <p:nvPr/>
        </p:nvSpPr>
        <p:spPr>
          <a:xfrm>
            <a:off x="3895761" y="1401293"/>
            <a:ext cx="4448105" cy="3385542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par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000" b="1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Jean-Marie LEBLANC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400" b="1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kern="0" dirty="0">
              <a:ln w="38100">
                <a:noFill/>
              </a:ln>
              <a:solidFill>
                <a:srgbClr val="D04284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239013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e 19">
            <a:extLst>
              <a:ext uri="{FF2B5EF4-FFF2-40B4-BE49-F238E27FC236}">
                <a16:creationId xmlns:a16="http://schemas.microsoft.com/office/drawing/2014/main" id="{C00C7161-5FDE-47F3-B2F2-00FE9E2A2C8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1508" name="Image 14">
              <a:extLst>
                <a:ext uri="{FF2B5EF4-FFF2-40B4-BE49-F238E27FC236}">
                  <a16:creationId xmlns:a16="http://schemas.microsoft.com/office/drawing/2014/main" id="{4451C6E5-DE68-448E-82F2-789AA9289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8F446CD-6A36-464D-BCCA-338C75BE74AA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10" name="Groupe 15">
              <a:extLst>
                <a:ext uri="{FF2B5EF4-FFF2-40B4-BE49-F238E27FC236}">
                  <a16:creationId xmlns:a16="http://schemas.microsoft.com/office/drawing/2014/main" id="{11C5392F-0259-4C84-A6CC-00A00F54AD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1511" name="Picture 2" descr="AROPA 51-08 | Fnaropa">
                <a:extLst>
                  <a:ext uri="{FF2B5EF4-FFF2-40B4-BE49-F238E27FC236}">
                    <a16:creationId xmlns:a16="http://schemas.microsoft.com/office/drawing/2014/main" id="{597224FC-9BE5-47B8-B68B-EF01E8BB12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2" name="ZoneTexte 12">
                <a:extLst>
                  <a:ext uri="{FF2B5EF4-FFF2-40B4-BE49-F238E27FC236}">
                    <a16:creationId xmlns:a16="http://schemas.microsoft.com/office/drawing/2014/main" id="{B6D9148A-D289-4B0D-8C52-CF44CEBD97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E8EA999-D5BE-4EFC-BBBD-C03846B6859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FD6305C9-8617-44D6-BD7A-502DAEEAABD6}"/>
              </a:ext>
            </a:extLst>
          </p:cNvPr>
          <p:cNvSpPr txBox="1">
            <a:spLocks/>
          </p:cNvSpPr>
          <p:nvPr/>
        </p:nvSpPr>
        <p:spPr bwMode="auto">
          <a:xfrm>
            <a:off x="2699793" y="115891"/>
            <a:ext cx="644420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FFFF00"/>
                </a:solidFill>
              </a:rPr>
              <a:t>Le rapport d vérificateur aux comptes</a:t>
            </a:r>
          </a:p>
        </p:txBody>
      </p:sp>
      <p:grpSp>
        <p:nvGrpSpPr>
          <p:cNvPr id="11" name="Groupe 13">
            <a:extLst>
              <a:ext uri="{FF2B5EF4-FFF2-40B4-BE49-F238E27FC236}">
                <a16:creationId xmlns:a16="http://schemas.microsoft.com/office/drawing/2014/main" id="{E689782C-CD8B-42F3-B11B-E4C1C55BED50}"/>
              </a:ext>
            </a:extLst>
          </p:cNvPr>
          <p:cNvGrpSpPr>
            <a:grpSpLocks/>
          </p:cNvGrpSpPr>
          <p:nvPr/>
        </p:nvGrpSpPr>
        <p:grpSpPr bwMode="auto">
          <a:xfrm>
            <a:off x="3955256" y="987575"/>
            <a:ext cx="4721200" cy="1980219"/>
            <a:chOff x="7533408" y="2738003"/>
            <a:chExt cx="4334741" cy="1381456"/>
          </a:xfrm>
        </p:grpSpPr>
        <p:sp>
          <p:nvSpPr>
            <p:cNvPr id="12" name="Rectangle à coins arrondis 6">
              <a:extLst>
                <a:ext uri="{FF2B5EF4-FFF2-40B4-BE49-F238E27FC236}">
                  <a16:creationId xmlns:a16="http://schemas.microsoft.com/office/drawing/2014/main" id="{C24FDF70-63F4-4824-9A65-965669AF3C9C}"/>
                </a:ext>
              </a:extLst>
            </p:cNvPr>
            <p:cNvSpPr/>
            <p:nvPr/>
          </p:nvSpPr>
          <p:spPr>
            <a:xfrm>
              <a:off x="7533409" y="2738003"/>
              <a:ext cx="4334740" cy="1381456"/>
            </a:xfrm>
            <a:prstGeom prst="roundRect">
              <a:avLst/>
            </a:prstGeom>
            <a:solidFill>
              <a:srgbClr val="99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" name="ZoneTexte 15">
              <a:extLst>
                <a:ext uri="{FF2B5EF4-FFF2-40B4-BE49-F238E27FC236}">
                  <a16:creationId xmlns:a16="http://schemas.microsoft.com/office/drawing/2014/main" id="{D16B745A-62B5-4D03-BA50-F4981CA9D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3408" y="2738003"/>
              <a:ext cx="4334740" cy="1001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itchFamily="34" charset="0"/>
                  <a:cs typeface="+mn-cs"/>
                </a:rPr>
                <a:t>Rapport du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itchFamily="34" charset="0"/>
                  <a:cs typeface="+mn-cs"/>
                </a:rPr>
                <a:t>vérificateur aux comptes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9480F82-F559-4525-9333-32DE0E169816}"/>
              </a:ext>
            </a:extLst>
          </p:cNvPr>
          <p:cNvSpPr/>
          <p:nvPr/>
        </p:nvSpPr>
        <p:spPr>
          <a:xfrm>
            <a:off x="5419117" y="4698548"/>
            <a:ext cx="1781175" cy="287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/>
              <a:t>Jean Marie LEBLANC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3DABD50-11E8-4FEA-A68E-FD4FF8623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06" y="3327834"/>
            <a:ext cx="872836" cy="119287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e 19">
            <a:extLst>
              <a:ext uri="{FF2B5EF4-FFF2-40B4-BE49-F238E27FC236}">
                <a16:creationId xmlns:a16="http://schemas.microsoft.com/office/drawing/2014/main" id="{82282780-8BAE-4C3D-B03A-7FB1C4700B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2532" name="Image 14">
              <a:extLst>
                <a:ext uri="{FF2B5EF4-FFF2-40B4-BE49-F238E27FC236}">
                  <a16:creationId xmlns:a16="http://schemas.microsoft.com/office/drawing/2014/main" id="{E633DBFF-7AD6-4F50-AB4B-C6F9A403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B492323-2575-4B83-942B-03A65F698FF6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34" name="Groupe 15">
              <a:extLst>
                <a:ext uri="{FF2B5EF4-FFF2-40B4-BE49-F238E27FC236}">
                  <a16:creationId xmlns:a16="http://schemas.microsoft.com/office/drawing/2014/main" id="{B3DD9796-CBDB-4285-8632-B079151A79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2535" name="Picture 2" descr="AROPA 51-08 | Fnaropa">
                <a:extLst>
                  <a:ext uri="{FF2B5EF4-FFF2-40B4-BE49-F238E27FC236}">
                    <a16:creationId xmlns:a16="http://schemas.microsoft.com/office/drawing/2014/main" id="{7553D226-5BEB-4F10-8515-E8CDB8B71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36" name="ZoneTexte 12">
                <a:extLst>
                  <a:ext uri="{FF2B5EF4-FFF2-40B4-BE49-F238E27FC236}">
                    <a16:creationId xmlns:a16="http://schemas.microsoft.com/office/drawing/2014/main" id="{97B83EF1-B9C3-42E1-B8EF-F967CD7BAD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DB570D2-8BAC-4914-A246-50333A8B936C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BD43558B-E230-41F2-96EA-04DD71E9D30A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Résolutions</a:t>
            </a:r>
          </a:p>
        </p:txBody>
      </p:sp>
      <p:sp>
        <p:nvSpPr>
          <p:cNvPr id="11" name="Parchemin vertical 3">
            <a:extLst>
              <a:ext uri="{FF2B5EF4-FFF2-40B4-BE49-F238E27FC236}">
                <a16:creationId xmlns:a16="http://schemas.microsoft.com/office/drawing/2014/main" id="{AE4F00FD-0A6E-4168-880E-1BFEA135D20E}"/>
              </a:ext>
            </a:extLst>
          </p:cNvPr>
          <p:cNvSpPr/>
          <p:nvPr/>
        </p:nvSpPr>
        <p:spPr>
          <a:xfrm>
            <a:off x="4175956" y="663575"/>
            <a:ext cx="4864857" cy="4479925"/>
          </a:xfrm>
          <a:prstGeom prst="verticalScroll">
            <a:avLst/>
          </a:prstGeom>
          <a:solidFill>
            <a:srgbClr val="002060"/>
          </a:solidFill>
          <a:ln w="28575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D2F6F3AE-D2F2-4AF7-B283-D6224CBD4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646371"/>
            <a:ext cx="32840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b="0" i="1" u="sng" kern="0" dirty="0">
                <a:solidFill>
                  <a:srgbClr val="FFFF00"/>
                </a:solidFill>
              </a:rPr>
              <a:t>1</a:t>
            </a:r>
            <a:r>
              <a:rPr lang="fr-FR" altLang="fr-FR" b="0" i="1" u="sng" kern="0" baseline="30000" dirty="0">
                <a:solidFill>
                  <a:srgbClr val="FFFF00"/>
                </a:solidFill>
              </a:rPr>
              <a:t>ère</a:t>
            </a:r>
            <a:r>
              <a:rPr lang="fr-FR" altLang="fr-FR" b="0" i="1" u="sng" kern="0" dirty="0">
                <a:solidFill>
                  <a:srgbClr val="FFFF00"/>
                </a:solidFill>
              </a:rPr>
              <a:t> résolution</a:t>
            </a: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919813ED-9807-47AA-B3EE-1E8B22332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1372817"/>
            <a:ext cx="364729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b="0" kern="0" dirty="0">
                <a:solidFill>
                  <a:srgbClr val="FFFF00"/>
                </a:solidFill>
              </a:rPr>
              <a:t>Approbation des comptes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fr-FR" altLang="fr-FR" b="0" kern="0" dirty="0">
              <a:solidFill>
                <a:srgbClr val="FFFF00"/>
              </a:solidFill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b="0" kern="0" dirty="0">
                <a:solidFill>
                  <a:srgbClr val="FFFF00"/>
                </a:solidFill>
              </a:rPr>
              <a:t>et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fr-FR" altLang="fr-FR" b="0" kern="0" dirty="0">
              <a:solidFill>
                <a:srgbClr val="FFFF00"/>
              </a:solidFill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b="0" kern="0" dirty="0">
                <a:solidFill>
                  <a:srgbClr val="FFFF00"/>
                </a:solidFill>
              </a:rPr>
              <a:t>Quitus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b="0" kern="0" dirty="0">
                <a:solidFill>
                  <a:srgbClr val="FFFF00"/>
                </a:solidFill>
              </a:rPr>
              <a:t>aux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b="0" kern="0" dirty="0">
                <a:solidFill>
                  <a:srgbClr val="FFFF00"/>
                </a:solidFill>
              </a:rPr>
              <a:t>Administrateurs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e 19">
            <a:extLst>
              <a:ext uri="{FF2B5EF4-FFF2-40B4-BE49-F238E27FC236}">
                <a16:creationId xmlns:a16="http://schemas.microsoft.com/office/drawing/2014/main" id="{82282780-8BAE-4C3D-B03A-7FB1C4700B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2532" name="Image 14">
              <a:extLst>
                <a:ext uri="{FF2B5EF4-FFF2-40B4-BE49-F238E27FC236}">
                  <a16:creationId xmlns:a16="http://schemas.microsoft.com/office/drawing/2014/main" id="{E633DBFF-7AD6-4F50-AB4B-C6F9A403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B492323-2575-4B83-942B-03A65F698FF6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34" name="Groupe 15">
              <a:extLst>
                <a:ext uri="{FF2B5EF4-FFF2-40B4-BE49-F238E27FC236}">
                  <a16:creationId xmlns:a16="http://schemas.microsoft.com/office/drawing/2014/main" id="{B3DD9796-CBDB-4285-8632-B079151A79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2535" name="Picture 2" descr="AROPA 51-08 | Fnaropa">
                <a:extLst>
                  <a:ext uri="{FF2B5EF4-FFF2-40B4-BE49-F238E27FC236}">
                    <a16:creationId xmlns:a16="http://schemas.microsoft.com/office/drawing/2014/main" id="{7553D226-5BEB-4F10-8515-E8CDB8B71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36" name="ZoneTexte 12">
                <a:extLst>
                  <a:ext uri="{FF2B5EF4-FFF2-40B4-BE49-F238E27FC236}">
                    <a16:creationId xmlns:a16="http://schemas.microsoft.com/office/drawing/2014/main" id="{97B83EF1-B9C3-42E1-B8EF-F967CD7BAD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DB570D2-8BAC-4914-A246-50333A8B936C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BD43558B-E230-41F2-96EA-04DD71E9D30A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Résolutions</a:t>
            </a:r>
          </a:p>
        </p:txBody>
      </p:sp>
      <p:sp>
        <p:nvSpPr>
          <p:cNvPr id="11" name="Parchemin vertical 3">
            <a:extLst>
              <a:ext uri="{FF2B5EF4-FFF2-40B4-BE49-F238E27FC236}">
                <a16:creationId xmlns:a16="http://schemas.microsoft.com/office/drawing/2014/main" id="{AE4F00FD-0A6E-4168-880E-1BFEA135D20E}"/>
              </a:ext>
            </a:extLst>
          </p:cNvPr>
          <p:cNvSpPr/>
          <p:nvPr/>
        </p:nvSpPr>
        <p:spPr>
          <a:xfrm>
            <a:off x="4175956" y="663575"/>
            <a:ext cx="4864857" cy="4479925"/>
          </a:xfrm>
          <a:prstGeom prst="verticalScroll">
            <a:avLst/>
          </a:prstGeom>
          <a:solidFill>
            <a:srgbClr val="002060"/>
          </a:solidFill>
          <a:ln w="28575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ZoneTexte 15">
            <a:extLst>
              <a:ext uri="{FF2B5EF4-FFF2-40B4-BE49-F238E27FC236}">
                <a16:creationId xmlns:a16="http://schemas.microsoft.com/office/drawing/2014/main" id="{914D3AC3-42FF-4627-B5C3-5DB7502D3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4534" y="701782"/>
            <a:ext cx="289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b="0" i="1" u="sng" kern="0" dirty="0">
                <a:solidFill>
                  <a:srgbClr val="FFFF00"/>
                </a:solidFill>
              </a:rPr>
              <a:t>2ème résolution</a:t>
            </a:r>
          </a:p>
        </p:txBody>
      </p:sp>
      <p:sp>
        <p:nvSpPr>
          <p:cNvPr id="18" name="Rectangle à coins arrondis 8">
            <a:extLst>
              <a:ext uri="{FF2B5EF4-FFF2-40B4-BE49-F238E27FC236}">
                <a16:creationId xmlns:a16="http://schemas.microsoft.com/office/drawing/2014/main" id="{6DB03082-CA81-49AA-A54A-9058D3C05269}"/>
              </a:ext>
            </a:extLst>
          </p:cNvPr>
          <p:cNvSpPr/>
          <p:nvPr/>
        </p:nvSpPr>
        <p:spPr>
          <a:xfrm>
            <a:off x="5767746" y="3525043"/>
            <a:ext cx="1949450" cy="546100"/>
          </a:xfrm>
          <a:prstGeom prst="roundRect">
            <a:avLst/>
          </a:prstGeom>
          <a:solidFill>
            <a:srgbClr val="4472C4">
              <a:lumMod val="50000"/>
            </a:srgbClr>
          </a:solidFill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ZoneTexte 17">
            <a:extLst>
              <a:ext uri="{FF2B5EF4-FFF2-40B4-BE49-F238E27FC236}">
                <a16:creationId xmlns:a16="http://schemas.microsoft.com/office/drawing/2014/main" id="{6DE65052-F3BD-4F88-BE9C-90EF61390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709" y="1780380"/>
            <a:ext cx="3276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Affectation du résultat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de l’exercice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8 252€</a:t>
            </a:r>
          </a:p>
        </p:txBody>
      </p:sp>
    </p:spTree>
    <p:extLst>
      <p:ext uri="{BB962C8B-B14F-4D97-AF65-F5344CB8AC3E}">
        <p14:creationId xmlns:p14="http://schemas.microsoft.com/office/powerpoint/2010/main" val="918023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e 19">
            <a:extLst>
              <a:ext uri="{FF2B5EF4-FFF2-40B4-BE49-F238E27FC236}">
                <a16:creationId xmlns:a16="http://schemas.microsoft.com/office/drawing/2014/main" id="{82282780-8BAE-4C3D-B03A-7FB1C4700B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2532" name="Image 14">
              <a:extLst>
                <a:ext uri="{FF2B5EF4-FFF2-40B4-BE49-F238E27FC236}">
                  <a16:creationId xmlns:a16="http://schemas.microsoft.com/office/drawing/2014/main" id="{E633DBFF-7AD6-4F50-AB4B-C6F9A403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B492323-2575-4B83-942B-03A65F698FF6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34" name="Groupe 15">
              <a:extLst>
                <a:ext uri="{FF2B5EF4-FFF2-40B4-BE49-F238E27FC236}">
                  <a16:creationId xmlns:a16="http://schemas.microsoft.com/office/drawing/2014/main" id="{B3DD9796-CBDB-4285-8632-B079151A79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2535" name="Picture 2" descr="AROPA 51-08 | Fnaropa">
                <a:extLst>
                  <a:ext uri="{FF2B5EF4-FFF2-40B4-BE49-F238E27FC236}">
                    <a16:creationId xmlns:a16="http://schemas.microsoft.com/office/drawing/2014/main" id="{7553D226-5BEB-4F10-8515-E8CDB8B71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36" name="ZoneTexte 12">
                <a:extLst>
                  <a:ext uri="{FF2B5EF4-FFF2-40B4-BE49-F238E27FC236}">
                    <a16:creationId xmlns:a16="http://schemas.microsoft.com/office/drawing/2014/main" id="{97B83EF1-B9C3-42E1-B8EF-F967CD7BAD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DB570D2-8BAC-4914-A246-50333A8B936C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BD43558B-E230-41F2-96EA-04DD71E9D30A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Résolutions</a:t>
            </a:r>
          </a:p>
        </p:txBody>
      </p:sp>
      <p:sp>
        <p:nvSpPr>
          <p:cNvPr id="11" name="Parchemin vertical 3">
            <a:extLst>
              <a:ext uri="{FF2B5EF4-FFF2-40B4-BE49-F238E27FC236}">
                <a16:creationId xmlns:a16="http://schemas.microsoft.com/office/drawing/2014/main" id="{AE4F00FD-0A6E-4168-880E-1BFEA135D20E}"/>
              </a:ext>
            </a:extLst>
          </p:cNvPr>
          <p:cNvSpPr/>
          <p:nvPr/>
        </p:nvSpPr>
        <p:spPr>
          <a:xfrm>
            <a:off x="3708400" y="717891"/>
            <a:ext cx="5296409" cy="4479925"/>
          </a:xfrm>
          <a:prstGeom prst="verticalScroll">
            <a:avLst/>
          </a:prstGeom>
          <a:solidFill>
            <a:srgbClr val="002060"/>
          </a:solidFill>
          <a:ln w="28575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ZoneTexte 15">
            <a:extLst>
              <a:ext uri="{FF2B5EF4-FFF2-40B4-BE49-F238E27FC236}">
                <a16:creationId xmlns:a16="http://schemas.microsoft.com/office/drawing/2014/main" id="{914D3AC3-42FF-4627-B5C3-5DB7502D3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4534" y="701782"/>
            <a:ext cx="289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i="1" u="sng" kern="0" dirty="0">
                <a:solidFill>
                  <a:srgbClr val="FFFF00"/>
                </a:solidFill>
              </a:rPr>
              <a:t>3</a:t>
            </a:r>
            <a:r>
              <a:rPr lang="fr-FR" altLang="fr-FR" b="0" i="1" u="sng" kern="0" dirty="0">
                <a:solidFill>
                  <a:srgbClr val="FFFF00"/>
                </a:solidFill>
              </a:rPr>
              <a:t>ème résolution</a:t>
            </a:r>
          </a:p>
        </p:txBody>
      </p:sp>
      <p:sp>
        <p:nvSpPr>
          <p:cNvPr id="14" name="Rectangle à coins arrondis 5">
            <a:extLst>
              <a:ext uri="{FF2B5EF4-FFF2-40B4-BE49-F238E27FC236}">
                <a16:creationId xmlns:a16="http://schemas.microsoft.com/office/drawing/2014/main" id="{A661C684-FA66-4170-82BA-B9067EBDA990}"/>
              </a:ext>
            </a:extLst>
          </p:cNvPr>
          <p:cNvSpPr/>
          <p:nvPr/>
        </p:nvSpPr>
        <p:spPr>
          <a:xfrm>
            <a:off x="4942395" y="3428947"/>
            <a:ext cx="3216003" cy="1421577"/>
          </a:xfrm>
          <a:prstGeom prst="round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048B047-1140-4C02-A51E-C6A6B4030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80" y="1215373"/>
            <a:ext cx="3975319" cy="352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sz="2400" b="0" kern="0" dirty="0">
                <a:solidFill>
                  <a:srgbClr val="FFFF00"/>
                </a:solidFill>
              </a:rPr>
              <a:t>Renouvellement partiel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sz="2400" b="0" kern="0" dirty="0">
                <a:solidFill>
                  <a:srgbClr val="FFFF00"/>
                </a:solidFill>
              </a:rPr>
              <a:t>du Conseil d’Administration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sz="2400" b="0" kern="0" dirty="0">
                <a:solidFill>
                  <a:srgbClr val="FFFF00"/>
                </a:solidFill>
              </a:rPr>
              <a:t>----------------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kern="0" dirty="0">
                <a:solidFill>
                  <a:srgbClr val="FFFF00"/>
                </a:solidFill>
                <a:latin typeface="Calibri" panose="020F0502020204030204"/>
              </a:rPr>
              <a:t>Jean Claude BEAUCOURT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kern="0" dirty="0">
                <a:solidFill>
                  <a:srgbClr val="FFFF00"/>
                </a:solidFill>
                <a:latin typeface="Calibri" panose="020F0502020204030204"/>
              </a:rPr>
              <a:t>Noelle BROT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Dominique COCHET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Daniel COFFINET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kern="0" dirty="0">
                <a:solidFill>
                  <a:srgbClr val="FFFF00"/>
                </a:solidFill>
                <a:latin typeface="Calibri" panose="020F0502020204030204"/>
              </a:rPr>
              <a:t>Pascal DEGRYSE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Alain PIETREMENT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Guy RADIERE</a:t>
            </a:r>
          </a:p>
        </p:txBody>
      </p:sp>
    </p:spTree>
    <p:extLst>
      <p:ext uri="{BB962C8B-B14F-4D97-AF65-F5344CB8AC3E}">
        <p14:creationId xmlns:p14="http://schemas.microsoft.com/office/powerpoint/2010/main" val="1069462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e 19">
            <a:extLst>
              <a:ext uri="{FF2B5EF4-FFF2-40B4-BE49-F238E27FC236}">
                <a16:creationId xmlns:a16="http://schemas.microsoft.com/office/drawing/2014/main" id="{82282780-8BAE-4C3D-B03A-7FB1C4700B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2532" name="Image 14">
              <a:extLst>
                <a:ext uri="{FF2B5EF4-FFF2-40B4-BE49-F238E27FC236}">
                  <a16:creationId xmlns:a16="http://schemas.microsoft.com/office/drawing/2014/main" id="{E633DBFF-7AD6-4F50-AB4B-C6F9A403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B492323-2575-4B83-942B-03A65F698FF6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34" name="Groupe 15">
              <a:extLst>
                <a:ext uri="{FF2B5EF4-FFF2-40B4-BE49-F238E27FC236}">
                  <a16:creationId xmlns:a16="http://schemas.microsoft.com/office/drawing/2014/main" id="{B3DD9796-CBDB-4285-8632-B079151A79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2535" name="Picture 2" descr="AROPA 51-08 | Fnaropa">
                <a:extLst>
                  <a:ext uri="{FF2B5EF4-FFF2-40B4-BE49-F238E27FC236}">
                    <a16:creationId xmlns:a16="http://schemas.microsoft.com/office/drawing/2014/main" id="{7553D226-5BEB-4F10-8515-E8CDB8B71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36" name="ZoneTexte 12">
                <a:extLst>
                  <a:ext uri="{FF2B5EF4-FFF2-40B4-BE49-F238E27FC236}">
                    <a16:creationId xmlns:a16="http://schemas.microsoft.com/office/drawing/2014/main" id="{97B83EF1-B9C3-42E1-B8EF-F967CD7BAD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DB570D2-8BAC-4914-A246-50333A8B936C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BD43558B-E230-41F2-96EA-04DD71E9D30A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Résolutions</a:t>
            </a:r>
          </a:p>
        </p:txBody>
      </p:sp>
      <p:sp>
        <p:nvSpPr>
          <p:cNvPr id="11" name="Parchemin vertical 3">
            <a:extLst>
              <a:ext uri="{FF2B5EF4-FFF2-40B4-BE49-F238E27FC236}">
                <a16:creationId xmlns:a16="http://schemas.microsoft.com/office/drawing/2014/main" id="{AE4F00FD-0A6E-4168-880E-1BFEA135D20E}"/>
              </a:ext>
            </a:extLst>
          </p:cNvPr>
          <p:cNvSpPr/>
          <p:nvPr/>
        </p:nvSpPr>
        <p:spPr>
          <a:xfrm>
            <a:off x="4139952" y="717891"/>
            <a:ext cx="4864857" cy="4479925"/>
          </a:xfrm>
          <a:prstGeom prst="verticalScroll">
            <a:avLst/>
          </a:prstGeom>
          <a:solidFill>
            <a:srgbClr val="002060"/>
          </a:solidFill>
          <a:ln w="28575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ZoneTexte 15">
            <a:extLst>
              <a:ext uri="{FF2B5EF4-FFF2-40B4-BE49-F238E27FC236}">
                <a16:creationId xmlns:a16="http://schemas.microsoft.com/office/drawing/2014/main" id="{914D3AC3-42FF-4627-B5C3-5DB7502D3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4534" y="701782"/>
            <a:ext cx="289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i="1" u="sng" kern="0" dirty="0">
                <a:solidFill>
                  <a:srgbClr val="FFFF00"/>
                </a:solidFill>
              </a:rPr>
              <a:t>3</a:t>
            </a:r>
            <a:r>
              <a:rPr lang="fr-FR" altLang="fr-FR" b="0" i="1" u="sng" kern="0" dirty="0">
                <a:solidFill>
                  <a:srgbClr val="FFFF00"/>
                </a:solidFill>
              </a:rPr>
              <a:t>ème résolution</a:t>
            </a:r>
          </a:p>
        </p:txBody>
      </p:sp>
      <p:sp>
        <p:nvSpPr>
          <p:cNvPr id="14" name="Rectangle à coins arrondis 5">
            <a:extLst>
              <a:ext uri="{FF2B5EF4-FFF2-40B4-BE49-F238E27FC236}">
                <a16:creationId xmlns:a16="http://schemas.microsoft.com/office/drawing/2014/main" id="{A661C684-FA66-4170-82BA-B9067EBDA990}"/>
              </a:ext>
            </a:extLst>
          </p:cNvPr>
          <p:cNvSpPr/>
          <p:nvPr/>
        </p:nvSpPr>
        <p:spPr>
          <a:xfrm>
            <a:off x="4942395" y="3428947"/>
            <a:ext cx="3216003" cy="1421577"/>
          </a:xfrm>
          <a:prstGeom prst="round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048B047-1140-4C02-A51E-C6A6B4030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014" y="1215373"/>
            <a:ext cx="36652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fr-FR" sz="2400" b="0" kern="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6" name="ZoneTexte 17">
            <a:extLst>
              <a:ext uri="{FF2B5EF4-FFF2-40B4-BE49-F238E27FC236}">
                <a16:creationId xmlns:a16="http://schemas.microsoft.com/office/drawing/2014/main" id="{8BDC2036-7765-4F5B-B0C7-29898C83B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1311610"/>
            <a:ext cx="35351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sz="2400" b="0" kern="0" dirty="0">
                <a:solidFill>
                  <a:srgbClr val="FFFF00"/>
                </a:solidFill>
              </a:rPr>
              <a:t>Nouvelles Candidatures:</a:t>
            </a:r>
          </a:p>
        </p:txBody>
      </p:sp>
      <p:sp>
        <p:nvSpPr>
          <p:cNvPr id="18" name="ZoneTexte 20">
            <a:extLst>
              <a:ext uri="{FF2B5EF4-FFF2-40B4-BE49-F238E27FC236}">
                <a16:creationId xmlns:a16="http://schemas.microsoft.com/office/drawing/2014/main" id="{C3AE1122-866D-436D-8A18-07093A838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288" y="1671650"/>
            <a:ext cx="32272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altLang="fr-FR" sz="2400" b="0" kern="0" dirty="0">
                <a:solidFill>
                  <a:srgbClr val="FFFF00"/>
                </a:solidFill>
              </a:rPr>
              <a:t>Nadine BEGUIN</a:t>
            </a: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altLang="fr-FR" sz="2400" b="0" kern="0" dirty="0">
                <a:solidFill>
                  <a:srgbClr val="FFFF00"/>
                </a:solidFill>
              </a:rPr>
              <a:t>Lysiane LENOBLE</a:t>
            </a:r>
          </a:p>
        </p:txBody>
      </p:sp>
      <p:sp>
        <p:nvSpPr>
          <p:cNvPr id="19" name="Arrondir un rectangle avec un coin du même côté 12">
            <a:extLst>
              <a:ext uri="{FF2B5EF4-FFF2-40B4-BE49-F238E27FC236}">
                <a16:creationId xmlns:a16="http://schemas.microsoft.com/office/drawing/2014/main" id="{397C782C-AE43-4389-9321-70AC045EB113}"/>
              </a:ext>
            </a:extLst>
          </p:cNvPr>
          <p:cNvSpPr/>
          <p:nvPr/>
        </p:nvSpPr>
        <p:spPr>
          <a:xfrm>
            <a:off x="5305464" y="3183818"/>
            <a:ext cx="1296000" cy="1619656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029A8A5-4BE6-4300-B863-2036035FE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775" y="4588013"/>
            <a:ext cx="14136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buBlip>
                <a:blip r:embed="rId4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buClr>
                <a:srgbClr val="92D050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buClr>
                <a:srgbClr val="93CDDD"/>
              </a:buClr>
              <a:buSzPct val="5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1400" dirty="0">
                <a:solidFill>
                  <a:schemeClr val="bg1"/>
                </a:solidFill>
                <a:latin typeface="Calibri" pitchFamily="34" charset="0"/>
              </a:rPr>
              <a:t>Nadine BEGUIN</a:t>
            </a:r>
          </a:p>
        </p:txBody>
      </p:sp>
      <p:sp>
        <p:nvSpPr>
          <p:cNvPr id="21" name="Arrondir un rectangle avec un coin du même côté 14">
            <a:extLst>
              <a:ext uri="{FF2B5EF4-FFF2-40B4-BE49-F238E27FC236}">
                <a16:creationId xmlns:a16="http://schemas.microsoft.com/office/drawing/2014/main" id="{98104B02-BA4C-4C29-86B4-13D0D5BF7C58}"/>
              </a:ext>
            </a:extLst>
          </p:cNvPr>
          <p:cNvSpPr/>
          <p:nvPr/>
        </p:nvSpPr>
        <p:spPr>
          <a:xfrm>
            <a:off x="6848959" y="3183818"/>
            <a:ext cx="1296144" cy="1619656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B7284AE-D3BB-42DB-8347-37E4EC97C3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83" y="3291996"/>
            <a:ext cx="692672" cy="129511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172972DD-BBD1-494F-87AE-B753B9DF6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175" y="4588013"/>
            <a:ext cx="14136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buBlip>
                <a:blip r:embed="rId4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buClr>
                <a:srgbClr val="92D050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buClr>
                <a:srgbClr val="93CDDD"/>
              </a:buClr>
              <a:buSzPct val="5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1400" dirty="0">
                <a:solidFill>
                  <a:schemeClr val="bg1"/>
                </a:solidFill>
                <a:latin typeface="Calibri" pitchFamily="34" charset="0"/>
              </a:rPr>
              <a:t>Lysiane LENOBLE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230514-6D4E-47EF-8718-24FD505C1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45" y="3333160"/>
            <a:ext cx="949436" cy="12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e 19">
            <a:extLst>
              <a:ext uri="{FF2B5EF4-FFF2-40B4-BE49-F238E27FC236}">
                <a16:creationId xmlns:a16="http://schemas.microsoft.com/office/drawing/2014/main" id="{D209E228-902F-4D56-9086-C71487AF092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7182" name="Image 14">
              <a:extLst>
                <a:ext uri="{FF2B5EF4-FFF2-40B4-BE49-F238E27FC236}">
                  <a16:creationId xmlns:a16="http://schemas.microsoft.com/office/drawing/2014/main" id="{95B52E03-F272-4805-B85D-F565FF189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9BD20349-12FA-4000-9F9E-4950EAA1FF41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84" name="Groupe 15">
              <a:extLst>
                <a:ext uri="{FF2B5EF4-FFF2-40B4-BE49-F238E27FC236}">
                  <a16:creationId xmlns:a16="http://schemas.microsoft.com/office/drawing/2014/main" id="{71A147F7-C248-4BF6-8439-DD5AC954E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7185" name="Picture 2" descr="AROPA 51-08 | Fnaropa">
                <a:extLst>
                  <a:ext uri="{FF2B5EF4-FFF2-40B4-BE49-F238E27FC236}">
                    <a16:creationId xmlns:a16="http://schemas.microsoft.com/office/drawing/2014/main" id="{8BDCBF5E-478A-4DC5-805B-08A994DF97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6" name="ZoneTexte 12">
                <a:extLst>
                  <a:ext uri="{FF2B5EF4-FFF2-40B4-BE49-F238E27FC236}">
                    <a16:creationId xmlns:a16="http://schemas.microsoft.com/office/drawing/2014/main" id="{B6F227EF-2BDF-46C1-80A6-54FEDC1C9D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7171" name="ZoneTexte 1">
            <a:extLst>
              <a:ext uri="{FF2B5EF4-FFF2-40B4-BE49-F238E27FC236}">
                <a16:creationId xmlns:a16="http://schemas.microsoft.com/office/drawing/2014/main" id="{27FA4216-F44F-40F6-9101-4A80A726A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31750"/>
            <a:ext cx="1908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 dirty="0">
                <a:solidFill>
                  <a:srgbClr val="FFFF00"/>
                </a:solidFill>
              </a:rPr>
              <a:t>La tribune</a:t>
            </a: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D6919E68-FD7C-41EA-A490-82E05C6B4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765175"/>
            <a:ext cx="44640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age 11">
            <a:extLst>
              <a:ext uri="{FF2B5EF4-FFF2-40B4-BE49-F238E27FC236}">
                <a16:creationId xmlns:a16="http://schemas.microsoft.com/office/drawing/2014/main" id="{C1DC6402-A89F-4258-9C6B-F600CB78E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3616325"/>
            <a:ext cx="103028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Image 16">
            <a:extLst>
              <a:ext uri="{FF2B5EF4-FFF2-40B4-BE49-F238E27FC236}">
                <a16:creationId xmlns:a16="http://schemas.microsoft.com/office/drawing/2014/main" id="{E4868C12-102A-454E-89FE-9E8BFC103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2139950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7007CF-B79A-495C-8A90-0BB411F27EFA}"/>
              </a:ext>
            </a:extLst>
          </p:cNvPr>
          <p:cNvSpPr/>
          <p:nvPr/>
        </p:nvSpPr>
        <p:spPr>
          <a:xfrm>
            <a:off x="4135438" y="3219450"/>
            <a:ext cx="1770062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/>
              <a:t>Philippe </a:t>
            </a:r>
            <a:r>
              <a:rPr lang="fr-FR" sz="1200" dirty="0"/>
              <a:t>BARBIER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13C464-CFB2-4DB7-B398-FE8796A1AF53}"/>
              </a:ext>
            </a:extLst>
          </p:cNvPr>
          <p:cNvSpPr/>
          <p:nvPr/>
        </p:nvSpPr>
        <p:spPr>
          <a:xfrm>
            <a:off x="6494463" y="3255963"/>
            <a:ext cx="1768475" cy="287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/>
              <a:t>Daniel COFFINET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225E32-C4A0-4C3C-A2C4-008F15996AB5}"/>
              </a:ext>
            </a:extLst>
          </p:cNvPr>
          <p:cNvSpPr/>
          <p:nvPr/>
        </p:nvSpPr>
        <p:spPr>
          <a:xfrm>
            <a:off x="4119563" y="4695825"/>
            <a:ext cx="1871662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/>
              <a:t>Evelyne VERPILLIER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3B4786-9D19-46FC-9D6B-C098EEF7DFF2}"/>
              </a:ext>
            </a:extLst>
          </p:cNvPr>
          <p:cNvSpPr/>
          <p:nvPr/>
        </p:nvSpPr>
        <p:spPr>
          <a:xfrm>
            <a:off x="6494463" y="4703763"/>
            <a:ext cx="1781175" cy="287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/>
              <a:t>Marc BAUDOT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12970B-BFBD-4FE3-9DEC-927296F76480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36B8F1-AA13-4672-8E0F-BA753331D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970" y="3578461"/>
            <a:ext cx="801114" cy="10681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A31E25-6C21-43FF-BDB4-B269083594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637" y="2136577"/>
            <a:ext cx="852326" cy="108287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e 19">
            <a:extLst>
              <a:ext uri="{FF2B5EF4-FFF2-40B4-BE49-F238E27FC236}">
                <a16:creationId xmlns:a16="http://schemas.microsoft.com/office/drawing/2014/main" id="{C00C7161-5FDE-47F3-B2F2-00FE9E2A2C8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1508" name="Image 14">
              <a:extLst>
                <a:ext uri="{FF2B5EF4-FFF2-40B4-BE49-F238E27FC236}">
                  <a16:creationId xmlns:a16="http://schemas.microsoft.com/office/drawing/2014/main" id="{4451C6E5-DE68-448E-82F2-789AA9289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8F446CD-6A36-464D-BCCA-338C75BE74AA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10" name="Groupe 15">
              <a:extLst>
                <a:ext uri="{FF2B5EF4-FFF2-40B4-BE49-F238E27FC236}">
                  <a16:creationId xmlns:a16="http://schemas.microsoft.com/office/drawing/2014/main" id="{11C5392F-0259-4C84-A6CC-00A00F54AD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1511" name="Picture 2" descr="AROPA 51-08 | Fnaropa">
                <a:extLst>
                  <a:ext uri="{FF2B5EF4-FFF2-40B4-BE49-F238E27FC236}">
                    <a16:creationId xmlns:a16="http://schemas.microsoft.com/office/drawing/2014/main" id="{597224FC-9BE5-47B8-B68B-EF01E8BB12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2" name="ZoneTexte 12">
                <a:extLst>
                  <a:ext uri="{FF2B5EF4-FFF2-40B4-BE49-F238E27FC236}">
                    <a16:creationId xmlns:a16="http://schemas.microsoft.com/office/drawing/2014/main" id="{B6D9148A-D289-4B0D-8C52-CF44CEBD97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E8EA999-D5BE-4EFC-BBBD-C03846B6859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1" name="Groupe 13">
            <a:extLst>
              <a:ext uri="{FF2B5EF4-FFF2-40B4-BE49-F238E27FC236}">
                <a16:creationId xmlns:a16="http://schemas.microsoft.com/office/drawing/2014/main" id="{E689782C-CD8B-42F3-B11B-E4C1C55BED50}"/>
              </a:ext>
            </a:extLst>
          </p:cNvPr>
          <p:cNvGrpSpPr>
            <a:grpSpLocks/>
          </p:cNvGrpSpPr>
          <p:nvPr/>
        </p:nvGrpSpPr>
        <p:grpSpPr bwMode="auto">
          <a:xfrm>
            <a:off x="3815914" y="881068"/>
            <a:ext cx="4968553" cy="1906704"/>
            <a:chOff x="7410172" y="2738002"/>
            <a:chExt cx="4394292" cy="1178860"/>
          </a:xfrm>
        </p:grpSpPr>
        <p:sp>
          <p:nvSpPr>
            <p:cNvPr id="12" name="Rectangle à coins arrondis 6">
              <a:extLst>
                <a:ext uri="{FF2B5EF4-FFF2-40B4-BE49-F238E27FC236}">
                  <a16:creationId xmlns:a16="http://schemas.microsoft.com/office/drawing/2014/main" id="{C24FDF70-63F4-4824-9A65-965669AF3C9C}"/>
                </a:ext>
              </a:extLst>
            </p:cNvPr>
            <p:cNvSpPr/>
            <p:nvPr/>
          </p:nvSpPr>
          <p:spPr>
            <a:xfrm>
              <a:off x="7533409" y="2738003"/>
              <a:ext cx="4271055" cy="1178859"/>
            </a:xfrm>
            <a:prstGeom prst="roundRect">
              <a:avLst/>
            </a:prstGeom>
            <a:solidFill>
              <a:srgbClr val="99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" name="ZoneTexte 15">
              <a:extLst>
                <a:ext uri="{FF2B5EF4-FFF2-40B4-BE49-F238E27FC236}">
                  <a16:creationId xmlns:a16="http://schemas.microsoft.com/office/drawing/2014/main" id="{D16B745A-62B5-4D03-BA50-F4981CA9D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0172" y="2738002"/>
              <a:ext cx="4334740" cy="1122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itchFamily="34" charset="0"/>
                  <a:cs typeface="+mn-cs"/>
                </a:rPr>
                <a:t>Un nouveau vérificateur aux comptes adjoint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0" i="0" dirty="0"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Pierre GLIKMAN remplaçant Alain GRIFFON</a:t>
              </a:r>
              <a:endParaRPr kumimoji="0" lang="fr-FR" alt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AD09BA1-9DC7-4029-BD7C-381D9FE34C2E}"/>
              </a:ext>
            </a:extLst>
          </p:cNvPr>
          <p:cNvSpPr/>
          <p:nvPr/>
        </p:nvSpPr>
        <p:spPr>
          <a:xfrm>
            <a:off x="5364088" y="4804693"/>
            <a:ext cx="1781175" cy="287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/>
              <a:t>Pierre GLIKMAN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7C1686-CA60-453F-B773-676B205DD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94310"/>
            <a:ext cx="1625972" cy="1987732"/>
          </a:xfrm>
          <a:prstGeom prst="rect">
            <a:avLst/>
          </a:prstGeom>
        </p:spPr>
      </p:pic>
      <p:sp>
        <p:nvSpPr>
          <p:cNvPr id="15" name="Espace réservé du texte 1">
            <a:extLst>
              <a:ext uri="{FF2B5EF4-FFF2-40B4-BE49-F238E27FC236}">
                <a16:creationId xmlns:a16="http://schemas.microsoft.com/office/drawing/2014/main" id="{20D2FEAC-0CDE-4004-A32A-5DFA0717077F}"/>
              </a:ext>
            </a:extLst>
          </p:cNvPr>
          <p:cNvSpPr txBox="1">
            <a:spLocks/>
          </p:cNvSpPr>
          <p:nvPr/>
        </p:nvSpPr>
        <p:spPr bwMode="auto">
          <a:xfrm>
            <a:off x="3708400" y="51470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Résolutions</a:t>
            </a:r>
          </a:p>
        </p:txBody>
      </p:sp>
    </p:spTree>
    <p:extLst>
      <p:ext uri="{BB962C8B-B14F-4D97-AF65-F5344CB8AC3E}">
        <p14:creationId xmlns:p14="http://schemas.microsoft.com/office/powerpoint/2010/main" val="3111824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e 19">
            <a:extLst>
              <a:ext uri="{FF2B5EF4-FFF2-40B4-BE49-F238E27FC236}">
                <a16:creationId xmlns:a16="http://schemas.microsoft.com/office/drawing/2014/main" id="{82282780-8BAE-4C3D-B03A-7FB1C4700B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2532" name="Image 14">
              <a:extLst>
                <a:ext uri="{FF2B5EF4-FFF2-40B4-BE49-F238E27FC236}">
                  <a16:creationId xmlns:a16="http://schemas.microsoft.com/office/drawing/2014/main" id="{E633DBFF-7AD6-4F50-AB4B-C6F9A403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B492323-2575-4B83-942B-03A65F698FF6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34" name="Groupe 15">
              <a:extLst>
                <a:ext uri="{FF2B5EF4-FFF2-40B4-BE49-F238E27FC236}">
                  <a16:creationId xmlns:a16="http://schemas.microsoft.com/office/drawing/2014/main" id="{B3DD9796-CBDB-4285-8632-B079151A79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2535" name="Picture 2" descr="AROPA 51-08 | Fnaropa">
                <a:extLst>
                  <a:ext uri="{FF2B5EF4-FFF2-40B4-BE49-F238E27FC236}">
                    <a16:creationId xmlns:a16="http://schemas.microsoft.com/office/drawing/2014/main" id="{7553D226-5BEB-4F10-8515-E8CDB8B71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36" name="ZoneTexte 12">
                <a:extLst>
                  <a:ext uri="{FF2B5EF4-FFF2-40B4-BE49-F238E27FC236}">
                    <a16:creationId xmlns:a16="http://schemas.microsoft.com/office/drawing/2014/main" id="{97B83EF1-B9C3-42E1-B8EF-F967CD7BAD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DB570D2-8BAC-4914-A246-50333A8B936C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BD43558B-E230-41F2-96EA-04DD71E9D30A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Résolutions</a:t>
            </a:r>
          </a:p>
        </p:txBody>
      </p:sp>
      <p:sp>
        <p:nvSpPr>
          <p:cNvPr id="11" name="Parchemin vertical 3">
            <a:extLst>
              <a:ext uri="{FF2B5EF4-FFF2-40B4-BE49-F238E27FC236}">
                <a16:creationId xmlns:a16="http://schemas.microsoft.com/office/drawing/2014/main" id="{AE4F00FD-0A6E-4168-880E-1BFEA135D20E}"/>
              </a:ext>
            </a:extLst>
          </p:cNvPr>
          <p:cNvSpPr/>
          <p:nvPr/>
        </p:nvSpPr>
        <p:spPr>
          <a:xfrm>
            <a:off x="4139952" y="717891"/>
            <a:ext cx="4864857" cy="4479925"/>
          </a:xfrm>
          <a:prstGeom prst="verticalScroll">
            <a:avLst/>
          </a:prstGeom>
          <a:solidFill>
            <a:srgbClr val="002060"/>
          </a:solidFill>
          <a:ln w="28575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ZoneTexte 15">
            <a:extLst>
              <a:ext uri="{FF2B5EF4-FFF2-40B4-BE49-F238E27FC236}">
                <a16:creationId xmlns:a16="http://schemas.microsoft.com/office/drawing/2014/main" id="{914D3AC3-42FF-4627-B5C3-5DB7502D3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4534" y="701782"/>
            <a:ext cx="289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fr-FR" altLang="fr-FR" i="1" u="sng" kern="0" dirty="0">
                <a:solidFill>
                  <a:srgbClr val="FFFF00"/>
                </a:solidFill>
              </a:rPr>
              <a:t>4</a:t>
            </a:r>
            <a:r>
              <a:rPr lang="fr-FR" altLang="fr-FR" b="0" i="1" u="sng" kern="0" dirty="0">
                <a:solidFill>
                  <a:srgbClr val="FFFF00"/>
                </a:solidFill>
              </a:rPr>
              <a:t>ème résolution</a:t>
            </a:r>
          </a:p>
        </p:txBody>
      </p:sp>
      <p:sp>
        <p:nvSpPr>
          <p:cNvPr id="14" name="Rectangle à coins arrondis 5">
            <a:extLst>
              <a:ext uri="{FF2B5EF4-FFF2-40B4-BE49-F238E27FC236}">
                <a16:creationId xmlns:a16="http://schemas.microsoft.com/office/drawing/2014/main" id="{A661C684-FA66-4170-82BA-B9067EBDA990}"/>
              </a:ext>
            </a:extLst>
          </p:cNvPr>
          <p:cNvSpPr/>
          <p:nvPr/>
        </p:nvSpPr>
        <p:spPr>
          <a:xfrm>
            <a:off x="4942395" y="3428947"/>
            <a:ext cx="3216003" cy="1421577"/>
          </a:xfrm>
          <a:prstGeom prst="round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048B047-1140-4C02-A51E-C6A6B4030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014" y="1215373"/>
            <a:ext cx="366528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Election du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Vérificateur des comptes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et son Adjoint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Jean-Marie LEBLANC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Vérificateur des comptes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Pierre GLICKMAN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Vérificateur des comptes Adjoint</a:t>
            </a:r>
          </a:p>
        </p:txBody>
      </p:sp>
    </p:spTree>
    <p:extLst>
      <p:ext uri="{BB962C8B-B14F-4D97-AF65-F5344CB8AC3E}">
        <p14:creationId xmlns:p14="http://schemas.microsoft.com/office/powerpoint/2010/main" val="3259467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e 19">
            <a:extLst>
              <a:ext uri="{FF2B5EF4-FFF2-40B4-BE49-F238E27FC236}">
                <a16:creationId xmlns:a16="http://schemas.microsoft.com/office/drawing/2014/main" id="{82282780-8BAE-4C3D-B03A-7FB1C4700B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2532" name="Image 14">
              <a:extLst>
                <a:ext uri="{FF2B5EF4-FFF2-40B4-BE49-F238E27FC236}">
                  <a16:creationId xmlns:a16="http://schemas.microsoft.com/office/drawing/2014/main" id="{E633DBFF-7AD6-4F50-AB4B-C6F9A403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B492323-2575-4B83-942B-03A65F698FF6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34" name="Groupe 15">
              <a:extLst>
                <a:ext uri="{FF2B5EF4-FFF2-40B4-BE49-F238E27FC236}">
                  <a16:creationId xmlns:a16="http://schemas.microsoft.com/office/drawing/2014/main" id="{B3DD9796-CBDB-4285-8632-B079151A79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2535" name="Picture 2" descr="AROPA 51-08 | Fnaropa">
                <a:extLst>
                  <a:ext uri="{FF2B5EF4-FFF2-40B4-BE49-F238E27FC236}">
                    <a16:creationId xmlns:a16="http://schemas.microsoft.com/office/drawing/2014/main" id="{7553D226-5BEB-4F10-8515-E8CDB8B71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36" name="ZoneTexte 12">
                <a:extLst>
                  <a:ext uri="{FF2B5EF4-FFF2-40B4-BE49-F238E27FC236}">
                    <a16:creationId xmlns:a16="http://schemas.microsoft.com/office/drawing/2014/main" id="{97B83EF1-B9C3-42E1-B8EF-F967CD7BAD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DB570D2-8BAC-4914-A246-50333A8B936C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BD43558B-E230-41F2-96EA-04DD71E9D30A}"/>
              </a:ext>
            </a:extLst>
          </p:cNvPr>
          <p:cNvSpPr txBox="1">
            <a:spLocks/>
          </p:cNvSpPr>
          <p:nvPr/>
        </p:nvSpPr>
        <p:spPr bwMode="auto">
          <a:xfrm>
            <a:off x="2699793" y="115891"/>
            <a:ext cx="644420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Ramassage des bulletins de votes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048B047-1140-4C02-A51E-C6A6B4030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014" y="1215373"/>
            <a:ext cx="36652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fr-FR" sz="2400" b="0" kern="0" dirty="0">
              <a:solidFill>
                <a:srgbClr val="FFFF00"/>
              </a:solidFill>
              <a:latin typeface="Calibri" panose="020F0502020204030204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7A0CE83-2169-4423-9A80-5CB2227A6F0B}"/>
              </a:ext>
            </a:extLst>
          </p:cNvPr>
          <p:cNvGrpSpPr>
            <a:grpSpLocks/>
          </p:cNvGrpSpPr>
          <p:nvPr/>
        </p:nvGrpSpPr>
        <p:grpSpPr bwMode="auto">
          <a:xfrm>
            <a:off x="3167844" y="1347614"/>
            <a:ext cx="2638512" cy="3690939"/>
            <a:chOff x="7600950" y="1028700"/>
            <a:chExt cx="4269506" cy="4034122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77E2871-31C3-40C7-A7F4-1A874BAB3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0033" y="1462399"/>
              <a:ext cx="3600423" cy="36004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875B132C-6FAF-40B0-8984-571D40A49C4B}"/>
                </a:ext>
              </a:extLst>
            </p:cNvPr>
            <p:cNvSpPr/>
            <p:nvPr/>
          </p:nvSpPr>
          <p:spPr>
            <a:xfrm>
              <a:off x="7600950" y="1028700"/>
              <a:ext cx="1914525" cy="1295400"/>
            </a:xfrm>
            <a:prstGeom prst="ellipse">
              <a:avLst/>
            </a:prstGeom>
            <a:solidFill>
              <a:srgbClr val="2E749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SzTx/>
                <a:defRPr/>
              </a:pPr>
              <a:r>
                <a:rPr lang="fr-FR" sz="1800" b="0" kern="0" dirty="0">
                  <a:solidFill>
                    <a:prstClr val="white"/>
                  </a:solidFill>
                  <a:latin typeface="Calibri" panose="020F0502020204030204"/>
                </a:rPr>
                <a:t>VOTE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564713B-20B2-4605-84C6-A23210C08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288" y="1060380"/>
            <a:ext cx="3245537" cy="402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92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e 19">
            <a:extLst>
              <a:ext uri="{FF2B5EF4-FFF2-40B4-BE49-F238E27FC236}">
                <a16:creationId xmlns:a16="http://schemas.microsoft.com/office/drawing/2014/main" id="{FA4D9E98-E05F-4291-A0EA-78B7DBB5457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23556" name="Image 14">
              <a:extLst>
                <a:ext uri="{FF2B5EF4-FFF2-40B4-BE49-F238E27FC236}">
                  <a16:creationId xmlns:a16="http://schemas.microsoft.com/office/drawing/2014/main" id="{DD9DB71A-EA19-4F94-B58B-7394DC83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6C7E205D-76AC-46A0-9116-727CE81B3D2B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58" name="Groupe 15">
              <a:extLst>
                <a:ext uri="{FF2B5EF4-FFF2-40B4-BE49-F238E27FC236}">
                  <a16:creationId xmlns:a16="http://schemas.microsoft.com/office/drawing/2014/main" id="{92A1DA6C-1884-4E9C-BBFD-27A63C389A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23559" name="Picture 2" descr="AROPA 51-08 | Fnaropa">
                <a:extLst>
                  <a:ext uri="{FF2B5EF4-FFF2-40B4-BE49-F238E27FC236}">
                    <a16:creationId xmlns:a16="http://schemas.microsoft.com/office/drawing/2014/main" id="{86145395-E5AA-4E11-848D-FD943875D4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60" name="ZoneTexte 12">
                <a:extLst>
                  <a:ext uri="{FF2B5EF4-FFF2-40B4-BE49-F238E27FC236}">
                    <a16:creationId xmlns:a16="http://schemas.microsoft.com/office/drawing/2014/main" id="{955130C9-16E9-4E23-BDF4-F8633A9FBC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9259F8-72AE-4CC4-B333-9F1B2320EDDF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D4FA5F2D-C4F7-45DD-ADDA-F25ED0A9EFC3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Evelyne VERPILLIER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BE3B758-E51B-4E5C-A210-718BD8B1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01" y="1455626"/>
            <a:ext cx="5689425" cy="267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56E15DE-4489-473C-A335-7727C32CD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690568"/>
            <a:ext cx="9143993" cy="445243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BB24BE2-E699-406D-A039-4D46A689AF50}"/>
              </a:ext>
            </a:extLst>
          </p:cNvPr>
          <p:cNvSpPr txBox="1"/>
          <p:nvPr/>
        </p:nvSpPr>
        <p:spPr>
          <a:xfrm>
            <a:off x="2099996" y="987574"/>
            <a:ext cx="4944033" cy="3877985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kern="0" dirty="0">
                <a:ln w="38100">
                  <a:noFill/>
                </a:ln>
                <a:solidFill>
                  <a:srgbClr val="D04284"/>
                </a:solidFill>
                <a:latin typeface="Arial "/>
              </a:rPr>
              <a:t>ASSEMBLEE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kern="0" dirty="0">
                <a:ln w="38100">
                  <a:noFill/>
                </a:ln>
                <a:solidFill>
                  <a:srgbClr val="D04284"/>
                </a:solidFill>
                <a:latin typeface="Arial "/>
              </a:rPr>
              <a:t>GENERALE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kern="0" dirty="0">
                <a:ln w="38100">
                  <a:noFill/>
                </a:ln>
                <a:solidFill>
                  <a:srgbClr val="D04284"/>
                </a:solidFill>
                <a:latin typeface="Arial "/>
              </a:rPr>
              <a:t>Extraordinaire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800" kern="0" dirty="0">
              <a:ln w="38100">
                <a:noFill/>
              </a:ln>
              <a:solidFill>
                <a:srgbClr val="D04284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kern="0" dirty="0">
                <a:ln w="38100">
                  <a:noFill/>
                </a:ln>
                <a:solidFill>
                  <a:srgbClr val="D04284"/>
                </a:solidFill>
                <a:latin typeface="Arial "/>
              </a:rPr>
              <a:t>24 mars 2022</a:t>
            </a:r>
          </a:p>
        </p:txBody>
      </p:sp>
      <p:grpSp>
        <p:nvGrpSpPr>
          <p:cNvPr id="4100" name="Groupe 19">
            <a:extLst>
              <a:ext uri="{FF2B5EF4-FFF2-40B4-BE49-F238E27FC236}">
                <a16:creationId xmlns:a16="http://schemas.microsoft.com/office/drawing/2014/main" id="{AD3AE853-C3C8-4BAB-B7F4-EB0E9D4D649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4101" name="Image 14">
              <a:extLst>
                <a:ext uri="{FF2B5EF4-FFF2-40B4-BE49-F238E27FC236}">
                  <a16:creationId xmlns:a16="http://schemas.microsoft.com/office/drawing/2014/main" id="{E5BB5276-B6C0-4D93-8EBB-2C1DA68EB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E3B75D7-35D5-440D-B5A5-3DDB00A8BC3C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03" name="Groupe 15">
              <a:extLst>
                <a:ext uri="{FF2B5EF4-FFF2-40B4-BE49-F238E27FC236}">
                  <a16:creationId xmlns:a16="http://schemas.microsoft.com/office/drawing/2014/main" id="{D4E117DB-70B7-4B87-9CE8-87D83ED643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4104" name="Picture 2" descr="AROPA 51-08 | Fnaropa">
                <a:extLst>
                  <a:ext uri="{FF2B5EF4-FFF2-40B4-BE49-F238E27FC236}">
                    <a16:creationId xmlns:a16="http://schemas.microsoft.com/office/drawing/2014/main" id="{BC822363-A59B-4CA3-9B9D-A5A71EA798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5" name="ZoneTexte 12">
                <a:extLst>
                  <a:ext uri="{FF2B5EF4-FFF2-40B4-BE49-F238E27FC236}">
                    <a16:creationId xmlns:a16="http://schemas.microsoft.com/office/drawing/2014/main" id="{97C5C2A8-AD82-45AE-8118-FDF1DEA0FA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8310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e 19">
            <a:extLst>
              <a:ext uri="{FF2B5EF4-FFF2-40B4-BE49-F238E27FC236}">
                <a16:creationId xmlns:a16="http://schemas.microsoft.com/office/drawing/2014/main" id="{F2A1127F-B225-46FF-9E5E-8591ED5671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3316" name="Image 14">
              <a:extLst>
                <a:ext uri="{FF2B5EF4-FFF2-40B4-BE49-F238E27FC236}">
                  <a16:creationId xmlns:a16="http://schemas.microsoft.com/office/drawing/2014/main" id="{A9117195-2AFD-4EDD-AFCA-90DB4028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9836BE89-7176-4C1C-90DE-98C8AF49AAFD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18" name="Groupe 15">
              <a:extLst>
                <a:ext uri="{FF2B5EF4-FFF2-40B4-BE49-F238E27FC236}">
                  <a16:creationId xmlns:a16="http://schemas.microsoft.com/office/drawing/2014/main" id="{F2ED4A4A-2CAA-4F61-90F8-CED1B88EE0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3319" name="Picture 2" descr="AROPA 51-08 | Fnaropa">
                <a:extLst>
                  <a:ext uri="{FF2B5EF4-FFF2-40B4-BE49-F238E27FC236}">
                    <a16:creationId xmlns:a16="http://schemas.microsoft.com/office/drawing/2014/main" id="{5E41322C-B1E7-42D3-8C04-7510342C4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0" name="ZoneTexte 12">
                <a:extLst>
                  <a:ext uri="{FF2B5EF4-FFF2-40B4-BE49-F238E27FC236}">
                    <a16:creationId xmlns:a16="http://schemas.microsoft.com/office/drawing/2014/main" id="{D9659BA2-C808-4566-AB75-21EF3EDB37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B7FCC4C-CA3E-4DE2-A7D5-4A80949C62B2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756AC99F-ACAD-44B1-8B1D-052DF4106959}"/>
              </a:ext>
            </a:extLst>
          </p:cNvPr>
          <p:cNvSpPr txBox="1">
            <a:spLocks/>
          </p:cNvSpPr>
          <p:nvPr/>
        </p:nvSpPr>
        <p:spPr bwMode="auto">
          <a:xfrm>
            <a:off x="2699793" y="115891"/>
            <a:ext cx="644420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FFFF00"/>
                </a:solidFill>
              </a:rPr>
              <a:t>Les statuts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2B33F77-A1E2-421D-91AA-18F13653B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794183"/>
            <a:ext cx="4176464" cy="42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9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e 19">
            <a:extLst>
              <a:ext uri="{FF2B5EF4-FFF2-40B4-BE49-F238E27FC236}">
                <a16:creationId xmlns:a16="http://schemas.microsoft.com/office/drawing/2014/main" id="{C279535D-F6C6-4145-A10F-459658C1EBF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38916" name="Image 14">
              <a:extLst>
                <a:ext uri="{FF2B5EF4-FFF2-40B4-BE49-F238E27FC236}">
                  <a16:creationId xmlns:a16="http://schemas.microsoft.com/office/drawing/2014/main" id="{E56546BA-A8F7-4D49-A433-9471A76D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0D371B2-B19F-487D-9D1A-D6A164AA57B8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918" name="Groupe 15">
              <a:extLst>
                <a:ext uri="{FF2B5EF4-FFF2-40B4-BE49-F238E27FC236}">
                  <a16:creationId xmlns:a16="http://schemas.microsoft.com/office/drawing/2014/main" id="{568BFA75-89A5-4BB5-92BE-01E3ABA7E3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38919" name="Picture 2" descr="AROPA 51-08 | Fnaropa">
                <a:extLst>
                  <a:ext uri="{FF2B5EF4-FFF2-40B4-BE49-F238E27FC236}">
                    <a16:creationId xmlns:a16="http://schemas.microsoft.com/office/drawing/2014/main" id="{22358C5D-6884-4AA2-BDFE-BAAAD437A7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20" name="ZoneTexte 12">
                <a:extLst>
                  <a:ext uri="{FF2B5EF4-FFF2-40B4-BE49-F238E27FC236}">
                    <a16:creationId xmlns:a16="http://schemas.microsoft.com/office/drawing/2014/main" id="{EB15B9CF-F82D-4B02-91EA-550556E1DA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ABA972C-FF17-4EB1-AFBF-8C1889CF49C3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id="{BA41FAF5-DFBD-4063-A3C5-1419D88DE54C}"/>
              </a:ext>
            </a:extLst>
          </p:cNvPr>
          <p:cNvSpPr txBox="1">
            <a:spLocks/>
          </p:cNvSpPr>
          <p:nvPr/>
        </p:nvSpPr>
        <p:spPr bwMode="auto">
          <a:xfrm>
            <a:off x="3370807" y="14288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Historique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9A13632-05A0-4A49-B7C2-97A3CF656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632306"/>
            <a:ext cx="2327880" cy="2380547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53FAB2B-6CDF-48B1-9A87-236116431F86}"/>
              </a:ext>
            </a:extLst>
          </p:cNvPr>
          <p:cNvSpPr/>
          <p:nvPr/>
        </p:nvSpPr>
        <p:spPr>
          <a:xfrm>
            <a:off x="3131840" y="3112179"/>
            <a:ext cx="1296144" cy="86116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1987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56C2793-CEE2-46F5-A961-6F941CAB0066}"/>
              </a:ext>
            </a:extLst>
          </p:cNvPr>
          <p:cNvSpPr/>
          <p:nvPr/>
        </p:nvSpPr>
        <p:spPr>
          <a:xfrm>
            <a:off x="3189011" y="4266869"/>
            <a:ext cx="1240596" cy="861164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1988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B02F533-1554-45E5-BE6A-469B4FAF83A3}"/>
              </a:ext>
            </a:extLst>
          </p:cNvPr>
          <p:cNvSpPr/>
          <p:nvPr/>
        </p:nvSpPr>
        <p:spPr>
          <a:xfrm>
            <a:off x="4572000" y="3098271"/>
            <a:ext cx="4572000" cy="86116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Association des retraités CCPMA de la Marne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8D78E21-D0DB-41C5-B41F-3F698DEC1EAD}"/>
              </a:ext>
            </a:extLst>
          </p:cNvPr>
          <p:cNvSpPr/>
          <p:nvPr/>
        </p:nvSpPr>
        <p:spPr>
          <a:xfrm>
            <a:off x="4594430" y="4266869"/>
            <a:ext cx="4549570" cy="86116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Association des retraités CCPMA  des Ardennes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e 19">
            <a:extLst>
              <a:ext uri="{FF2B5EF4-FFF2-40B4-BE49-F238E27FC236}">
                <a16:creationId xmlns:a16="http://schemas.microsoft.com/office/drawing/2014/main" id="{C279535D-F6C6-4145-A10F-459658C1EBF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38916" name="Image 14">
              <a:extLst>
                <a:ext uri="{FF2B5EF4-FFF2-40B4-BE49-F238E27FC236}">
                  <a16:creationId xmlns:a16="http://schemas.microsoft.com/office/drawing/2014/main" id="{E56546BA-A8F7-4D49-A433-9471A76D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0D371B2-B19F-487D-9D1A-D6A164AA57B8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918" name="Groupe 15">
              <a:extLst>
                <a:ext uri="{FF2B5EF4-FFF2-40B4-BE49-F238E27FC236}">
                  <a16:creationId xmlns:a16="http://schemas.microsoft.com/office/drawing/2014/main" id="{568BFA75-89A5-4BB5-92BE-01E3ABA7E3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38919" name="Picture 2" descr="AROPA 51-08 | Fnaropa">
                <a:extLst>
                  <a:ext uri="{FF2B5EF4-FFF2-40B4-BE49-F238E27FC236}">
                    <a16:creationId xmlns:a16="http://schemas.microsoft.com/office/drawing/2014/main" id="{22358C5D-6884-4AA2-BDFE-BAAAD437A7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20" name="ZoneTexte 12">
                <a:extLst>
                  <a:ext uri="{FF2B5EF4-FFF2-40B4-BE49-F238E27FC236}">
                    <a16:creationId xmlns:a16="http://schemas.microsoft.com/office/drawing/2014/main" id="{EB15B9CF-F82D-4B02-91EA-550556E1DA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ABA972C-FF17-4EB1-AFBF-8C1889CF49C3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id="{BA41FAF5-DFBD-4063-A3C5-1419D88DE54C}"/>
              </a:ext>
            </a:extLst>
          </p:cNvPr>
          <p:cNvSpPr txBox="1">
            <a:spLocks/>
          </p:cNvSpPr>
          <p:nvPr/>
        </p:nvSpPr>
        <p:spPr bwMode="auto">
          <a:xfrm>
            <a:off x="3370807" y="14288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Historique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587E9A3-EDF0-4E0C-978C-484331D18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776" y="680517"/>
            <a:ext cx="3684076" cy="1874517"/>
          </a:xfrm>
          <a:prstGeom prst="rect">
            <a:avLst/>
          </a:prstGeom>
        </p:spPr>
      </p:pic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03A14435-31DE-417A-AA7A-94724843BBDA}"/>
              </a:ext>
            </a:extLst>
          </p:cNvPr>
          <p:cNvSpPr txBox="1">
            <a:spLocks/>
          </p:cNvSpPr>
          <p:nvPr/>
        </p:nvSpPr>
        <p:spPr bwMode="auto">
          <a:xfrm>
            <a:off x="7553040" y="4873497"/>
            <a:ext cx="4429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buSzTx/>
              <a:defRPr sz="1000" b="0" kern="12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7DE3FF-3D55-49EF-A180-C839B52F9CF0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1C9814C-6CD2-41FC-801D-EBD8CAEE494E}"/>
              </a:ext>
            </a:extLst>
          </p:cNvPr>
          <p:cNvSpPr/>
          <p:nvPr/>
        </p:nvSpPr>
        <p:spPr>
          <a:xfrm>
            <a:off x="3167844" y="3089714"/>
            <a:ext cx="1296144" cy="86116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1999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3584E7D-523E-4C1F-B99B-4A264E851600}"/>
              </a:ext>
            </a:extLst>
          </p:cNvPr>
          <p:cNvSpPr/>
          <p:nvPr/>
        </p:nvSpPr>
        <p:spPr>
          <a:xfrm>
            <a:off x="3167844" y="4244404"/>
            <a:ext cx="1240596" cy="861164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58EBFE1-768B-4ADD-B4D1-9D01130607CD}"/>
              </a:ext>
            </a:extLst>
          </p:cNvPr>
          <p:cNvSpPr/>
          <p:nvPr/>
        </p:nvSpPr>
        <p:spPr>
          <a:xfrm>
            <a:off x="4648088" y="3075806"/>
            <a:ext cx="4064372" cy="86116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AROPA Marne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02EB78CB-1B2B-413E-89BD-8047282F620F}"/>
              </a:ext>
            </a:extLst>
          </p:cNvPr>
          <p:cNvSpPr/>
          <p:nvPr/>
        </p:nvSpPr>
        <p:spPr>
          <a:xfrm>
            <a:off x="4648088" y="4244404"/>
            <a:ext cx="4064372" cy="86116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AROPA  Ardennes</a:t>
            </a:r>
          </a:p>
        </p:txBody>
      </p:sp>
    </p:spTree>
    <p:extLst>
      <p:ext uri="{BB962C8B-B14F-4D97-AF65-F5344CB8AC3E}">
        <p14:creationId xmlns:p14="http://schemas.microsoft.com/office/powerpoint/2010/main" val="2389442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e 19">
            <a:extLst>
              <a:ext uri="{FF2B5EF4-FFF2-40B4-BE49-F238E27FC236}">
                <a16:creationId xmlns:a16="http://schemas.microsoft.com/office/drawing/2014/main" id="{C279535D-F6C6-4145-A10F-459658C1EBF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38916" name="Image 14">
              <a:extLst>
                <a:ext uri="{FF2B5EF4-FFF2-40B4-BE49-F238E27FC236}">
                  <a16:creationId xmlns:a16="http://schemas.microsoft.com/office/drawing/2014/main" id="{E56546BA-A8F7-4D49-A433-9471A76D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0D371B2-B19F-487D-9D1A-D6A164AA57B8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918" name="Groupe 15">
              <a:extLst>
                <a:ext uri="{FF2B5EF4-FFF2-40B4-BE49-F238E27FC236}">
                  <a16:creationId xmlns:a16="http://schemas.microsoft.com/office/drawing/2014/main" id="{568BFA75-89A5-4BB5-92BE-01E3ABA7E3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38919" name="Picture 2" descr="AROPA 51-08 | Fnaropa">
                <a:extLst>
                  <a:ext uri="{FF2B5EF4-FFF2-40B4-BE49-F238E27FC236}">
                    <a16:creationId xmlns:a16="http://schemas.microsoft.com/office/drawing/2014/main" id="{22358C5D-6884-4AA2-BDFE-BAAAD437A7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20" name="ZoneTexte 12">
                <a:extLst>
                  <a:ext uri="{FF2B5EF4-FFF2-40B4-BE49-F238E27FC236}">
                    <a16:creationId xmlns:a16="http://schemas.microsoft.com/office/drawing/2014/main" id="{EB15B9CF-F82D-4B02-91EA-550556E1DA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ABA972C-FF17-4EB1-AFBF-8C1889CF49C3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id="{BA41FAF5-DFBD-4063-A3C5-1419D88DE54C}"/>
              </a:ext>
            </a:extLst>
          </p:cNvPr>
          <p:cNvSpPr txBox="1">
            <a:spLocks/>
          </p:cNvSpPr>
          <p:nvPr/>
        </p:nvSpPr>
        <p:spPr bwMode="auto">
          <a:xfrm>
            <a:off x="3370807" y="14288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Historique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0584379-CDBD-462C-91FD-74950B5DFE56}"/>
              </a:ext>
            </a:extLst>
          </p:cNvPr>
          <p:cNvSpPr/>
          <p:nvPr/>
        </p:nvSpPr>
        <p:spPr>
          <a:xfrm>
            <a:off x="5868144" y="882556"/>
            <a:ext cx="1296144" cy="86116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2009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BF984F1-DC04-4D13-A418-90CC06546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537" y="1959681"/>
            <a:ext cx="2324288" cy="2357257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22A6561-3817-4323-9541-2D45DC3FB492}"/>
              </a:ext>
            </a:extLst>
          </p:cNvPr>
          <p:cNvSpPr/>
          <p:nvPr/>
        </p:nvSpPr>
        <p:spPr>
          <a:xfrm>
            <a:off x="2929496" y="3415342"/>
            <a:ext cx="2324288" cy="66857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AROPA  Ardennes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DFC1DAB8-92A7-4B09-9341-98348C53162C}"/>
              </a:ext>
            </a:extLst>
          </p:cNvPr>
          <p:cNvSpPr/>
          <p:nvPr/>
        </p:nvSpPr>
        <p:spPr>
          <a:xfrm>
            <a:off x="3024188" y="2803275"/>
            <a:ext cx="1845727" cy="668575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AROPA Marne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463BAFB-7C6A-4844-B0D6-70CC1D31DD45}"/>
              </a:ext>
            </a:extLst>
          </p:cNvPr>
          <p:cNvSpPr/>
          <p:nvPr/>
        </p:nvSpPr>
        <p:spPr>
          <a:xfrm>
            <a:off x="6942957" y="3039826"/>
            <a:ext cx="2324288" cy="66857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AROPA  51-08</a:t>
            </a:r>
          </a:p>
        </p:txBody>
      </p:sp>
    </p:spTree>
    <p:extLst>
      <p:ext uri="{BB962C8B-B14F-4D97-AF65-F5344CB8AC3E}">
        <p14:creationId xmlns:p14="http://schemas.microsoft.com/office/powerpoint/2010/main" val="40945576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e 19">
            <a:extLst>
              <a:ext uri="{FF2B5EF4-FFF2-40B4-BE49-F238E27FC236}">
                <a16:creationId xmlns:a16="http://schemas.microsoft.com/office/drawing/2014/main" id="{C279535D-F6C6-4145-A10F-459658C1EBF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38916" name="Image 14">
              <a:extLst>
                <a:ext uri="{FF2B5EF4-FFF2-40B4-BE49-F238E27FC236}">
                  <a16:creationId xmlns:a16="http://schemas.microsoft.com/office/drawing/2014/main" id="{E56546BA-A8F7-4D49-A433-9471A76D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0D371B2-B19F-487D-9D1A-D6A164AA57B8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918" name="Groupe 15">
              <a:extLst>
                <a:ext uri="{FF2B5EF4-FFF2-40B4-BE49-F238E27FC236}">
                  <a16:creationId xmlns:a16="http://schemas.microsoft.com/office/drawing/2014/main" id="{568BFA75-89A5-4BB5-92BE-01E3ABA7E3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38919" name="Picture 2" descr="AROPA 51-08 | Fnaropa">
                <a:extLst>
                  <a:ext uri="{FF2B5EF4-FFF2-40B4-BE49-F238E27FC236}">
                    <a16:creationId xmlns:a16="http://schemas.microsoft.com/office/drawing/2014/main" id="{22358C5D-6884-4AA2-BDFE-BAAAD437A7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20" name="ZoneTexte 12">
                <a:extLst>
                  <a:ext uri="{FF2B5EF4-FFF2-40B4-BE49-F238E27FC236}">
                    <a16:creationId xmlns:a16="http://schemas.microsoft.com/office/drawing/2014/main" id="{EB15B9CF-F82D-4B02-91EA-550556E1DA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ABA972C-FF17-4EB1-AFBF-8C1889CF49C3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id="{BA41FAF5-DFBD-4063-A3C5-1419D88DE54C}"/>
              </a:ext>
            </a:extLst>
          </p:cNvPr>
          <p:cNvSpPr txBox="1">
            <a:spLocks/>
          </p:cNvSpPr>
          <p:nvPr/>
        </p:nvSpPr>
        <p:spPr bwMode="auto">
          <a:xfrm>
            <a:off x="3370807" y="14288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Historique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03A14435-31DE-417A-AA7A-94724843BBDA}"/>
              </a:ext>
            </a:extLst>
          </p:cNvPr>
          <p:cNvSpPr txBox="1">
            <a:spLocks/>
          </p:cNvSpPr>
          <p:nvPr/>
        </p:nvSpPr>
        <p:spPr bwMode="auto">
          <a:xfrm>
            <a:off x="7553040" y="4873497"/>
            <a:ext cx="4429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buSzTx/>
              <a:defRPr sz="1000" b="0" kern="12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B210AC-0FE3-4DBD-B4ED-8569F10D2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658015"/>
            <a:ext cx="3793068" cy="2630846"/>
          </a:xfrm>
          <a:prstGeom prst="rect">
            <a:avLst/>
          </a:prstGeom>
        </p:spPr>
      </p:pic>
      <p:sp>
        <p:nvSpPr>
          <p:cNvPr id="11" name="Bouton d'action : Aide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D24D09E-796B-4070-9B4E-B5FE9621276A}"/>
              </a:ext>
            </a:extLst>
          </p:cNvPr>
          <p:cNvSpPr/>
          <p:nvPr/>
        </p:nvSpPr>
        <p:spPr>
          <a:xfrm>
            <a:off x="5262802" y="3039802"/>
            <a:ext cx="2307545" cy="209809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0554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e 19">
            <a:extLst>
              <a:ext uri="{FF2B5EF4-FFF2-40B4-BE49-F238E27FC236}">
                <a16:creationId xmlns:a16="http://schemas.microsoft.com/office/drawing/2014/main" id="{B06C52C5-4389-423D-8728-14B9C0D6869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8197" name="Image 14">
              <a:extLst>
                <a:ext uri="{FF2B5EF4-FFF2-40B4-BE49-F238E27FC236}">
                  <a16:creationId xmlns:a16="http://schemas.microsoft.com/office/drawing/2014/main" id="{74A562A6-7557-4200-BD6F-A90467543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7C673AC-2FD1-42AF-87EB-4F1B04C43A79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99" name="Groupe 15">
              <a:extLst>
                <a:ext uri="{FF2B5EF4-FFF2-40B4-BE49-F238E27FC236}">
                  <a16:creationId xmlns:a16="http://schemas.microsoft.com/office/drawing/2014/main" id="{EC1264A8-99A7-4EED-A26A-1038C0EB74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8200" name="Picture 2" descr="AROPA 51-08 | Fnaropa">
                <a:extLst>
                  <a:ext uri="{FF2B5EF4-FFF2-40B4-BE49-F238E27FC236}">
                    <a16:creationId xmlns:a16="http://schemas.microsoft.com/office/drawing/2014/main" id="{B9E0CF80-4FF1-4C0C-8D28-DE53066545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01" name="ZoneTexte 12">
                <a:extLst>
                  <a:ext uri="{FF2B5EF4-FFF2-40B4-BE49-F238E27FC236}">
                    <a16:creationId xmlns:a16="http://schemas.microsoft.com/office/drawing/2014/main" id="{4080A609-7538-4816-B9A7-10883311FC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195" name="ZoneTexte 1">
            <a:extLst>
              <a:ext uri="{FF2B5EF4-FFF2-40B4-BE49-F238E27FC236}">
                <a16:creationId xmlns:a16="http://schemas.microsoft.com/office/drawing/2014/main" id="{84F55FF4-E959-48D4-8B4E-B55E962FB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77788"/>
            <a:ext cx="528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FFFF00"/>
                </a:solidFill>
              </a:rPr>
              <a:t>Election du bureau de l’AG et assesseurs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32EE6-07A3-4DA9-B213-7F616582AD5E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84E77F-AC55-4963-820D-A5F85EED4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111" y="952985"/>
            <a:ext cx="3470933" cy="16187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F681B8-1ABC-4807-ABB4-D9C39865C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704" y="1318379"/>
            <a:ext cx="2552831" cy="16066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AA8AEA-32FC-44C4-A071-94EB0FF74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2939730"/>
            <a:ext cx="4203035" cy="211971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e 19">
            <a:extLst>
              <a:ext uri="{FF2B5EF4-FFF2-40B4-BE49-F238E27FC236}">
                <a16:creationId xmlns:a16="http://schemas.microsoft.com/office/drawing/2014/main" id="{C279535D-F6C6-4145-A10F-459658C1EBF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38916" name="Image 14">
              <a:extLst>
                <a:ext uri="{FF2B5EF4-FFF2-40B4-BE49-F238E27FC236}">
                  <a16:creationId xmlns:a16="http://schemas.microsoft.com/office/drawing/2014/main" id="{E56546BA-A8F7-4D49-A433-9471A76D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0D371B2-B19F-487D-9D1A-D6A164AA57B8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918" name="Groupe 15">
              <a:extLst>
                <a:ext uri="{FF2B5EF4-FFF2-40B4-BE49-F238E27FC236}">
                  <a16:creationId xmlns:a16="http://schemas.microsoft.com/office/drawing/2014/main" id="{568BFA75-89A5-4BB5-92BE-01E3ABA7E3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38919" name="Picture 2" descr="AROPA 51-08 | Fnaropa">
                <a:extLst>
                  <a:ext uri="{FF2B5EF4-FFF2-40B4-BE49-F238E27FC236}">
                    <a16:creationId xmlns:a16="http://schemas.microsoft.com/office/drawing/2014/main" id="{22358C5D-6884-4AA2-BDFE-BAAAD437A7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20" name="ZoneTexte 12">
                <a:extLst>
                  <a:ext uri="{FF2B5EF4-FFF2-40B4-BE49-F238E27FC236}">
                    <a16:creationId xmlns:a16="http://schemas.microsoft.com/office/drawing/2014/main" id="{EB15B9CF-F82D-4B02-91EA-550556E1DA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ABA972C-FF17-4EB1-AFBF-8C1889CF49C3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id="{BA41FAF5-DFBD-4063-A3C5-1419D88DE54C}"/>
              </a:ext>
            </a:extLst>
          </p:cNvPr>
          <p:cNvSpPr txBox="1">
            <a:spLocks/>
          </p:cNvSpPr>
          <p:nvPr/>
        </p:nvSpPr>
        <p:spPr bwMode="auto">
          <a:xfrm>
            <a:off x="3370807" y="14288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NOM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03A14435-31DE-417A-AA7A-94724843BBDA}"/>
              </a:ext>
            </a:extLst>
          </p:cNvPr>
          <p:cNvSpPr txBox="1">
            <a:spLocks/>
          </p:cNvSpPr>
          <p:nvPr/>
        </p:nvSpPr>
        <p:spPr bwMode="auto">
          <a:xfrm>
            <a:off x="7553040" y="4873497"/>
            <a:ext cx="4429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buSzTx/>
              <a:defRPr sz="1000" b="0" kern="12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170" name="Picture 2" descr="Acronymes principalement utilisés dans le milieu professionnel">
            <a:extLst>
              <a:ext uri="{FF2B5EF4-FFF2-40B4-BE49-F238E27FC236}">
                <a16:creationId xmlns:a16="http://schemas.microsoft.com/office/drawing/2014/main" id="{4ECDC9B7-FF6C-48C1-B65B-8272703E8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04683"/>
            <a:ext cx="4212468" cy="347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1">
            <a:extLst>
              <a:ext uri="{FF2B5EF4-FFF2-40B4-BE49-F238E27FC236}">
                <a16:creationId xmlns:a16="http://schemas.microsoft.com/office/drawing/2014/main" id="{A8CE5F56-14CA-47CB-BC05-F1B16579E74C}"/>
              </a:ext>
            </a:extLst>
          </p:cNvPr>
          <p:cNvSpPr txBox="1">
            <a:spLocks/>
          </p:cNvSpPr>
          <p:nvPr/>
        </p:nvSpPr>
        <p:spPr bwMode="auto">
          <a:xfrm>
            <a:off x="3370807" y="1214777"/>
            <a:ext cx="5211312" cy="34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19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1316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5C39CBB-4FB8-4CD2-BC3F-2A431D6F47C9}"/>
              </a:ext>
            </a:extLst>
          </p:cNvPr>
          <p:cNvGrpSpPr/>
          <p:nvPr/>
        </p:nvGrpSpPr>
        <p:grpSpPr>
          <a:xfrm>
            <a:off x="7686247" y="-6350"/>
            <a:ext cx="1457753" cy="5149850"/>
            <a:chOff x="7425267" y="-8467"/>
            <a:chExt cx="4766733" cy="6866467"/>
          </a:xfrm>
        </p:grpSpPr>
        <p:cxnSp>
          <p:nvCxnSpPr>
            <p:cNvPr id="10" name="Straight Connector 31">
              <a:extLst>
                <a:ext uri="{FF2B5EF4-FFF2-40B4-BE49-F238E27FC236}">
                  <a16:creationId xmlns:a16="http://schemas.microsoft.com/office/drawing/2014/main" id="{07FC8A2C-667B-4946-A9CE-CCB987DFDE68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0">
              <a:extLst>
                <a:ext uri="{FF2B5EF4-FFF2-40B4-BE49-F238E27FC236}">
                  <a16:creationId xmlns:a16="http://schemas.microsoft.com/office/drawing/2014/main" id="{F56619D9-5D00-4FE9-9302-C0169EBA8ED7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5147AAF2-D06B-4188-B5B2-19B49894CA48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1208EC83-1830-4DC4-8347-A4CDBC49D139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6">
              <a:extLst>
                <a:ext uri="{FF2B5EF4-FFF2-40B4-BE49-F238E27FC236}">
                  <a16:creationId xmlns:a16="http://schemas.microsoft.com/office/drawing/2014/main" id="{F601B8BD-0B76-43E7-8675-4AD4E75DD093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8FE9BC3-97A5-4FC5-8214-A66274279260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95A5060C-DBB0-48D3-9480-F700F01F83F5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0DC6C83F-CF96-4F14-8AB1-090D2599978F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30">
              <a:extLst>
                <a:ext uri="{FF2B5EF4-FFF2-40B4-BE49-F238E27FC236}">
                  <a16:creationId xmlns:a16="http://schemas.microsoft.com/office/drawing/2014/main" id="{019C9D0D-7469-4B28-BB51-78093254ACFB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20A3E49-F9C9-4A79-B5F4-CEE0B5741EFF}"/>
              </a:ext>
            </a:extLst>
          </p:cNvPr>
          <p:cNvSpPr/>
          <p:nvPr/>
        </p:nvSpPr>
        <p:spPr>
          <a:xfrm rot="10800000">
            <a:off x="0" y="0"/>
            <a:ext cx="631947" cy="4249616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2AA6604F-EA55-4482-8734-CFFEB87BF135}"/>
              </a:ext>
            </a:extLst>
          </p:cNvPr>
          <p:cNvSpPr/>
          <p:nvPr/>
        </p:nvSpPr>
        <p:spPr>
          <a:xfrm rot="4529926">
            <a:off x="4029425" y="-510508"/>
            <a:ext cx="1543122" cy="623817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F0F4A227-638D-4918-9EE6-038736F95862}"/>
              </a:ext>
            </a:extLst>
          </p:cNvPr>
          <p:cNvSpPr txBox="1">
            <a:spLocks/>
          </p:cNvSpPr>
          <p:nvPr/>
        </p:nvSpPr>
        <p:spPr>
          <a:xfrm>
            <a:off x="758392" y="1073896"/>
            <a:ext cx="7372148" cy="838973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342900" fontAlgn="auto">
              <a:spcBef>
                <a:spcPts val="750"/>
              </a:spcBef>
              <a:buClr>
                <a:srgbClr val="90C226"/>
              </a:buClr>
            </a:pPr>
            <a:r>
              <a:rPr lang="fr-FR" sz="3000" b="1" dirty="0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UN CHANGEMENT DE NOM</a:t>
            </a:r>
          </a:p>
          <a:p>
            <a:pPr algn="l" defTabSz="342900" fontAlgn="auto">
              <a:spcBef>
                <a:spcPts val="750"/>
              </a:spcBef>
              <a:buClr>
                <a:srgbClr val="90C226"/>
              </a:buClr>
            </a:pPr>
            <a:r>
              <a:rPr lang="fr-FR" sz="2700" b="1" dirty="0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pour répondre à la réalité de notre époque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89AD9818-DE55-4910-9B28-C62941EF6776}"/>
              </a:ext>
            </a:extLst>
          </p:cNvPr>
          <p:cNvSpPr txBox="1">
            <a:spLocks/>
          </p:cNvSpPr>
          <p:nvPr/>
        </p:nvSpPr>
        <p:spPr>
          <a:xfrm rot="21302720">
            <a:off x="1832975" y="2709119"/>
            <a:ext cx="6660047" cy="838973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342900" fontAlgn="auto">
              <a:spcBef>
                <a:spcPts val="750"/>
              </a:spcBef>
              <a:buClr>
                <a:srgbClr val="90C226"/>
              </a:buClr>
            </a:pPr>
            <a:r>
              <a:rPr lang="fr-FR" sz="2400" b="1" cap="all" dirty="0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Vers Un nom qui donne du sens </a:t>
            </a:r>
          </a:p>
          <a:p>
            <a:pPr algn="l" defTabSz="342900" fontAlgn="auto">
              <a:spcBef>
                <a:spcPts val="750"/>
              </a:spcBef>
              <a:buClr>
                <a:srgbClr val="90C226"/>
              </a:buClr>
            </a:pPr>
            <a:r>
              <a:rPr lang="fr-FR" sz="2400" b="1" cap="all" dirty="0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et qui rassemble </a:t>
            </a:r>
            <a:r>
              <a:rPr lang="fr-FR" sz="2400" b="1" dirty="0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!</a:t>
            </a:r>
          </a:p>
          <a:p>
            <a:pPr algn="l" defTabSz="342900" fontAlgn="auto">
              <a:spcBef>
                <a:spcPts val="750"/>
              </a:spcBef>
              <a:buClr>
                <a:srgbClr val="90C226"/>
              </a:buClr>
            </a:pPr>
            <a:endParaRPr lang="fr-FR" dirty="0">
              <a:solidFill>
                <a:srgbClr val="C42F1A">
                  <a:lumMod val="50000"/>
                </a:srgbClr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22825E-972D-4585-A479-F43A5996D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8" t="15275" r="15842" b="12353"/>
          <a:stretch/>
        </p:blipFill>
        <p:spPr>
          <a:xfrm>
            <a:off x="5543213" y="3026241"/>
            <a:ext cx="2373479" cy="190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doors dir="vert"/>
      </p:transition>
    </mc:Choice>
    <mc:Fallback xmlns="">
      <p:transition spd="slow" advTm="1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èze 4">
            <a:extLst>
              <a:ext uri="{FF2B5EF4-FFF2-40B4-BE49-F238E27FC236}">
                <a16:creationId xmlns:a16="http://schemas.microsoft.com/office/drawing/2014/main" id="{475B7B99-E94F-402C-ADC6-41F8C98A94D1}"/>
              </a:ext>
            </a:extLst>
          </p:cNvPr>
          <p:cNvSpPr/>
          <p:nvPr/>
        </p:nvSpPr>
        <p:spPr>
          <a:xfrm rot="15450778">
            <a:off x="3906794" y="-3037417"/>
            <a:ext cx="1930749" cy="10196470"/>
          </a:xfrm>
          <a:prstGeom prst="trapezoi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68CB1484-B09B-4D68-AD19-694731554F69}"/>
              </a:ext>
            </a:extLst>
          </p:cNvPr>
          <p:cNvSpPr txBox="1">
            <a:spLocks/>
          </p:cNvSpPr>
          <p:nvPr/>
        </p:nvSpPr>
        <p:spPr>
          <a:xfrm rot="20937688">
            <a:off x="1593665" y="1565867"/>
            <a:ext cx="7543457" cy="800763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342900" fontAlgn="auto">
              <a:lnSpc>
                <a:spcPts val="4050"/>
              </a:lnSpc>
              <a:spcBef>
                <a:spcPts val="0"/>
              </a:spcBef>
              <a:buClr>
                <a:srgbClr val="90C226"/>
              </a:buClr>
            </a:pPr>
            <a:r>
              <a:rPr lang="fr-FR" sz="27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Notre principale caractéristique, </a:t>
            </a:r>
          </a:p>
          <a:p>
            <a:pPr algn="l" defTabSz="342900" fontAlgn="auto">
              <a:lnSpc>
                <a:spcPts val="4050"/>
              </a:lnSpc>
              <a:spcBef>
                <a:spcPts val="0"/>
              </a:spcBef>
              <a:buClr>
                <a:srgbClr val="90C226"/>
              </a:buClr>
            </a:pPr>
            <a:r>
              <a:rPr lang="fr-FR" sz="27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pour nous, retraités, </a:t>
            </a:r>
            <a:endParaRPr lang="fr-FR" sz="2100" b="1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E654295-F7A2-4537-A8F1-CAFA412B2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3" t="8372" b="37685"/>
          <a:stretch/>
        </p:blipFill>
        <p:spPr>
          <a:xfrm rot="21145571">
            <a:off x="3920394" y="2868831"/>
            <a:ext cx="2490421" cy="645526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97D1DC0-8ACF-403D-A492-E256115A1E22}"/>
              </a:ext>
            </a:extLst>
          </p:cNvPr>
          <p:cNvSpPr txBox="1">
            <a:spLocks/>
          </p:cNvSpPr>
          <p:nvPr/>
        </p:nvSpPr>
        <p:spPr>
          <a:xfrm>
            <a:off x="1901184" y="221393"/>
            <a:ext cx="4448297" cy="34429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342900" fontAlgn="auto">
              <a:spcBef>
                <a:spcPts val="150"/>
              </a:spcBef>
              <a:buClr>
                <a:srgbClr val="90C226"/>
              </a:buClr>
            </a:pPr>
            <a:r>
              <a:rPr lang="fr-FR" sz="2700" b="1" cap="small" dirty="0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Un nom qui donne du sens !</a:t>
            </a:r>
          </a:p>
          <a:p>
            <a:pPr defTabSz="342900" fontAlgn="auto">
              <a:lnSpc>
                <a:spcPts val="1200"/>
              </a:lnSpc>
              <a:spcBef>
                <a:spcPts val="150"/>
              </a:spcBef>
              <a:buClr>
                <a:srgbClr val="90C226"/>
              </a:buClr>
            </a:pPr>
            <a:endParaRPr lang="fr-FR" sz="1200" b="1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4D84A3-415D-4FF1-9E7E-59B6A33A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8" t="15275" r="15842" b="12353"/>
          <a:stretch/>
        </p:blipFill>
        <p:spPr>
          <a:xfrm rot="20919948">
            <a:off x="-135141" y="184069"/>
            <a:ext cx="2035521" cy="163591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BFB263-DC46-4DD6-9460-0B6F51A21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250" y="4209958"/>
            <a:ext cx="1012700" cy="797816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9A82E48A-4ACB-4076-AFFE-63DA369520B1}"/>
              </a:ext>
            </a:extLst>
          </p:cNvPr>
          <p:cNvSpPr txBox="1">
            <a:spLocks/>
          </p:cNvSpPr>
          <p:nvPr/>
        </p:nvSpPr>
        <p:spPr>
          <a:xfrm rot="21145356">
            <a:off x="2794787" y="3051404"/>
            <a:ext cx="2510064" cy="800763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342900" fontAlgn="auto">
              <a:lnSpc>
                <a:spcPts val="4050"/>
              </a:lnSpc>
              <a:spcBef>
                <a:spcPts val="2250"/>
              </a:spcBef>
              <a:buClr>
                <a:srgbClr val="90C226"/>
              </a:buClr>
            </a:pPr>
            <a:r>
              <a:rPr lang="fr-FR" sz="27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c’est :</a:t>
            </a:r>
            <a:endParaRPr lang="fr-FR" sz="2100" b="1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023AC3A-6AAE-495F-B28D-88E1E85B13F9}"/>
              </a:ext>
            </a:extLst>
          </p:cNvPr>
          <p:cNvSpPr txBox="1">
            <a:spLocks/>
          </p:cNvSpPr>
          <p:nvPr/>
        </p:nvSpPr>
        <p:spPr>
          <a:xfrm>
            <a:off x="107680" y="4349076"/>
            <a:ext cx="8441960" cy="664087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 fontAlgn="auto">
              <a:spcBef>
                <a:spcPts val="750"/>
              </a:spcBef>
              <a:buClr>
                <a:srgbClr val="90C226"/>
              </a:buClr>
            </a:pPr>
            <a:r>
              <a:rPr lang="fr-FR" sz="2400" b="1" cap="all" dirty="0">
                <a:solidFill>
                  <a:srgbClr val="C42F1A">
                    <a:lumMod val="50000"/>
                  </a:srgbClr>
                </a:solidFill>
                <a:latin typeface="Arial" panose="020B0604020202020204" pitchFamily="34" charset="0"/>
              </a:rPr>
              <a:t>conservons l’initiative de notre style de vie</a:t>
            </a:r>
          </a:p>
        </p:txBody>
      </p:sp>
    </p:spTree>
    <p:extLst>
      <p:ext uri="{BB962C8B-B14F-4D97-AF65-F5344CB8AC3E}">
        <p14:creationId xmlns:p14="http://schemas.microsoft.com/office/powerpoint/2010/main" val="186410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 2">
            <a:extLst>
              <a:ext uri="{FF2B5EF4-FFF2-40B4-BE49-F238E27FC236}">
                <a16:creationId xmlns:a16="http://schemas.microsoft.com/office/drawing/2014/main" id="{65E3EA7D-34EE-4767-B989-7FF1A76E7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067738"/>
            <a:ext cx="7344816" cy="225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Image 5">
            <a:extLst>
              <a:ext uri="{FF2B5EF4-FFF2-40B4-BE49-F238E27FC236}">
                <a16:creationId xmlns:a16="http://schemas.microsoft.com/office/drawing/2014/main" id="{253E94CA-E2DC-4F8F-AE0F-097D7EB0B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0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Image 6">
            <a:extLst>
              <a:ext uri="{FF2B5EF4-FFF2-40B4-BE49-F238E27FC236}">
                <a16:creationId xmlns:a16="http://schemas.microsoft.com/office/drawing/2014/main" id="{DA165F8D-3D85-4A90-AB86-A5C76F640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Image 5">
            <a:extLst>
              <a:ext uri="{FF2B5EF4-FFF2-40B4-BE49-F238E27FC236}">
                <a16:creationId xmlns:a16="http://schemas.microsoft.com/office/drawing/2014/main" id="{253E94CA-E2DC-4F8F-AE0F-097D7EB0B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0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Image 6">
            <a:extLst>
              <a:ext uri="{FF2B5EF4-FFF2-40B4-BE49-F238E27FC236}">
                <a16:creationId xmlns:a16="http://schemas.microsoft.com/office/drawing/2014/main" id="{DA165F8D-3D85-4A90-AB86-A5C76F640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7ADA80B-7570-49A0-906D-66FF96EF12A4}"/>
              </a:ext>
            </a:extLst>
          </p:cNvPr>
          <p:cNvSpPr txBox="1"/>
          <p:nvPr/>
        </p:nvSpPr>
        <p:spPr>
          <a:xfrm>
            <a:off x="678540" y="66749"/>
            <a:ext cx="6811481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4000" b="1" dirty="0">
                <a:solidFill>
                  <a:schemeClr val="accent3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Vous avez aimé le nom</a:t>
            </a:r>
          </a:p>
          <a:p>
            <a:pPr algn="ctr">
              <a:defRPr/>
            </a:pPr>
            <a:r>
              <a:rPr lang="fr-FR" sz="4000" b="1" dirty="0">
                <a:solidFill>
                  <a:schemeClr val="accent3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 AROPA 51-08 »</a:t>
            </a:r>
          </a:p>
          <a:p>
            <a:pPr algn="ctr">
              <a:defRPr/>
            </a:pPr>
            <a:br>
              <a:rPr lang="fr-FR" sz="4000" b="1" dirty="0">
                <a:solidFill>
                  <a:schemeClr val="accent3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000" b="1" dirty="0">
                <a:solidFill>
                  <a:schemeClr val="accent3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vous allez adorer celui-ci</a:t>
            </a:r>
          </a:p>
          <a:p>
            <a:pPr algn="ctr">
              <a:defRPr/>
            </a:pPr>
            <a:endParaRPr lang="fr-FR" sz="4000" b="1" dirty="0">
              <a:solidFill>
                <a:schemeClr val="accent3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fr-FR" sz="4000" b="1" dirty="0" err="1">
                <a:solidFill>
                  <a:schemeClr val="accent3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INITIATIV’Retraite</a:t>
            </a:r>
            <a:r>
              <a:rPr lang="fr-FR" sz="4000" b="1" dirty="0">
                <a:solidFill>
                  <a:schemeClr val="accent3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5108</a:t>
            </a:r>
            <a:endParaRPr lang="fr-FR" sz="4000" dirty="0">
              <a:solidFill>
                <a:schemeClr val="accent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9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F2F9CA-0A85-45DA-B2A1-BEE2EB9ACC93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8131" name="Image 2">
            <a:extLst>
              <a:ext uri="{FF2B5EF4-FFF2-40B4-BE49-F238E27FC236}">
                <a16:creationId xmlns:a16="http://schemas.microsoft.com/office/drawing/2014/main" id="{E240801C-4EF8-4AB3-BEB3-3D596CDF3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age 3">
            <a:extLst>
              <a:ext uri="{FF2B5EF4-FFF2-40B4-BE49-F238E27FC236}">
                <a16:creationId xmlns:a16="http://schemas.microsoft.com/office/drawing/2014/main" id="{F897B237-B466-4AED-A9C9-16CE183C0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89ECB7B-061F-4B07-A90A-AAC8C2453430}"/>
              </a:ext>
            </a:extLst>
          </p:cNvPr>
          <p:cNvSpPr txBox="1">
            <a:spLocks/>
          </p:cNvSpPr>
          <p:nvPr/>
        </p:nvSpPr>
        <p:spPr>
          <a:xfrm>
            <a:off x="1020069" y="15466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Vote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28A7DA-4371-4840-AAAC-D56BD485E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187" y="765175"/>
            <a:ext cx="4227513" cy="437832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Image 2">
            <a:extLst>
              <a:ext uri="{FF2B5EF4-FFF2-40B4-BE49-F238E27FC236}">
                <a16:creationId xmlns:a16="http://schemas.microsoft.com/office/drawing/2014/main" id="{B6CEB341-25F0-4FD0-8187-840C27904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Image 3">
            <a:extLst>
              <a:ext uri="{FF2B5EF4-FFF2-40B4-BE49-F238E27FC236}">
                <a16:creationId xmlns:a16="http://schemas.microsoft.com/office/drawing/2014/main" id="{B5CE9B48-1689-4C83-A1DE-8855A036D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ECF3696-2FE6-4093-9EF8-A6E94F63BCA8}"/>
              </a:ext>
            </a:extLst>
          </p:cNvPr>
          <p:cNvSpPr txBox="1"/>
          <p:nvPr/>
        </p:nvSpPr>
        <p:spPr>
          <a:xfrm>
            <a:off x="1513681" y="0"/>
            <a:ext cx="6606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Animation autour du nom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1FD4F0-2821-4379-BCC8-959A0C41864E}"/>
              </a:ext>
            </a:extLst>
          </p:cNvPr>
          <p:cNvSpPr/>
          <p:nvPr/>
        </p:nvSpPr>
        <p:spPr>
          <a:xfrm>
            <a:off x="3175" y="765175"/>
            <a:ext cx="9134475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Les Loisirs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A20962B-E2B6-40EB-A996-D0F47EF1F3DD}"/>
              </a:ext>
            </a:extLst>
          </p:cNvPr>
          <p:cNvSpPr txBox="1"/>
          <p:nvPr/>
        </p:nvSpPr>
        <p:spPr>
          <a:xfrm>
            <a:off x="3455876" y="1424263"/>
            <a:ext cx="4448105" cy="3631763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Par</a:t>
            </a:r>
            <a:r>
              <a:rPr lang="fr-FR" sz="44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Marie Jo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LAPIE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400" b="1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kern="0" dirty="0">
              <a:ln w="38100">
                <a:noFill/>
              </a:ln>
              <a:solidFill>
                <a:srgbClr val="D04284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8458152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Les Loisirs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3076" name="Picture 4" descr="Race Ardennais, French Ardennais - Cheval de trait de la France">
            <a:extLst>
              <a:ext uri="{FF2B5EF4-FFF2-40B4-BE49-F238E27FC236}">
                <a16:creationId xmlns:a16="http://schemas.microsoft.com/office/drawing/2014/main" id="{FF1A263E-B675-4015-97B7-6A471D2F8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65175"/>
            <a:ext cx="3820418" cy="21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es meilleurs endroits pour une sortie moto en Bas Rhin. – GeoRide">
            <a:extLst>
              <a:ext uri="{FF2B5EF4-FFF2-40B4-BE49-F238E27FC236}">
                <a16:creationId xmlns:a16="http://schemas.microsoft.com/office/drawing/2014/main" id="{3043BC3A-3470-494D-9BB7-8A724CDD0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91" y="295433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ontainebleau — Wikipédia">
            <a:extLst>
              <a:ext uri="{FF2B5EF4-FFF2-40B4-BE49-F238E27FC236}">
                <a16:creationId xmlns:a16="http://schemas.microsoft.com/office/drawing/2014/main" id="{91B98332-04D3-44A9-B40E-2D01515A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2" y="297170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91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Les Loisirs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3074" name="Picture 2" descr="TOHAPI campings 2022 - CSE MICHELIN VANNES">
            <a:extLst>
              <a:ext uri="{FF2B5EF4-FFF2-40B4-BE49-F238E27FC236}">
                <a16:creationId xmlns:a16="http://schemas.microsoft.com/office/drawing/2014/main" id="{622646A9-8738-4791-A298-15AF9729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31" y="3321943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tang des Chantereines de Vertus Patrimoine naturel | Office du Tourisme  Epernay - Pays de Champagne">
            <a:extLst>
              <a:ext uri="{FF2B5EF4-FFF2-40B4-BE49-F238E27FC236}">
                <a16:creationId xmlns:a16="http://schemas.microsoft.com/office/drawing/2014/main" id="{AE5FBB28-9FEE-403A-AF19-8190104C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92" y="76517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taurant et étang de pêche au Moulin de la Chut à Juniville (08) dans les  Ardennes">
            <a:extLst>
              <a:ext uri="{FF2B5EF4-FFF2-40B4-BE49-F238E27FC236}">
                <a16:creationId xmlns:a16="http://schemas.microsoft.com/office/drawing/2014/main" id="{78D7C1B9-295E-48B9-90E1-2C2470F0E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08" y="765175"/>
            <a:ext cx="2605881" cy="18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96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e 19">
            <a:extLst>
              <a:ext uri="{FF2B5EF4-FFF2-40B4-BE49-F238E27FC236}">
                <a16:creationId xmlns:a16="http://schemas.microsoft.com/office/drawing/2014/main" id="{4E7704B3-E216-4136-9D7B-F45F8624345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9222" name="Image 14">
              <a:extLst>
                <a:ext uri="{FF2B5EF4-FFF2-40B4-BE49-F238E27FC236}">
                  <a16:creationId xmlns:a16="http://schemas.microsoft.com/office/drawing/2014/main" id="{60879922-32CD-4055-9114-E084FC51A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C4807DF4-6129-45DB-BE10-552E0C9DD31F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24" name="Groupe 15">
              <a:extLst>
                <a:ext uri="{FF2B5EF4-FFF2-40B4-BE49-F238E27FC236}">
                  <a16:creationId xmlns:a16="http://schemas.microsoft.com/office/drawing/2014/main" id="{63ED42F9-7846-4C72-8FF6-67573DE69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9225" name="Picture 2" descr="AROPA 51-08 | Fnaropa">
                <a:extLst>
                  <a:ext uri="{FF2B5EF4-FFF2-40B4-BE49-F238E27FC236}">
                    <a16:creationId xmlns:a16="http://schemas.microsoft.com/office/drawing/2014/main" id="{433362D8-6C67-40B7-BA8F-6708D6176A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26" name="ZoneTexte 12">
                <a:extLst>
                  <a:ext uri="{FF2B5EF4-FFF2-40B4-BE49-F238E27FC236}">
                    <a16:creationId xmlns:a16="http://schemas.microsoft.com/office/drawing/2014/main" id="{361BFB0B-FE84-40DB-8253-CE4FCB1103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pic>
        <p:nvPicPr>
          <p:cNvPr id="9219" name="Image 7">
            <a:extLst>
              <a:ext uri="{FF2B5EF4-FFF2-40B4-BE49-F238E27FC236}">
                <a16:creationId xmlns:a16="http://schemas.microsoft.com/office/drawing/2014/main" id="{B488307F-2580-4825-B350-C8BDCF147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879475"/>
            <a:ext cx="544195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ZoneTexte 1">
            <a:extLst>
              <a:ext uri="{FF2B5EF4-FFF2-40B4-BE49-F238E27FC236}">
                <a16:creationId xmlns:a16="http://schemas.microsoft.com/office/drawing/2014/main" id="{F85CCE32-A81A-443B-BCBE-2D3C915E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3" y="77788"/>
            <a:ext cx="1687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FFFF00"/>
                </a:solidFill>
              </a:rPr>
              <a:t>Une Pensée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52AC8D-4537-490C-AD8A-207F580D0C5F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 </a:t>
            </a:r>
            <a:r>
              <a:rPr lang="fr-FR" sz="4800" dirty="0">
                <a:solidFill>
                  <a:srgbClr val="90C226"/>
                </a:solidFill>
                <a:latin typeface="Trebuchet MS" panose="020B0603020202020204"/>
              </a:rPr>
              <a:t>Développement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A20962B-E2B6-40EB-A996-D0F47EF1F3DD}"/>
              </a:ext>
            </a:extLst>
          </p:cNvPr>
          <p:cNvSpPr txBox="1"/>
          <p:nvPr/>
        </p:nvSpPr>
        <p:spPr>
          <a:xfrm>
            <a:off x="3455876" y="1424263"/>
            <a:ext cx="4448105" cy="3631763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Par</a:t>
            </a:r>
            <a:r>
              <a:rPr lang="fr-FR" sz="44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Régis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MILLARD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400" b="1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kern="0" dirty="0">
              <a:ln w="38100">
                <a:noFill/>
              </a:ln>
              <a:solidFill>
                <a:srgbClr val="D04284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9175274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 </a:t>
            </a:r>
            <a:r>
              <a:rPr lang="fr-FR" sz="4800" dirty="0">
                <a:solidFill>
                  <a:srgbClr val="90C226"/>
                </a:solidFill>
                <a:latin typeface="Trebuchet MS" panose="020B0603020202020204"/>
              </a:rPr>
              <a:t>Développement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8" name="Espace réservé du contenu 9">
            <a:extLst>
              <a:ext uri="{FF2B5EF4-FFF2-40B4-BE49-F238E27FC236}">
                <a16:creationId xmlns:a16="http://schemas.microsoft.com/office/drawing/2014/main" id="{B3AA717B-E91C-4F27-9C24-7CCC39B8E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55" y="2950129"/>
            <a:ext cx="4309192" cy="1320800"/>
          </a:xfrm>
          <a:prstGeom prst="rect">
            <a:avLst/>
          </a:prstGeom>
          <a:solidFill>
            <a:sysClr val="windowText" lastClr="000000"/>
          </a:solidFill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6907AE-3F75-4635-8414-3508C87FE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33" y="852206"/>
            <a:ext cx="4448286" cy="103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643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 </a:t>
            </a:r>
            <a:r>
              <a:rPr lang="fr-FR" sz="4800" dirty="0">
                <a:solidFill>
                  <a:srgbClr val="90C226"/>
                </a:solidFill>
                <a:latin typeface="Trebuchet MS" panose="020B0603020202020204"/>
              </a:rPr>
              <a:t>Développement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8DC2FB38-F882-4C1F-BC78-A3EAFF33A2E4}"/>
              </a:ext>
            </a:extLst>
          </p:cNvPr>
          <p:cNvSpPr txBox="1">
            <a:spLocks/>
          </p:cNvSpPr>
          <p:nvPr/>
        </p:nvSpPr>
        <p:spPr>
          <a:xfrm rot="10800000" flipV="1">
            <a:off x="6614449" y="2998715"/>
            <a:ext cx="495629" cy="275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 rtl="0" fontAlgn="base">
              <a:spcBef>
                <a:spcPct val="20000"/>
              </a:spcBef>
              <a:spcAft>
                <a:spcPct val="0"/>
              </a:spcAft>
              <a:buSzPct val="75000"/>
              <a:defRPr sz="788" b="1" kern="1200">
                <a:solidFill>
                  <a:srgbClr val="007D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fld id="{19F0D81E-08B6-4A9B-BBF3-D68D8FB64539}" type="slidenum">
              <a:rPr kumimoji="0" lang="fr-FR" sz="788" b="1" i="0" u="none" strike="noStrike" kern="1200" cap="none" spc="0" normalizeH="0" baseline="0" noProof="0" smtClean="0">
                <a:ln>
                  <a:noFill/>
                </a:ln>
                <a:solidFill>
                  <a:srgbClr val="007D2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75000"/>
                <a:buFontTx/>
                <a:buNone/>
                <a:tabLst/>
                <a:defRPr/>
              </a:pPr>
              <a:t>62</a:t>
            </a:fld>
            <a:endParaRPr kumimoji="0" lang="fr-FR" sz="788" b="1" i="0" u="none" strike="noStrike" kern="1200" cap="none" spc="0" normalizeH="0" baseline="0" noProof="0">
              <a:ln>
                <a:noFill/>
              </a:ln>
              <a:solidFill>
                <a:srgbClr val="007D2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D937BA-0F82-4F75-9303-FE04F52420AB}"/>
              </a:ext>
            </a:extLst>
          </p:cNvPr>
          <p:cNvSpPr/>
          <p:nvPr/>
        </p:nvSpPr>
        <p:spPr>
          <a:xfrm>
            <a:off x="3024189" y="771550"/>
            <a:ext cx="4850490" cy="652848"/>
          </a:xfrm>
          <a:prstGeom prst="rect">
            <a:avLst/>
          </a:prstGeom>
          <a:solidFill>
            <a:srgbClr val="70AD47">
              <a:lumMod val="5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softEdge rad="63500"/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kern="0" dirty="0">
                <a:solidFill>
                  <a:srgbClr val="FFFF00"/>
                </a:solidFill>
                <a:latin typeface="Calibri" panose="020F0502020204030204"/>
                <a:cs typeface="+mn-cs"/>
              </a:rPr>
              <a:t>Champ de Compétence </a:t>
            </a:r>
          </a:p>
        </p:txBody>
      </p:sp>
      <p:grpSp>
        <p:nvGrpSpPr>
          <p:cNvPr id="8" name="Groupe 14">
            <a:extLst>
              <a:ext uri="{FF2B5EF4-FFF2-40B4-BE49-F238E27FC236}">
                <a16:creationId xmlns:a16="http://schemas.microsoft.com/office/drawing/2014/main" id="{C42183CA-DD98-448B-AF27-25CCDC6A5ACF}"/>
              </a:ext>
            </a:extLst>
          </p:cNvPr>
          <p:cNvGrpSpPr>
            <a:grpSpLocks/>
          </p:cNvGrpSpPr>
          <p:nvPr/>
        </p:nvGrpSpPr>
        <p:grpSpPr bwMode="auto">
          <a:xfrm>
            <a:off x="3073952" y="1300262"/>
            <a:ext cx="4987650" cy="3811348"/>
            <a:chOff x="6480175" y="569452"/>
            <a:chExt cx="5353049" cy="54006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E1E4DB-F76D-4732-A77E-7974AB90C910}"/>
                </a:ext>
              </a:extLst>
            </p:cNvPr>
            <p:cNvSpPr/>
            <p:nvPr/>
          </p:nvSpPr>
          <p:spPr>
            <a:xfrm>
              <a:off x="6480175" y="569452"/>
              <a:ext cx="5353049" cy="5400675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92000">
                  <a:srgbClr val="70AD47">
                    <a:lumMod val="50000"/>
                  </a:srgbClr>
                </a:gs>
                <a:gs pos="56000">
                  <a:srgbClr val="70AD47">
                    <a:lumMod val="75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4AE879D-971F-47BD-9821-04260ABBE0B8}"/>
                </a:ext>
              </a:extLst>
            </p:cNvPr>
            <p:cNvSpPr txBox="1"/>
            <p:nvPr/>
          </p:nvSpPr>
          <p:spPr>
            <a:xfrm>
              <a:off x="6793442" y="738585"/>
              <a:ext cx="4675716" cy="4478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b="1" i="1" kern="0" dirty="0">
                  <a:solidFill>
                    <a:srgbClr val="01544A"/>
                  </a:solidFill>
                  <a:latin typeface="Calibri" panose="020F0502020204030204"/>
                  <a:cs typeface="+mn-cs"/>
                </a:rPr>
                <a:t>Anciens salariés des O.P.A</a:t>
              </a:r>
              <a:r>
                <a:rPr lang="fr-FR" i="1" kern="0" dirty="0">
                  <a:solidFill>
                    <a:srgbClr val="01544A"/>
                  </a:solidFill>
                  <a:latin typeface="Calibri" panose="020F0502020204030204"/>
                  <a:cs typeface="+mn-cs"/>
                </a:rPr>
                <a:t>. 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24FDFD5B-4E5D-494C-98D5-5EF84B2956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97"/>
          <a:stretch/>
        </p:blipFill>
        <p:spPr bwMode="auto">
          <a:xfrm>
            <a:off x="3959402" y="2138872"/>
            <a:ext cx="2411967" cy="820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9BD050-D420-415C-A37F-1AB1239B9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7"/>
          <a:stretch/>
        </p:blipFill>
        <p:spPr bwMode="auto">
          <a:xfrm>
            <a:off x="6283879" y="1787210"/>
            <a:ext cx="1579446" cy="128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D187169-9C0D-4716-973C-E852ABF5F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408" y="3607855"/>
            <a:ext cx="1916775" cy="1396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52B4BEC-71E0-42C1-9D11-2F2635D32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2174" y="2994406"/>
            <a:ext cx="2205400" cy="121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FE3C33D-CAFC-4D51-8FFE-7583BD3C4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84" y="1757676"/>
            <a:ext cx="3540498" cy="321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90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4925" y="711404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 </a:t>
            </a:r>
            <a:r>
              <a:rPr lang="fr-FR" sz="4800" dirty="0">
                <a:solidFill>
                  <a:srgbClr val="90C226"/>
                </a:solidFill>
                <a:latin typeface="Trebuchet MS" panose="020B0603020202020204"/>
              </a:rPr>
              <a:t>Développement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14" name="Espace réservé de la date 4">
            <a:extLst>
              <a:ext uri="{FF2B5EF4-FFF2-40B4-BE49-F238E27FC236}">
                <a16:creationId xmlns:a16="http://schemas.microsoft.com/office/drawing/2014/main" id="{7B56ECC8-FAD5-48E3-9438-D68FDDA04DB8}"/>
              </a:ext>
            </a:extLst>
          </p:cNvPr>
          <p:cNvSpPr txBox="1">
            <a:spLocks/>
          </p:cNvSpPr>
          <p:nvPr/>
        </p:nvSpPr>
        <p:spPr>
          <a:xfrm>
            <a:off x="7090000" y="6040559"/>
            <a:ext cx="9939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SzPct val="75000"/>
              <a:defRPr sz="750" b="1" kern="1200">
                <a:solidFill>
                  <a:srgbClr val="007D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fld id="{0296FE36-40C4-47FA-B247-54FEBF4ABE0A}" type="datetime1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7D2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75000"/>
                <a:buFontTx/>
                <a:buNone/>
                <a:tabLst/>
                <a:defRPr/>
              </a:pPr>
              <a:t>20/03/2022</a:t>
            </a:fld>
            <a:endParaRPr kumimoji="0" lang="fr-FR" sz="750" b="1" i="0" u="none" strike="noStrike" kern="1200" cap="none" spc="0" normalizeH="0" baseline="0" noProof="0">
              <a:ln>
                <a:noFill/>
              </a:ln>
              <a:solidFill>
                <a:srgbClr val="007D2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F38409-365A-47CE-8CAE-D7C0D12E95A4}"/>
              </a:ext>
            </a:extLst>
          </p:cNvPr>
          <p:cNvSpPr/>
          <p:nvPr/>
        </p:nvSpPr>
        <p:spPr>
          <a:xfrm>
            <a:off x="3104952" y="703653"/>
            <a:ext cx="4768457" cy="565194"/>
          </a:xfrm>
          <a:prstGeom prst="rect">
            <a:avLst/>
          </a:prstGeom>
          <a:solidFill>
            <a:srgbClr val="70AD47">
              <a:lumMod val="5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softEdge rad="63500"/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kern="0" dirty="0">
                <a:solidFill>
                  <a:srgbClr val="FFFF00"/>
                </a:solidFill>
                <a:latin typeface="Trebuchet MS" panose="020B0603020202020204"/>
                <a:cs typeface="+mn-cs"/>
              </a:rPr>
              <a:t>Champ de Compétence </a:t>
            </a:r>
          </a:p>
        </p:txBody>
      </p:sp>
      <p:grpSp>
        <p:nvGrpSpPr>
          <p:cNvPr id="16" name="Groupe 14">
            <a:extLst>
              <a:ext uri="{FF2B5EF4-FFF2-40B4-BE49-F238E27FC236}">
                <a16:creationId xmlns:a16="http://schemas.microsoft.com/office/drawing/2014/main" id="{B389FDB3-277C-43DB-A5A2-3207E6D6B3B7}"/>
              </a:ext>
            </a:extLst>
          </p:cNvPr>
          <p:cNvGrpSpPr>
            <a:grpSpLocks/>
          </p:cNvGrpSpPr>
          <p:nvPr/>
        </p:nvGrpSpPr>
        <p:grpSpPr bwMode="auto">
          <a:xfrm>
            <a:off x="3095837" y="1099457"/>
            <a:ext cx="4225032" cy="4044043"/>
            <a:chOff x="6392721" y="569452"/>
            <a:chExt cx="5353049" cy="540067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D0FBF2-6F1D-4BA5-871D-305D4C7A9817}"/>
                </a:ext>
              </a:extLst>
            </p:cNvPr>
            <p:cNvSpPr/>
            <p:nvPr/>
          </p:nvSpPr>
          <p:spPr>
            <a:xfrm>
              <a:off x="6392721" y="569452"/>
              <a:ext cx="5353049" cy="5400675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92000">
                  <a:srgbClr val="70AD47">
                    <a:lumMod val="50000"/>
                  </a:srgbClr>
                </a:gs>
                <a:gs pos="56000">
                  <a:srgbClr val="70AD47">
                    <a:lumMod val="75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F1B7093-3C4C-454A-A0AD-AFF405AE8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6060" y="715536"/>
              <a:ext cx="5187618" cy="73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 eaLnBrk="0" hangingPunct="0"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 eaLnBrk="0" hangingPunct="0">
                <a:buClr>
                  <a:srgbClr val="92D05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 eaLnBrk="0" hangingPunct="0">
                <a:buClr>
                  <a:srgbClr val="93CDDD"/>
                </a:buClr>
                <a:buSzPct val="50000"/>
                <a:buFont typeface="Courier New" panose="02070309020205020404" pitchFamily="49" charset="0"/>
                <a:buChar char="o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 eaLnBrk="0" hangingPunct="0"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fr-FR" altLang="fr-FR" sz="2000" b="1" i="1" dirty="0">
                  <a:solidFill>
                    <a:srgbClr val="01544A"/>
                  </a:solidFill>
                  <a:latin typeface="Calibri" panose="020F0502020204030204" pitchFamily="34" charset="0"/>
                  <a:cs typeface="+mn-cs"/>
                </a:rPr>
                <a:t>Anciens salariés d’exploitants agricoles, viticoles et sylvicoles</a:t>
              </a:r>
            </a:p>
          </p:txBody>
        </p:sp>
      </p:grpSp>
      <p:pic>
        <p:nvPicPr>
          <p:cNvPr id="19" name="Image 4">
            <a:extLst>
              <a:ext uri="{FF2B5EF4-FFF2-40B4-BE49-F238E27FC236}">
                <a16:creationId xmlns:a16="http://schemas.microsoft.com/office/drawing/2014/main" id="{A156114F-B378-43C4-BFE4-BBB6E034A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2089970"/>
            <a:ext cx="1864196" cy="139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C8E88097-A745-491F-8E71-EB04B5433885}"/>
              </a:ext>
            </a:extLst>
          </p:cNvPr>
          <p:cNvGrpSpPr>
            <a:grpSpLocks/>
          </p:cNvGrpSpPr>
          <p:nvPr/>
        </p:nvGrpSpPr>
        <p:grpSpPr bwMode="auto">
          <a:xfrm>
            <a:off x="3275856" y="1959682"/>
            <a:ext cx="1963737" cy="3088260"/>
            <a:chOff x="6956944" y="1262997"/>
            <a:chExt cx="2619375" cy="308826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D10C5AF-FB0A-4A11-A0A4-C68BB743F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407" y="3015597"/>
              <a:ext cx="1783174" cy="13356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8DACFA4-86C1-42C9-8CA3-0B6A35F32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6944" y="1262997"/>
              <a:ext cx="2619375" cy="1752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3" name="Picture 19">
            <a:extLst>
              <a:ext uri="{FF2B5EF4-FFF2-40B4-BE49-F238E27FC236}">
                <a16:creationId xmlns:a16="http://schemas.microsoft.com/office/drawing/2014/main" id="{62EEA5A5-558D-455A-896E-CFF1BAB2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3759882"/>
            <a:ext cx="18002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85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 </a:t>
            </a:r>
            <a:r>
              <a:rPr lang="fr-FR" sz="4800" dirty="0">
                <a:solidFill>
                  <a:srgbClr val="90C226"/>
                </a:solidFill>
                <a:latin typeface="Trebuchet MS" panose="020B0603020202020204"/>
              </a:rPr>
              <a:t>Développement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A15E48E2-92A1-4886-A71E-861C5B241530}"/>
              </a:ext>
            </a:extLst>
          </p:cNvPr>
          <p:cNvSpPr txBox="1">
            <a:spLocks/>
          </p:cNvSpPr>
          <p:nvPr/>
        </p:nvSpPr>
        <p:spPr>
          <a:xfrm>
            <a:off x="6895304" y="5932125"/>
            <a:ext cx="11886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SzPct val="75000"/>
              <a:defRPr sz="750" b="1" kern="1200">
                <a:solidFill>
                  <a:srgbClr val="007D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fld id="{0296FE36-40C4-47FA-B247-54FEBF4ABE0A}" type="datetime1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7D2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75000"/>
                <a:buFontTx/>
                <a:buNone/>
                <a:tabLst/>
                <a:defRPr/>
              </a:pPr>
              <a:t>20/03/2022</a:t>
            </a:fld>
            <a:endParaRPr kumimoji="0" lang="fr-FR" sz="750" b="1" i="0" u="none" strike="noStrike" kern="1200" cap="none" spc="0" normalizeH="0" baseline="0" noProof="0">
              <a:ln>
                <a:noFill/>
              </a:ln>
              <a:solidFill>
                <a:srgbClr val="007D2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BC8B48-78FD-4DE6-9CBD-C0368904B270}"/>
              </a:ext>
            </a:extLst>
          </p:cNvPr>
          <p:cNvSpPr/>
          <p:nvPr/>
        </p:nvSpPr>
        <p:spPr>
          <a:xfrm>
            <a:off x="3023828" y="699542"/>
            <a:ext cx="4986444" cy="720626"/>
          </a:xfrm>
          <a:prstGeom prst="rect">
            <a:avLst/>
          </a:prstGeom>
          <a:solidFill>
            <a:srgbClr val="70AD47">
              <a:lumMod val="5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softEdge rad="63500"/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kern="0" dirty="0">
                <a:solidFill>
                  <a:srgbClr val="FFFF00"/>
                </a:solidFill>
                <a:latin typeface="Trebuchet MS" panose="020B0603020202020204"/>
                <a:cs typeface="+mn-cs"/>
              </a:rPr>
              <a:t>Champ de Compétence </a:t>
            </a:r>
          </a:p>
        </p:txBody>
      </p:sp>
      <p:grpSp>
        <p:nvGrpSpPr>
          <p:cNvPr id="9" name="Groupe 14">
            <a:extLst>
              <a:ext uri="{FF2B5EF4-FFF2-40B4-BE49-F238E27FC236}">
                <a16:creationId xmlns:a16="http://schemas.microsoft.com/office/drawing/2014/main" id="{1897C64B-C0C5-4B2D-9B18-BCF38D0838D1}"/>
              </a:ext>
            </a:extLst>
          </p:cNvPr>
          <p:cNvGrpSpPr>
            <a:grpSpLocks/>
          </p:cNvGrpSpPr>
          <p:nvPr/>
        </p:nvGrpSpPr>
        <p:grpSpPr bwMode="auto">
          <a:xfrm>
            <a:off x="2957467" y="1354236"/>
            <a:ext cx="5185047" cy="3838249"/>
            <a:chOff x="6249942" y="501335"/>
            <a:chExt cx="6069644" cy="54006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673983-511F-44E8-B4E9-29CA95012564}"/>
                </a:ext>
              </a:extLst>
            </p:cNvPr>
            <p:cNvSpPr/>
            <p:nvPr/>
          </p:nvSpPr>
          <p:spPr>
            <a:xfrm>
              <a:off x="6259483" y="501335"/>
              <a:ext cx="6060102" cy="5400675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92000">
                  <a:srgbClr val="70AD47">
                    <a:lumMod val="50000"/>
                  </a:srgbClr>
                </a:gs>
                <a:gs pos="56000">
                  <a:srgbClr val="70AD47">
                    <a:lumMod val="75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8F879E6-D47D-43FF-A001-59AF7AB750EB}"/>
                </a:ext>
              </a:extLst>
            </p:cNvPr>
            <p:cNvSpPr txBox="1"/>
            <p:nvPr/>
          </p:nvSpPr>
          <p:spPr>
            <a:xfrm>
              <a:off x="6249942" y="618814"/>
              <a:ext cx="6069644" cy="1028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b="1" i="1" kern="0" dirty="0">
                  <a:solidFill>
                    <a:srgbClr val="01544A"/>
                  </a:solidFill>
                  <a:latin typeface="Calibri" panose="020F0502020204030204"/>
                  <a:cs typeface="+mn-cs"/>
                </a:rPr>
                <a:t>Anciens salariés des entreprises d’amont et aval de l’agriculture Affiliées à la MSA ou Non</a:t>
              </a:r>
            </a:p>
          </p:txBody>
        </p:sp>
      </p:grpSp>
      <p:pic>
        <p:nvPicPr>
          <p:cNvPr id="12" name="Image 6">
            <a:extLst>
              <a:ext uri="{FF2B5EF4-FFF2-40B4-BE49-F238E27FC236}">
                <a16:creationId xmlns:a16="http://schemas.microsoft.com/office/drawing/2014/main" id="{84F3EC59-4D75-48C0-A1A9-F11D6E10E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14" y="2130660"/>
            <a:ext cx="2505979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26">
            <a:extLst>
              <a:ext uri="{FF2B5EF4-FFF2-40B4-BE49-F238E27FC236}">
                <a16:creationId xmlns:a16="http://schemas.microsoft.com/office/drawing/2014/main" id="{674D09FB-1FBA-4010-9BD1-76DF9A30C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21" y="3405932"/>
            <a:ext cx="205794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D5F41A80-FEC4-4C55-A421-17365E944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234" y="3784067"/>
            <a:ext cx="239966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25">
            <a:extLst>
              <a:ext uri="{FF2B5EF4-FFF2-40B4-BE49-F238E27FC236}">
                <a16:creationId xmlns:a16="http://schemas.microsoft.com/office/drawing/2014/main" id="{6E67793A-FB35-4284-B6AC-68105B791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52" y="2117503"/>
            <a:ext cx="2342711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44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 </a:t>
            </a:r>
            <a:r>
              <a:rPr lang="fr-FR" sz="4800" dirty="0">
                <a:solidFill>
                  <a:srgbClr val="90C226"/>
                </a:solidFill>
                <a:latin typeface="Trebuchet MS" panose="020B0603020202020204"/>
              </a:rPr>
              <a:t>Développement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7A0CA-832D-4B7A-8AA6-F534F5C5DBF9}"/>
              </a:ext>
            </a:extLst>
          </p:cNvPr>
          <p:cNvSpPr/>
          <p:nvPr/>
        </p:nvSpPr>
        <p:spPr>
          <a:xfrm>
            <a:off x="3167844" y="701440"/>
            <a:ext cx="3923928" cy="864096"/>
          </a:xfrm>
          <a:prstGeom prst="rect">
            <a:avLst/>
          </a:prstGeom>
          <a:solidFill>
            <a:srgbClr val="70AD47">
              <a:lumMod val="5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softEdge rad="63500"/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kern="0" dirty="0">
                <a:solidFill>
                  <a:srgbClr val="FFFF00"/>
                </a:solidFill>
                <a:latin typeface="Trebuchet MS" panose="020B0603020202020204"/>
                <a:cs typeface="+mn-cs"/>
              </a:rPr>
              <a:t>Les ADMR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038D04-832E-4C7B-8157-028B2A14A024}"/>
              </a:ext>
            </a:extLst>
          </p:cNvPr>
          <p:cNvSpPr txBox="1"/>
          <p:nvPr/>
        </p:nvSpPr>
        <p:spPr bwMode="auto">
          <a:xfrm>
            <a:off x="3665953" y="1654109"/>
            <a:ext cx="350678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kern="0" dirty="0">
                <a:solidFill>
                  <a:srgbClr val="01544A"/>
                </a:solidFill>
                <a:latin typeface="Calibri" panose="020F0502020204030204"/>
                <a:cs typeface="+mn-cs"/>
              </a:rPr>
              <a:t>34 ADMR dans le 08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kern="0" dirty="0">
                <a:solidFill>
                  <a:srgbClr val="01544A"/>
                </a:solidFill>
                <a:latin typeface="Calibri" panose="020F0502020204030204"/>
                <a:cs typeface="+mn-cs"/>
              </a:rPr>
              <a:t>32 ADMR dans le 51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B74CFF1-0968-41E9-9913-A85027F67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188" y="2817946"/>
            <a:ext cx="4498869" cy="231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6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 </a:t>
            </a:r>
            <a:r>
              <a:rPr lang="fr-FR" sz="4800" dirty="0">
                <a:solidFill>
                  <a:srgbClr val="90C226"/>
                </a:solidFill>
                <a:latin typeface="Trebuchet MS" panose="020B0603020202020204"/>
              </a:rPr>
              <a:t>Développement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0331CC37-1EB4-418E-A07B-083DC423586D}"/>
              </a:ext>
            </a:extLst>
          </p:cNvPr>
          <p:cNvSpPr txBox="1">
            <a:spLocks/>
          </p:cNvSpPr>
          <p:nvPr/>
        </p:nvSpPr>
        <p:spPr>
          <a:xfrm>
            <a:off x="7090000" y="6501343"/>
            <a:ext cx="9939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SzPct val="75000"/>
              <a:defRPr sz="750" b="1" kern="1200">
                <a:solidFill>
                  <a:srgbClr val="007D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fld id="{0296FE36-40C4-47FA-B247-54FEBF4ABE0A}" type="datetime1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7D2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75000"/>
                <a:buFontTx/>
                <a:buNone/>
                <a:tabLst/>
                <a:defRPr/>
              </a:pPr>
              <a:t>20/03/2022</a:t>
            </a:fld>
            <a:endParaRPr kumimoji="0" lang="fr-FR" sz="750" b="1" i="0" u="none" strike="noStrike" kern="1200" cap="none" spc="0" normalizeH="0" baseline="0" noProof="0">
              <a:ln>
                <a:noFill/>
              </a:ln>
              <a:solidFill>
                <a:srgbClr val="007D2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527725-4125-4C3E-A09A-0C86285EA315}"/>
              </a:ext>
            </a:extLst>
          </p:cNvPr>
          <p:cNvSpPr/>
          <p:nvPr/>
        </p:nvSpPr>
        <p:spPr>
          <a:xfrm>
            <a:off x="3208637" y="716142"/>
            <a:ext cx="3923928" cy="1221333"/>
          </a:xfrm>
          <a:prstGeom prst="rect">
            <a:avLst/>
          </a:prstGeom>
          <a:solidFill>
            <a:srgbClr val="70AD47">
              <a:lumMod val="5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softEdge rad="63500"/>
          </a:effectLst>
        </p:spPr>
        <p:txBody>
          <a:bodyPr anchor="ctr"/>
          <a:lstStyle/>
          <a:p>
            <a:pPr algn="ctr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SzPct val="75000"/>
            </a:pPr>
            <a:r>
              <a:rPr lang="fr-FR" sz="28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Retraités anciens salariés des  ADMR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94C280C-91BC-420E-A5F6-A266468A0AA8}"/>
              </a:ext>
            </a:extLst>
          </p:cNvPr>
          <p:cNvSpPr txBox="1"/>
          <p:nvPr/>
        </p:nvSpPr>
        <p:spPr bwMode="auto">
          <a:xfrm>
            <a:off x="2968518" y="1887674"/>
            <a:ext cx="5098197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SzPct val="75000"/>
            </a:pPr>
            <a:r>
              <a:rPr lang="fr-FR" sz="3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Adhésion possible à</a:t>
            </a:r>
            <a:endParaRPr lang="fr-FR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693DBD5-D1FB-4B3E-938E-138A30059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678" y="3248337"/>
            <a:ext cx="3803845" cy="1879697"/>
          </a:xfrm>
          <a:prstGeom prst="rect">
            <a:avLst/>
          </a:prstGeo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7F772A51-DB8B-4231-AA97-60C2D67907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18" y="2427734"/>
            <a:ext cx="3171564" cy="972108"/>
          </a:xfrm>
          <a:prstGeom prst="rect">
            <a:avLst/>
          </a:prstGeom>
          <a:solidFill>
            <a:sysClr val="windowText" lastClr="000000"/>
          </a:solidFill>
        </p:spPr>
      </p:pic>
    </p:spTree>
    <p:extLst>
      <p:ext uri="{BB962C8B-B14F-4D97-AF65-F5344CB8AC3E}">
        <p14:creationId xmlns:p14="http://schemas.microsoft.com/office/powerpoint/2010/main" val="29322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 </a:t>
            </a:r>
            <a:r>
              <a:rPr lang="fr-FR" sz="4800" dirty="0">
                <a:solidFill>
                  <a:srgbClr val="90C226"/>
                </a:solidFill>
                <a:latin typeface="Trebuchet MS" panose="020B0603020202020204"/>
              </a:rPr>
              <a:t>Développement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0331CC37-1EB4-418E-A07B-083DC423586D}"/>
              </a:ext>
            </a:extLst>
          </p:cNvPr>
          <p:cNvSpPr txBox="1">
            <a:spLocks/>
          </p:cNvSpPr>
          <p:nvPr/>
        </p:nvSpPr>
        <p:spPr>
          <a:xfrm>
            <a:off x="7090000" y="6501343"/>
            <a:ext cx="9939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SzPct val="75000"/>
              <a:defRPr sz="750" b="1" kern="1200">
                <a:solidFill>
                  <a:srgbClr val="007D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fld id="{0296FE36-40C4-47FA-B247-54FEBF4ABE0A}" type="datetime1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7D2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75000"/>
                <a:buFontTx/>
                <a:buNone/>
                <a:tabLst/>
                <a:defRPr/>
              </a:pPr>
              <a:t>20/03/2022</a:t>
            </a:fld>
            <a:endParaRPr kumimoji="0" lang="fr-FR" sz="750" b="1" i="0" u="none" strike="noStrike" kern="1200" cap="none" spc="0" normalizeH="0" baseline="0" noProof="0">
              <a:ln>
                <a:noFill/>
              </a:ln>
              <a:solidFill>
                <a:srgbClr val="007D2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527725-4125-4C3E-A09A-0C86285EA315}"/>
              </a:ext>
            </a:extLst>
          </p:cNvPr>
          <p:cNvSpPr/>
          <p:nvPr/>
        </p:nvSpPr>
        <p:spPr>
          <a:xfrm>
            <a:off x="3042606" y="773166"/>
            <a:ext cx="4949774" cy="1114508"/>
          </a:xfrm>
          <a:prstGeom prst="rect">
            <a:avLst/>
          </a:prstGeom>
          <a:solidFill>
            <a:srgbClr val="70AD47">
              <a:lumMod val="5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softEdge rad="63500"/>
          </a:effectLst>
        </p:spPr>
        <p:txBody>
          <a:bodyPr anchor="ctr"/>
          <a:lstStyle/>
          <a:p>
            <a:pPr algn="ctr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SzPct val="75000"/>
            </a:pPr>
            <a:r>
              <a:rPr lang="fr-FR" sz="28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Retraités anciens salariés des  </a:t>
            </a:r>
            <a:r>
              <a:rPr lang="fr-FR" sz="24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ADAPAH – ARADOPA (AMAELLES)</a:t>
            </a:r>
            <a:endParaRPr lang="fr-FR" sz="2800" b="1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écouvrir Amaelles – Amaelles">
            <a:extLst>
              <a:ext uri="{FF2B5EF4-FFF2-40B4-BE49-F238E27FC236}">
                <a16:creationId xmlns:a16="http://schemas.microsoft.com/office/drawing/2014/main" id="{E6E17AC3-9A1F-43E2-B5FB-37E5BA587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9" y="3427445"/>
            <a:ext cx="4091501" cy="170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4027AF3-B466-4DBC-9596-03B8D6C743C8}"/>
              </a:ext>
            </a:extLst>
          </p:cNvPr>
          <p:cNvSpPr txBox="1"/>
          <p:nvPr/>
        </p:nvSpPr>
        <p:spPr bwMode="auto">
          <a:xfrm>
            <a:off x="2894183" y="1799911"/>
            <a:ext cx="5098197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SzPct val="75000"/>
            </a:pPr>
            <a:r>
              <a:rPr lang="fr-FR" sz="3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Adhésion possible à</a:t>
            </a:r>
            <a:endParaRPr lang="fr-FR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Espace réservé du contenu 9">
            <a:extLst>
              <a:ext uri="{FF2B5EF4-FFF2-40B4-BE49-F238E27FC236}">
                <a16:creationId xmlns:a16="http://schemas.microsoft.com/office/drawing/2014/main" id="{32053E4A-A29B-48E6-9A1D-FEEB0A0CB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18" y="2427734"/>
            <a:ext cx="3171564" cy="972108"/>
          </a:xfrm>
          <a:prstGeom prst="rect">
            <a:avLst/>
          </a:prstGeom>
          <a:solidFill>
            <a:sysClr val="windowText" lastClr="000000"/>
          </a:solidFill>
        </p:spPr>
      </p:pic>
    </p:spTree>
    <p:extLst>
      <p:ext uri="{BB962C8B-B14F-4D97-AF65-F5344CB8AC3E}">
        <p14:creationId xmlns:p14="http://schemas.microsoft.com/office/powerpoint/2010/main" val="151843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 </a:t>
            </a:r>
            <a:r>
              <a:rPr lang="fr-FR" sz="4800" dirty="0">
                <a:solidFill>
                  <a:srgbClr val="90C226"/>
                </a:solidFill>
                <a:latin typeface="Trebuchet MS" panose="020B0603020202020204"/>
              </a:rPr>
              <a:t>Développement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790279-8F79-4BAD-A7A1-9CEA14FD7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91" y="580401"/>
            <a:ext cx="2422013" cy="23153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D5F2D0-46F9-4225-B02C-6072721374D2}"/>
              </a:ext>
            </a:extLst>
          </p:cNvPr>
          <p:cNvSpPr/>
          <p:nvPr/>
        </p:nvSpPr>
        <p:spPr>
          <a:xfrm>
            <a:off x="2879812" y="1715986"/>
            <a:ext cx="6073712" cy="1794566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softEdge rad="127000"/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kern="0" dirty="0">
                <a:solidFill>
                  <a:srgbClr val="7030A0"/>
                </a:solidFill>
                <a:latin typeface="Trebuchet MS" panose="020B0603020202020204"/>
                <a:cs typeface="+mn-cs"/>
              </a:rPr>
              <a:t>Le développement passe par nos adhérents</a:t>
            </a:r>
            <a:r>
              <a:rPr lang="fr-FR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kern="0" dirty="0">
                <a:solidFill>
                  <a:srgbClr val="7030A0"/>
                </a:solidFill>
                <a:latin typeface="Trebuchet MS" panose="020B0603020202020204"/>
                <a:cs typeface="+mn-cs"/>
              </a:rPr>
              <a:t>Soyez les portes parole de cette ouverture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0B8CCA53-1887-4017-9933-AF3F43C9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591" y="3510552"/>
            <a:ext cx="1885951" cy="163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50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Les partenariats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A01628-C326-43CC-979B-BFA1D858BC64}"/>
              </a:ext>
            </a:extLst>
          </p:cNvPr>
          <p:cNvSpPr txBox="1"/>
          <p:nvPr/>
        </p:nvSpPr>
        <p:spPr>
          <a:xfrm>
            <a:off x="3187821" y="1403717"/>
            <a:ext cx="4448105" cy="3631763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Par</a:t>
            </a:r>
            <a:r>
              <a:rPr lang="fr-FR" sz="44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Dominique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COCHET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400" b="1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kern="0" dirty="0">
              <a:ln w="38100">
                <a:noFill/>
              </a:ln>
              <a:solidFill>
                <a:srgbClr val="D04284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407412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19">
            <a:extLst>
              <a:ext uri="{FF2B5EF4-FFF2-40B4-BE49-F238E27FC236}">
                <a16:creationId xmlns:a16="http://schemas.microsoft.com/office/drawing/2014/main" id="{F385B7E1-1C8D-4911-8487-558EBA5A78A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0244" name="Image 14">
              <a:extLst>
                <a:ext uri="{FF2B5EF4-FFF2-40B4-BE49-F238E27FC236}">
                  <a16:creationId xmlns:a16="http://schemas.microsoft.com/office/drawing/2014/main" id="{7B2F1F9D-EB74-41B9-B2CA-42530B12E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D95B7D4-7C0D-4017-A930-8F75EBD9DB1C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46" name="Groupe 15">
              <a:extLst>
                <a:ext uri="{FF2B5EF4-FFF2-40B4-BE49-F238E27FC236}">
                  <a16:creationId xmlns:a16="http://schemas.microsoft.com/office/drawing/2014/main" id="{19801A24-620D-45AA-A587-406876802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0247" name="Picture 2" descr="AROPA 51-08 | Fnaropa">
                <a:extLst>
                  <a:ext uri="{FF2B5EF4-FFF2-40B4-BE49-F238E27FC236}">
                    <a16:creationId xmlns:a16="http://schemas.microsoft.com/office/drawing/2014/main" id="{DE86CDFA-D8A2-48EF-971D-F7D63F80B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48" name="ZoneTexte 12">
                <a:extLst>
                  <a:ext uri="{FF2B5EF4-FFF2-40B4-BE49-F238E27FC236}">
                    <a16:creationId xmlns:a16="http://schemas.microsoft.com/office/drawing/2014/main" id="{A1C7CDB2-9A59-4C4D-823C-119612B9E9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232EF58-1993-4B86-A52B-F8DDAB45EF78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E35C88E9-4FFC-4A1E-8F4F-824F826DD803}"/>
              </a:ext>
            </a:extLst>
          </p:cNvPr>
          <p:cNvSpPr txBox="1">
            <a:spLocks/>
          </p:cNvSpPr>
          <p:nvPr/>
        </p:nvSpPr>
        <p:spPr bwMode="auto">
          <a:xfrm>
            <a:off x="3708400" y="51470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Accueil des invités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A7E9B40-6E1F-49FF-8368-142CB523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619" y="3327834"/>
            <a:ext cx="3483873" cy="173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1BCCACF-0924-46BF-886A-D3E78959B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67233"/>
            <a:ext cx="2244608" cy="262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6" y="765176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70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42892">
              <a:defRPr/>
            </a:pPr>
            <a:r>
              <a:rPr lang="fr-FR" sz="4800" dirty="0">
                <a:solidFill>
                  <a:srgbClr val="90C226"/>
                </a:solidFill>
                <a:latin typeface="Trebuchet MS" panose="020B0603020202020204"/>
              </a:rPr>
              <a:t>Les partenariats</a:t>
            </a:r>
            <a:endParaRPr lang="fr-FR" dirty="0">
              <a:solidFill>
                <a:srgbClr val="90C226"/>
              </a:solidFill>
              <a:latin typeface="Trebuchet MS" panose="020B0603020202020204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2E7665A-B46A-4FE4-9422-07D98BF42042}"/>
              </a:ext>
            </a:extLst>
          </p:cNvPr>
          <p:cNvSpPr txBox="1">
            <a:spLocks/>
          </p:cNvSpPr>
          <p:nvPr/>
        </p:nvSpPr>
        <p:spPr bwMode="auto">
          <a:xfrm>
            <a:off x="2944264" y="765175"/>
            <a:ext cx="6128236" cy="76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378"/>
            <a:r>
              <a:rPr lang="fr-FR" sz="2600" b="1" dirty="0">
                <a:solidFill>
                  <a:srgbClr val="90C226"/>
                </a:solidFill>
                <a:latin typeface="Trebuchet MS" panose="020B0603020202020204"/>
              </a:rPr>
              <a:t>Un enjeu pour les séniors : </a:t>
            </a:r>
          </a:p>
          <a:p>
            <a:pPr algn="l" defTabSz="914378"/>
            <a:r>
              <a:rPr lang="fr-FR" sz="2600" b="1" dirty="0">
                <a:solidFill>
                  <a:srgbClr val="90C226"/>
                </a:solidFill>
                <a:latin typeface="Trebuchet MS" panose="020B0603020202020204"/>
              </a:rPr>
              <a:t>maitriser les dépenses de santé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7F22B514-90E3-4F26-B0B3-5E5FBD8711A1}"/>
              </a:ext>
            </a:extLst>
          </p:cNvPr>
          <p:cNvSpPr txBox="1">
            <a:spLocks/>
          </p:cNvSpPr>
          <p:nvPr/>
        </p:nvSpPr>
        <p:spPr bwMode="auto">
          <a:xfrm>
            <a:off x="3024189" y="1569527"/>
            <a:ext cx="5040200" cy="84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r>
              <a:rPr lang="fr-FR" sz="2400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Grâce à des partenaires à l’écoute de nos adhérents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1DDEEDD-9778-492D-AF11-CF8179569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96481"/>
            <a:ext cx="2846382" cy="8144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3010B20-727D-4A84-BB5D-AFE330AFE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96" y="2486823"/>
            <a:ext cx="1759433" cy="98908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5CE11D8-2BE6-4679-A50A-7998621DF1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69" y="3907383"/>
            <a:ext cx="2011174" cy="86983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9E80A6-2766-441C-A0C6-0D81EB90CB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83" y="3850947"/>
            <a:ext cx="1862015" cy="8999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503B15-DC0D-4579-9D35-4C9DE6A779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991" y="3652310"/>
            <a:ext cx="1040184" cy="122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1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Les partenariats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AD7DC4-23B5-4D05-AD39-E36E92285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17138"/>
            <a:ext cx="2795112" cy="186340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C95E516-FC5E-4F1E-A75F-B4B8B6151599}"/>
              </a:ext>
            </a:extLst>
          </p:cNvPr>
          <p:cNvSpPr txBox="1">
            <a:spLocks/>
          </p:cNvSpPr>
          <p:nvPr/>
        </p:nvSpPr>
        <p:spPr bwMode="auto">
          <a:xfrm>
            <a:off x="3024188" y="765176"/>
            <a:ext cx="4824176" cy="110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500" dirty="0">
                <a:solidFill>
                  <a:srgbClr val="90C226"/>
                </a:solidFill>
                <a:latin typeface="Trebuchet MS" panose="020B0603020202020204"/>
              </a:rPr>
              <a:t>Un enjeu pour les séniors :</a:t>
            </a:r>
          </a:p>
          <a:p>
            <a:r>
              <a:rPr lang="fr-FR" sz="2500" dirty="0">
                <a:solidFill>
                  <a:srgbClr val="90C226"/>
                </a:solidFill>
                <a:latin typeface="Trebuchet MS" panose="020B0603020202020204"/>
              </a:rPr>
              <a:t> maitriser les dépenses de santé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57DB1F2-725D-4C23-9CD9-5FEC915FB7B4}"/>
              </a:ext>
            </a:extLst>
          </p:cNvPr>
          <p:cNvSpPr txBox="1">
            <a:spLocks/>
          </p:cNvSpPr>
          <p:nvPr/>
        </p:nvSpPr>
        <p:spPr bwMode="auto">
          <a:xfrm>
            <a:off x="3024188" y="1775362"/>
            <a:ext cx="5184216" cy="149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adaptant son contrat complémentaire santé à ses besoins</a:t>
            </a:r>
          </a:p>
        </p:txBody>
      </p:sp>
    </p:spTree>
    <p:extLst>
      <p:ext uri="{BB962C8B-B14F-4D97-AF65-F5344CB8AC3E}">
        <p14:creationId xmlns:p14="http://schemas.microsoft.com/office/powerpoint/2010/main" val="34785113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49709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Les partenariats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D72D1AA-906C-4635-BB58-BF8CE48E6C8E}"/>
              </a:ext>
            </a:extLst>
          </p:cNvPr>
          <p:cNvSpPr txBox="1">
            <a:spLocks/>
          </p:cNvSpPr>
          <p:nvPr/>
        </p:nvSpPr>
        <p:spPr>
          <a:xfrm>
            <a:off x="3024188" y="756353"/>
            <a:ext cx="4788532" cy="1383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 100% santé pour aller encore plus loin ?</a:t>
            </a:r>
          </a:p>
        </p:txBody>
      </p:sp>
      <p:pic>
        <p:nvPicPr>
          <p:cNvPr id="12" name="Espace réservé du contenu 6">
            <a:extLst>
              <a:ext uri="{FF2B5EF4-FFF2-40B4-BE49-F238E27FC236}">
                <a16:creationId xmlns:a16="http://schemas.microsoft.com/office/drawing/2014/main" id="{5D3F8EDC-646B-4C12-96D7-4A7406319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4188" y="2630819"/>
            <a:ext cx="2696568" cy="203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A239B0-B9D6-48AD-A2AC-EBF338E5D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86" y="2451598"/>
            <a:ext cx="2602311" cy="26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469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Les partenariats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4B73132-2A57-4CFA-A6B3-A6F6E682BD6A}"/>
              </a:ext>
            </a:extLst>
          </p:cNvPr>
          <p:cNvSpPr txBox="1">
            <a:spLocks/>
          </p:cNvSpPr>
          <p:nvPr/>
        </p:nvSpPr>
        <p:spPr bwMode="auto">
          <a:xfrm>
            <a:off x="3024188" y="1923678"/>
            <a:ext cx="4455318" cy="103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/>
              <a:t>Grâce au bulletin, </a:t>
            </a:r>
          </a:p>
          <a:p>
            <a:r>
              <a:rPr lang="fr-FR" sz="1600" b="1" dirty="0"/>
              <a:t>au site </a:t>
            </a:r>
            <a:r>
              <a:rPr lang="fr-FR" sz="1600" b="1" i="1" spc="150" dirty="0">
                <a:solidFill>
                  <a:srgbClr val="B0C80C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www.initiativ-retraite.fr</a:t>
            </a:r>
            <a:r>
              <a:rPr lang="fr-FR" sz="1600" b="1" dirty="0"/>
              <a:t> </a:t>
            </a:r>
          </a:p>
          <a:p>
            <a:r>
              <a:rPr lang="fr-FR" sz="1600" b="1" dirty="0"/>
              <a:t>et aux réunions décentralisées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8066DE6-C718-4DEC-8BC7-10DB47C36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7" y="3102748"/>
            <a:ext cx="3021013" cy="19589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3B9BC9D-6682-486B-B0B2-F28CB6697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88" y="3102748"/>
            <a:ext cx="2159880" cy="1899022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01512A78-4A31-4172-8D05-FB2AB4421C59}"/>
              </a:ext>
            </a:extLst>
          </p:cNvPr>
          <p:cNvSpPr txBox="1">
            <a:spLocks/>
          </p:cNvSpPr>
          <p:nvPr/>
        </p:nvSpPr>
        <p:spPr>
          <a:xfrm>
            <a:off x="3024188" y="728663"/>
            <a:ext cx="508648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Mieux connaitre le 100% santé</a:t>
            </a:r>
          </a:p>
        </p:txBody>
      </p:sp>
    </p:spTree>
    <p:extLst>
      <p:ext uri="{BB962C8B-B14F-4D97-AF65-F5344CB8AC3E}">
        <p14:creationId xmlns:p14="http://schemas.microsoft.com/office/powerpoint/2010/main" val="25034241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E7A29E-9EA6-4286-A1A4-DCF10A0F6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-200558"/>
            <a:ext cx="6059949" cy="12802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B9DD5C-5822-424D-BCBD-7134E47DC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667" y="1109271"/>
            <a:ext cx="4907705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98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E7A29E-9EA6-4286-A1A4-DCF10A0F6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-200558"/>
            <a:ext cx="6059949" cy="1280271"/>
          </a:xfrm>
          <a:prstGeom prst="rect">
            <a:avLst/>
          </a:prstGeom>
        </p:spPr>
      </p:pic>
      <p:pic>
        <p:nvPicPr>
          <p:cNvPr id="7" name="Espace réservé du contenu 7">
            <a:extLst>
              <a:ext uri="{FF2B5EF4-FFF2-40B4-BE49-F238E27FC236}">
                <a16:creationId xmlns:a16="http://schemas.microsoft.com/office/drawing/2014/main" id="{01F87DCC-3160-4581-A3CB-2DF88D884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557" y="1997530"/>
            <a:ext cx="3729771" cy="3127655"/>
          </a:xfrm>
          <a:prstGeom prst="rect">
            <a:avLst/>
          </a:prstGeom>
          <a:solidFill>
            <a:sysClr val="windowText" lastClr="000000"/>
          </a:solidFill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9E81367-5216-4CFB-8310-EE68EA0D1B86}"/>
              </a:ext>
            </a:extLst>
          </p:cNvPr>
          <p:cNvSpPr txBox="1"/>
          <p:nvPr/>
        </p:nvSpPr>
        <p:spPr>
          <a:xfrm>
            <a:off x="3631293" y="777535"/>
            <a:ext cx="4448105" cy="2431435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DOSSIER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« MEMO FAMILIAL »</a:t>
            </a:r>
            <a:endParaRPr lang="fr-FR" sz="6000" b="1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7200" kern="0" dirty="0">
              <a:ln w="38100">
                <a:noFill/>
              </a:ln>
              <a:solidFill>
                <a:srgbClr val="D04284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4932590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E7A29E-9EA6-4286-A1A4-DCF10A0F6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-200558"/>
            <a:ext cx="6059949" cy="128027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2A07FC7-0E6C-4588-AA39-D70C5E8A79FC}"/>
              </a:ext>
            </a:extLst>
          </p:cNvPr>
          <p:cNvSpPr txBox="1"/>
          <p:nvPr/>
        </p:nvSpPr>
        <p:spPr>
          <a:xfrm>
            <a:off x="3047787" y="765175"/>
            <a:ext cx="5592665" cy="2000548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Que contient ce DOSSIER 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7200" kern="0" dirty="0">
              <a:ln w="38100">
                <a:noFill/>
              </a:ln>
              <a:solidFill>
                <a:srgbClr val="D04284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</p:txBody>
      </p:sp>
      <p:pic>
        <p:nvPicPr>
          <p:cNvPr id="3074" name="Picture 2" descr="L'identification des personnes, débat sur un enjeu mondial | Notaires de  France">
            <a:extLst>
              <a:ext uri="{FF2B5EF4-FFF2-40B4-BE49-F238E27FC236}">
                <a16:creationId xmlns:a16="http://schemas.microsoft.com/office/drawing/2014/main" id="{BEF3824E-2025-49E2-B7AE-2F3D605A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39602"/>
            <a:ext cx="2266649" cy="126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C24E656-3E85-49E1-AD66-73DFB3A78452}"/>
              </a:ext>
            </a:extLst>
          </p:cNvPr>
          <p:cNvSpPr txBox="1"/>
          <p:nvPr/>
        </p:nvSpPr>
        <p:spPr>
          <a:xfrm>
            <a:off x="3589126" y="3589151"/>
            <a:ext cx="3662574" cy="1538883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Identification: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b="1" kern="0" dirty="0">
                <a:ln w="38100">
                  <a:noFill/>
                </a:ln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Identité des personnes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kern="0" dirty="0">
                <a:ln w="38100">
                  <a:noFill/>
                </a:ln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Régimes protection sociale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kern="0" dirty="0">
                <a:ln w="38100">
                  <a:noFill/>
                </a:ln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Informations mariage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kern="0" dirty="0">
                <a:ln w="38100">
                  <a:noFill/>
                </a:ln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Identité des enfants ……</a:t>
            </a:r>
            <a:endParaRPr lang="fr-FR" sz="16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</p:txBody>
      </p:sp>
      <p:pic>
        <p:nvPicPr>
          <p:cNvPr id="9" name="images5">
            <a:extLst>
              <a:ext uri="{FF2B5EF4-FFF2-40B4-BE49-F238E27FC236}">
                <a16:creationId xmlns:a16="http://schemas.microsoft.com/office/drawing/2014/main" id="{B1A04516-8EB4-46D3-903F-29A19062FDB0}"/>
              </a:ext>
            </a:extLst>
          </p:cNvPr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133496" y="1995685"/>
            <a:ext cx="2606856" cy="159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334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E7A29E-9EA6-4286-A1A4-DCF10A0F6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-200558"/>
            <a:ext cx="6059949" cy="12802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99618D-EC1C-4A84-8645-1B0DD776C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17278"/>
            <a:ext cx="3920516" cy="261175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B0507AB-98EA-4517-9CFB-5D2C7F9AA0C1}"/>
              </a:ext>
            </a:extLst>
          </p:cNvPr>
          <p:cNvSpPr txBox="1"/>
          <p:nvPr/>
        </p:nvSpPr>
        <p:spPr>
          <a:xfrm>
            <a:off x="2951820" y="736928"/>
            <a:ext cx="4644854" cy="2739211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Ressources et </a:t>
            </a:r>
            <a:r>
              <a:rPr lang="fr-FR" sz="3200" b="1" kern="0" dirty="0">
                <a:ln w="38100">
                  <a:noFill/>
                </a:ln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Biens:</a:t>
            </a:r>
          </a:p>
          <a:p>
            <a:pPr marL="685800" lvl="1" indent="-228600">
              <a:buFont typeface="Arial" panose="020B0604020202020204" pitchFamily="34" charset="0"/>
              <a:buChar char="–"/>
            </a:pPr>
            <a:r>
              <a:rPr lang="fr-FR" kern="150" dirty="0">
                <a:effectLst/>
                <a:latin typeface="Comic Sans MS" panose="030F0702030302020204" pitchFamily="66" charset="0"/>
                <a:ea typeface="OpenSymbol"/>
                <a:cs typeface="OpenSymbol"/>
              </a:rPr>
              <a:t>Différents organismes de retraite</a:t>
            </a:r>
            <a:endParaRPr lang="fr-FR" kern="150" dirty="0">
              <a:effectLst/>
              <a:latin typeface="OpenSymbol"/>
              <a:ea typeface="OpenSymbol"/>
              <a:cs typeface="OpenSymbol"/>
            </a:endParaRPr>
          </a:p>
          <a:p>
            <a:pPr marL="685800" lvl="1" indent="-228600">
              <a:buFont typeface="Arial" panose="020B0604020202020204" pitchFamily="34" charset="0"/>
              <a:buChar char="–"/>
            </a:pPr>
            <a:r>
              <a:rPr lang="fr-FR" kern="150" dirty="0">
                <a:effectLst/>
                <a:latin typeface="Comic Sans MS" panose="030F0702030302020204" pitchFamily="66" charset="0"/>
                <a:ea typeface="OpenSymbol"/>
                <a:cs typeface="OpenSymbol"/>
              </a:rPr>
              <a:t>Revenus fonciers</a:t>
            </a:r>
            <a:endParaRPr lang="fr-FR" kern="150" dirty="0">
              <a:effectLst/>
              <a:latin typeface="OpenSymbol"/>
              <a:ea typeface="OpenSymbol"/>
              <a:cs typeface="OpenSymbol"/>
            </a:endParaRPr>
          </a:p>
          <a:p>
            <a:pPr marL="685800" lvl="1" indent="-228600">
              <a:buFont typeface="Arial" panose="020B0604020202020204" pitchFamily="34" charset="0"/>
              <a:buChar char="–"/>
            </a:pPr>
            <a:r>
              <a:rPr lang="fr-FR" kern="150" dirty="0">
                <a:effectLst/>
                <a:latin typeface="Comic Sans MS" panose="030F0702030302020204" pitchFamily="66" charset="0"/>
                <a:ea typeface="OpenSymbol"/>
                <a:cs typeface="OpenSymbol"/>
              </a:rPr>
              <a:t>Comptes bancaires</a:t>
            </a:r>
            <a:endParaRPr lang="fr-FR" kern="150" dirty="0">
              <a:effectLst/>
              <a:latin typeface="OpenSymbol"/>
              <a:ea typeface="OpenSymbol"/>
              <a:cs typeface="OpenSymbol"/>
            </a:endParaRPr>
          </a:p>
          <a:p>
            <a:pPr marL="685800" lvl="1" indent="-228600">
              <a:buFont typeface="Arial" panose="020B0604020202020204" pitchFamily="34" charset="0"/>
              <a:buChar char="–"/>
            </a:pPr>
            <a:r>
              <a:rPr lang="fr-FR" kern="150" dirty="0">
                <a:effectLst/>
                <a:latin typeface="Comic Sans MS" panose="030F0702030302020204" pitchFamily="66" charset="0"/>
                <a:ea typeface="OpenSymbol"/>
                <a:cs typeface="OpenSymbol"/>
              </a:rPr>
              <a:t>Placements</a:t>
            </a:r>
            <a:endParaRPr lang="fr-FR" kern="150" dirty="0">
              <a:effectLst/>
              <a:latin typeface="OpenSymbol"/>
              <a:ea typeface="OpenSymbol"/>
              <a:cs typeface="OpenSymbol"/>
            </a:endParaRPr>
          </a:p>
          <a:p>
            <a:pPr marL="685800" lvl="1" indent="-228600">
              <a:buFont typeface="Arial" panose="020B0604020202020204" pitchFamily="34" charset="0"/>
              <a:buChar char="–"/>
            </a:pPr>
            <a:r>
              <a:rPr lang="fr-FR" kern="150" dirty="0">
                <a:effectLst/>
                <a:latin typeface="Comic Sans MS" panose="030F0702030302020204" pitchFamily="66" charset="0"/>
                <a:ea typeface="OpenSymbol"/>
                <a:cs typeface="OpenSymbol"/>
              </a:rPr>
              <a:t>Emprunts</a:t>
            </a:r>
            <a:endParaRPr lang="fr-FR" kern="150" dirty="0">
              <a:effectLst/>
              <a:latin typeface="OpenSymbol"/>
              <a:ea typeface="OpenSymbol"/>
              <a:cs typeface="OpenSymbol"/>
            </a:endParaRPr>
          </a:p>
          <a:p>
            <a:pPr marL="685800" lvl="1" indent="-228600">
              <a:buFont typeface="Arial" panose="020B0604020202020204" pitchFamily="34" charset="0"/>
              <a:buChar char="–"/>
            </a:pPr>
            <a:r>
              <a:rPr lang="fr-FR" kern="150" dirty="0">
                <a:effectLst/>
                <a:latin typeface="Comic Sans MS" panose="030F0702030302020204" pitchFamily="66" charset="0"/>
                <a:ea typeface="OpenSymbol"/>
                <a:cs typeface="OpenSymbol"/>
              </a:rPr>
              <a:t>Propriétés</a:t>
            </a:r>
            <a:endParaRPr lang="fr-FR" kern="150" dirty="0">
              <a:effectLst/>
              <a:latin typeface="OpenSymbol"/>
              <a:ea typeface="OpenSymbol"/>
              <a:cs typeface="OpenSymbo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28519564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E7A29E-9EA6-4286-A1A4-DCF10A0F6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-200558"/>
            <a:ext cx="6059949" cy="128027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0F9CAFE-D00E-4263-A636-ADAAB8015D03}"/>
              </a:ext>
            </a:extLst>
          </p:cNvPr>
          <p:cNvSpPr txBox="1"/>
          <p:nvPr/>
        </p:nvSpPr>
        <p:spPr>
          <a:xfrm>
            <a:off x="3909063" y="840363"/>
            <a:ext cx="3342637" cy="1446550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kern="0" dirty="0">
                <a:ln w="38100">
                  <a:noFill/>
                </a:ln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Assurances: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kern="150" dirty="0">
                <a:effectLst/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Santé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kern="150" dirty="0"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H</a:t>
            </a:r>
            <a:r>
              <a:rPr lang="fr-FR" sz="1200" kern="150" dirty="0">
                <a:effectLst/>
                <a:latin typeface="Comic Sans MS" panose="030F0702030302020204" pitchFamily="66" charset="0"/>
                <a:ea typeface="OpenSymbol"/>
                <a:cs typeface="OpenSymbol"/>
              </a:rPr>
              <a:t>abitation</a:t>
            </a:r>
            <a:endParaRPr lang="fr-FR" sz="1200" kern="150" dirty="0">
              <a:effectLst/>
              <a:latin typeface="OpenSymbol"/>
              <a:ea typeface="OpenSymbol"/>
              <a:cs typeface="OpenSymbol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kern="150" dirty="0">
                <a:effectLst/>
                <a:latin typeface="Comic Sans MS" panose="030F0702030302020204" pitchFamily="66" charset="0"/>
                <a:ea typeface="OpenSymbol"/>
                <a:cs typeface="OpenSymbol"/>
              </a:rPr>
              <a:t>Voiture</a:t>
            </a:r>
            <a:endParaRPr lang="fr-FR" sz="1200" kern="150" dirty="0">
              <a:effectLst/>
              <a:latin typeface="OpenSymbol"/>
              <a:ea typeface="OpenSymbol"/>
              <a:cs typeface="OpenSymbo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</p:txBody>
      </p:sp>
      <p:pic>
        <p:nvPicPr>
          <p:cNvPr id="4098" name="Picture 2" descr="LES ASSURANCES EN COPROPRIÉTÉ - RCSI">
            <a:extLst>
              <a:ext uri="{FF2B5EF4-FFF2-40B4-BE49-F238E27FC236}">
                <a16:creationId xmlns:a16="http://schemas.microsoft.com/office/drawing/2014/main" id="{BC03118A-F47A-4A2B-B55B-D9C1BE84A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24" y="2180251"/>
            <a:ext cx="1583041" cy="154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s6">
            <a:extLst>
              <a:ext uri="{FF2B5EF4-FFF2-40B4-BE49-F238E27FC236}">
                <a16:creationId xmlns:a16="http://schemas.microsoft.com/office/drawing/2014/main" id="{E0E92C14-5260-42D6-9AAB-1102AB1F29FC}"/>
              </a:ext>
            </a:extLst>
          </p:cNvPr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018812" y="2323425"/>
            <a:ext cx="3569411" cy="24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303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E7A29E-9EA6-4286-A1A4-DCF10A0F6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-200558"/>
            <a:ext cx="6059949" cy="12802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BD2C16-8094-4999-A6AC-2854C18A83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08" y="2571750"/>
            <a:ext cx="3348372" cy="271733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0F9CAFE-D00E-4263-A636-ADAAB8015D03}"/>
              </a:ext>
            </a:extLst>
          </p:cNvPr>
          <p:cNvSpPr txBox="1"/>
          <p:nvPr/>
        </p:nvSpPr>
        <p:spPr>
          <a:xfrm>
            <a:off x="3008163" y="769486"/>
            <a:ext cx="5164237" cy="2185214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Dépenses </a:t>
            </a:r>
            <a:r>
              <a:rPr lang="fr-FR" sz="3200" b="1" kern="0" dirty="0">
                <a:ln w="38100">
                  <a:noFill/>
                </a:ln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Dettes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kern="150" dirty="0">
                <a:effectLst/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Impôts</a:t>
            </a:r>
            <a:endParaRPr lang="fr-FR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kern="150" dirty="0">
                <a:effectLst/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Eau, Electricité, Gaz</a:t>
            </a:r>
            <a:endParaRPr lang="fr-FR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kern="150" dirty="0">
                <a:effectLst/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Véhicule(s)</a:t>
            </a:r>
            <a:endParaRPr lang="fr-FR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kern="150" dirty="0">
                <a:effectLst/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Cotisations diverses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Emploi de personnes à domicile</a:t>
            </a:r>
            <a:endParaRPr lang="fr-FR" sz="3200" b="1" kern="0" dirty="0">
              <a:ln w="38100">
                <a:noFill/>
              </a:ln>
              <a:solidFill>
                <a:prstClr val="black"/>
              </a:solidFill>
              <a:latin typeface="Comic Sans MS" panose="030F0702030302020204" pitchFamily="66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92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e 19">
            <a:extLst>
              <a:ext uri="{FF2B5EF4-FFF2-40B4-BE49-F238E27FC236}">
                <a16:creationId xmlns:a16="http://schemas.microsoft.com/office/drawing/2014/main" id="{A924E5BB-85CD-4ECD-8AAA-17BE7D0F0C8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1268" name="Image 14">
              <a:extLst>
                <a:ext uri="{FF2B5EF4-FFF2-40B4-BE49-F238E27FC236}">
                  <a16:creationId xmlns:a16="http://schemas.microsoft.com/office/drawing/2014/main" id="{79DF6918-CF7B-435A-9FA8-59070E471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7AB6B6DA-C95D-48BC-9863-9454B934462C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70" name="Groupe 15">
              <a:extLst>
                <a:ext uri="{FF2B5EF4-FFF2-40B4-BE49-F238E27FC236}">
                  <a16:creationId xmlns:a16="http://schemas.microsoft.com/office/drawing/2014/main" id="{D077BD39-C328-4BD3-89EB-C50D09F794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1271" name="Picture 2" descr="AROPA 51-08 | Fnaropa">
                <a:extLst>
                  <a:ext uri="{FF2B5EF4-FFF2-40B4-BE49-F238E27FC236}">
                    <a16:creationId xmlns:a16="http://schemas.microsoft.com/office/drawing/2014/main" id="{EA769615-D028-476B-BEA7-F78ADDB517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72" name="ZoneTexte 12">
                <a:extLst>
                  <a:ext uri="{FF2B5EF4-FFF2-40B4-BE49-F238E27FC236}">
                    <a16:creationId xmlns:a16="http://schemas.microsoft.com/office/drawing/2014/main" id="{78F75454-593C-41E5-B0C9-A588568B68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82FDE8A-B19A-45FE-918E-DA42EF404803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85D6A9EE-F601-491F-8322-275A38E5FCD2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Accueil des Partenaires</a:t>
            </a:r>
          </a:p>
        </p:txBody>
      </p:sp>
      <p:pic>
        <p:nvPicPr>
          <p:cNvPr id="9218" name="Picture 2" descr="Fête de l&amp;amp;#39;école: Mille mercis! – Collège Cardinal Mercier">
            <a:extLst>
              <a:ext uri="{FF2B5EF4-FFF2-40B4-BE49-F238E27FC236}">
                <a16:creationId xmlns:a16="http://schemas.microsoft.com/office/drawing/2014/main" id="{C780C721-316B-413B-AE29-EBA3DE22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17" y="798036"/>
            <a:ext cx="5624955" cy="434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E7A29E-9EA6-4286-A1A4-DCF10A0F6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-200558"/>
            <a:ext cx="6059949" cy="12802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B0507AB-98EA-4517-9CFB-5D2C7F9AA0C1}"/>
              </a:ext>
            </a:extLst>
          </p:cNvPr>
          <p:cNvSpPr txBox="1"/>
          <p:nvPr/>
        </p:nvSpPr>
        <p:spPr>
          <a:xfrm>
            <a:off x="3024188" y="765175"/>
            <a:ext cx="4510734" cy="1723549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Historique </a:t>
            </a:r>
            <a:r>
              <a:rPr lang="fr-FR" sz="2800" b="1" kern="0" dirty="0">
                <a:ln w="38100">
                  <a:noFill/>
                </a:ln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Mangal" panose="02040503050203030202" pitchFamily="18" charset="0"/>
              </a:rPr>
              <a:t>médical:</a:t>
            </a:r>
          </a:p>
          <a:p>
            <a:pPr marL="1143000" lvl="2" indent="-228600">
              <a:buFont typeface="Arial" panose="020B0604020202020204" pitchFamily="34" charset="0"/>
              <a:buChar char="–"/>
            </a:pPr>
            <a:r>
              <a:rPr lang="fr-FR" kern="150" dirty="0">
                <a:effectLst/>
                <a:latin typeface="Comic Sans MS" panose="030F0702030302020204" pitchFamily="66" charset="0"/>
                <a:ea typeface="OpenSymbol"/>
                <a:cs typeface="OpenSymbol"/>
              </a:rPr>
              <a:t>Médecin Traitant</a:t>
            </a:r>
            <a:endParaRPr lang="fr-FR" kern="150" dirty="0">
              <a:effectLst/>
              <a:latin typeface="OpenSymbol"/>
              <a:ea typeface="OpenSymbol"/>
              <a:cs typeface="OpenSymbol"/>
            </a:endParaRPr>
          </a:p>
          <a:p>
            <a:pPr marL="1143000" lvl="2" indent="-228600">
              <a:buFont typeface="Arial" panose="020B0604020202020204" pitchFamily="34" charset="0"/>
              <a:buChar char="–"/>
            </a:pPr>
            <a:r>
              <a:rPr lang="fr-FR" kern="150" dirty="0">
                <a:effectLst/>
                <a:latin typeface="Comic Sans MS" panose="030F0702030302020204" pitchFamily="66" charset="0"/>
                <a:ea typeface="OpenSymbol"/>
                <a:cs typeface="OpenSymbol"/>
              </a:rPr>
              <a:t>Traitements médicaux</a:t>
            </a:r>
            <a:endParaRPr lang="fr-FR" kern="150" dirty="0">
              <a:effectLst/>
              <a:latin typeface="OpenSymbol"/>
              <a:ea typeface="OpenSymbol"/>
              <a:cs typeface="OpenSymbol"/>
            </a:endParaRPr>
          </a:p>
          <a:p>
            <a:pPr marL="1143000" lvl="2" indent="-228600">
              <a:buFont typeface="Arial" panose="020B0604020202020204" pitchFamily="34" charset="0"/>
              <a:buChar char="–"/>
            </a:pPr>
            <a:r>
              <a:rPr lang="fr-FR" kern="150" dirty="0">
                <a:effectLst/>
                <a:latin typeface="Comic Sans MS" panose="030F0702030302020204" pitchFamily="66" charset="0"/>
                <a:ea typeface="OpenSymbol"/>
                <a:cs typeface="OpenSymbol"/>
              </a:rPr>
              <a:t>Téléassistance</a:t>
            </a:r>
            <a:endParaRPr lang="fr-FR" kern="150" dirty="0">
              <a:effectLst/>
              <a:latin typeface="OpenSymbol"/>
              <a:ea typeface="OpenSymbol"/>
              <a:cs typeface="OpenSymbol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24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B0D6DD-4D22-4BC1-B235-3CCCDACFC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04" y="2499743"/>
            <a:ext cx="4359118" cy="26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052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4F44CC8-8B96-4DDA-8765-7138459F7416}"/>
              </a:ext>
            </a:extLst>
          </p:cNvPr>
          <p:cNvSpPr txBox="1">
            <a:spLocks/>
          </p:cNvSpPr>
          <p:nvPr/>
        </p:nvSpPr>
        <p:spPr>
          <a:xfrm>
            <a:off x="1020068" y="185844"/>
            <a:ext cx="6504259" cy="9097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2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Défense des retraités </a:t>
            </a:r>
            <a:b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6014D5-5DF3-478A-9BCE-56B44E5C5021}"/>
              </a:ext>
            </a:extLst>
          </p:cNvPr>
          <p:cNvSpPr txBox="1"/>
          <p:nvPr/>
        </p:nvSpPr>
        <p:spPr>
          <a:xfrm>
            <a:off x="3028543" y="765175"/>
            <a:ext cx="4448105" cy="3939540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Par</a:t>
            </a:r>
            <a:r>
              <a:rPr lang="fr-FR" sz="44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Monique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SCHUBERT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400" b="1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kern="0" dirty="0">
              <a:ln w="38100">
                <a:noFill/>
              </a:ln>
              <a:solidFill>
                <a:srgbClr val="D04284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41719795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4F44CC8-8B96-4DDA-8765-7138459F7416}"/>
              </a:ext>
            </a:extLst>
          </p:cNvPr>
          <p:cNvSpPr txBox="1">
            <a:spLocks/>
          </p:cNvSpPr>
          <p:nvPr/>
        </p:nvSpPr>
        <p:spPr>
          <a:xfrm>
            <a:off x="1020068" y="185844"/>
            <a:ext cx="6504259" cy="9097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2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Défense des retraités </a:t>
            </a:r>
            <a:b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8" name="Image 7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1C482706-FC34-4F8D-8EDB-66A64E3CC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76" y="3165582"/>
            <a:ext cx="3903632" cy="18919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966D2AF-8611-4F88-BA5D-F1F50393D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510" y="763749"/>
            <a:ext cx="3333690" cy="240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83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4F44CC8-8B96-4DDA-8765-7138459F7416}"/>
              </a:ext>
            </a:extLst>
          </p:cNvPr>
          <p:cNvSpPr txBox="1">
            <a:spLocks/>
          </p:cNvSpPr>
          <p:nvPr/>
        </p:nvSpPr>
        <p:spPr>
          <a:xfrm>
            <a:off x="1020068" y="185844"/>
            <a:ext cx="6504259" cy="9097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2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Défense des retraités </a:t>
            </a:r>
            <a:b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0F0794-5DE7-4F69-A8E4-DC6DAE343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1287780"/>
            <a:ext cx="4645804" cy="276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345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4F44CC8-8B96-4DDA-8765-7138459F7416}"/>
              </a:ext>
            </a:extLst>
          </p:cNvPr>
          <p:cNvSpPr txBox="1">
            <a:spLocks/>
          </p:cNvSpPr>
          <p:nvPr/>
        </p:nvSpPr>
        <p:spPr>
          <a:xfrm>
            <a:off x="1020068" y="185844"/>
            <a:ext cx="6504259" cy="9097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2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Défense des retraités </a:t>
            </a:r>
            <a:b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9872CA0-7FE5-4D8F-8C39-D97008E0E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87780"/>
            <a:ext cx="4347545" cy="31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093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La communication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A20962B-E2B6-40EB-A996-D0F47EF1F3DD}"/>
              </a:ext>
            </a:extLst>
          </p:cNvPr>
          <p:cNvSpPr txBox="1"/>
          <p:nvPr/>
        </p:nvSpPr>
        <p:spPr>
          <a:xfrm>
            <a:off x="3455876" y="1424263"/>
            <a:ext cx="4448105" cy="3631763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Par</a:t>
            </a:r>
            <a:r>
              <a:rPr lang="fr-FR" sz="44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Marc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n w="38100">
                  <a:noFill/>
                </a:ln>
                <a:solidFill>
                  <a:srgbClr val="002060"/>
                </a:solidFill>
                <a:latin typeface="Arial "/>
              </a:rPr>
              <a:t>BAUDOT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400" b="1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kern="0" dirty="0">
              <a:ln w="38100">
                <a:noFill/>
              </a:ln>
              <a:solidFill>
                <a:srgbClr val="D04284"/>
              </a:solidFill>
              <a:latin typeface="Arial 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kern="0" dirty="0">
              <a:ln w="38100">
                <a:noFill/>
              </a:ln>
              <a:solidFill>
                <a:srgbClr val="002060"/>
              </a:solidFill>
              <a:latin typeface="Arial 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 4">
            <a:extLst>
              <a:ext uri="{FF2B5EF4-FFF2-40B4-BE49-F238E27FC236}">
                <a16:creationId xmlns:a16="http://schemas.microsoft.com/office/drawing/2014/main" id="{867998F2-B2BB-4035-B946-45137F99A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50963"/>
            <a:ext cx="7850188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Image 2">
            <a:extLst>
              <a:ext uri="{FF2B5EF4-FFF2-40B4-BE49-F238E27FC236}">
                <a16:creationId xmlns:a16="http://schemas.microsoft.com/office/drawing/2014/main" id="{DBAC8C67-E8D6-4180-BAE2-E6A21DFFFF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0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Image 1">
            <a:extLst>
              <a:ext uri="{FF2B5EF4-FFF2-40B4-BE49-F238E27FC236}">
                <a16:creationId xmlns:a16="http://schemas.microsoft.com/office/drawing/2014/main" id="{EDC5B7D8-5548-4585-AA0C-055A3DA14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Image 3">
            <a:extLst>
              <a:ext uri="{FF2B5EF4-FFF2-40B4-BE49-F238E27FC236}">
                <a16:creationId xmlns:a16="http://schemas.microsoft.com/office/drawing/2014/main" id="{296F06BE-8436-42C9-8FC5-41E283CDB7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AACD60-D9F6-4213-8D22-0EA7862C3031}"/>
              </a:ext>
            </a:extLst>
          </p:cNvPr>
          <p:cNvSpPr txBox="1"/>
          <p:nvPr/>
        </p:nvSpPr>
        <p:spPr>
          <a:xfrm>
            <a:off x="1331913" y="87313"/>
            <a:ext cx="5227637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800" dirty="0">
                <a:solidFill>
                  <a:schemeClr val="accent3"/>
                </a:solidFill>
                <a:latin typeface="Trebuchet MS" panose="020B0603020202020204" pitchFamily="34" charset="0"/>
                <a:cs typeface="Arial" charset="0"/>
              </a:rPr>
              <a:t>La communication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F4DC9C-4D94-42A5-A4CF-B586BB97153E}"/>
              </a:ext>
            </a:extLst>
          </p:cNvPr>
          <p:cNvSpPr/>
          <p:nvPr/>
        </p:nvSpPr>
        <p:spPr>
          <a:xfrm>
            <a:off x="5220072" y="1455626"/>
            <a:ext cx="648072" cy="20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C0580D0-76A8-4B8C-9AF9-A9D929039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16" y="734674"/>
            <a:ext cx="3384970" cy="9278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D8C4D0-A121-4DA9-BD99-015FA2AD6086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2227" name="Image 2">
            <a:extLst>
              <a:ext uri="{FF2B5EF4-FFF2-40B4-BE49-F238E27FC236}">
                <a16:creationId xmlns:a16="http://schemas.microsoft.com/office/drawing/2014/main" id="{3353E7DA-9C57-4472-850D-A89396547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Image 3">
            <a:extLst>
              <a:ext uri="{FF2B5EF4-FFF2-40B4-BE49-F238E27FC236}">
                <a16:creationId xmlns:a16="http://schemas.microsoft.com/office/drawing/2014/main" id="{EC9CCDB9-D9BB-4634-B752-086439233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F769F8C-FE67-49A4-BC9B-A0360932628B}"/>
              </a:ext>
            </a:extLst>
          </p:cNvPr>
          <p:cNvSpPr txBox="1">
            <a:spLocks/>
          </p:cNvSpPr>
          <p:nvPr/>
        </p:nvSpPr>
        <p:spPr>
          <a:xfrm>
            <a:off x="1020068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La communication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4BDE1F-D3BB-4E60-83FE-06BEEA53F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966" y="1406164"/>
            <a:ext cx="4991769" cy="321781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4BBC153-6F77-4851-B261-C42B00DA91FD}"/>
              </a:ext>
            </a:extLst>
          </p:cNvPr>
          <p:cNvSpPr txBox="1">
            <a:spLocks/>
          </p:cNvSpPr>
          <p:nvPr/>
        </p:nvSpPr>
        <p:spPr>
          <a:xfrm>
            <a:off x="2519772" y="3339689"/>
            <a:ext cx="6073712" cy="7802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FDAAB6-C30C-495E-9EBF-81F116DFCF59}"/>
              </a:ext>
            </a:extLst>
          </p:cNvPr>
          <p:cNvSpPr/>
          <p:nvPr/>
        </p:nvSpPr>
        <p:spPr>
          <a:xfrm>
            <a:off x="5220072" y="1455626"/>
            <a:ext cx="720080" cy="206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3AD2F8-3A54-453F-A198-073951E4E5F9}"/>
              </a:ext>
            </a:extLst>
          </p:cNvPr>
          <p:cNvSpPr/>
          <p:nvPr/>
        </p:nvSpPr>
        <p:spPr>
          <a:xfrm>
            <a:off x="3485062" y="4225824"/>
            <a:ext cx="4687338" cy="36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31B1A5-9DA5-4533-B912-D5F01BE877D7}"/>
              </a:ext>
            </a:extLst>
          </p:cNvPr>
          <p:cNvSpPr/>
          <p:nvPr/>
        </p:nvSpPr>
        <p:spPr>
          <a:xfrm>
            <a:off x="5313566" y="1473627"/>
            <a:ext cx="720080" cy="206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La communication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C7A139-67A9-4778-8203-D0CA6377A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074582"/>
            <a:ext cx="2927805" cy="20755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D4FFB11-3D96-40C3-97AF-CA3B77001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828" y="771550"/>
            <a:ext cx="315324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68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La communication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D0DE404A-0742-4092-8254-92B3A3B701BF}"/>
              </a:ext>
            </a:extLst>
          </p:cNvPr>
          <p:cNvSpPr txBox="1">
            <a:spLocks/>
          </p:cNvSpPr>
          <p:nvPr/>
        </p:nvSpPr>
        <p:spPr>
          <a:xfrm rot="10800000" flipV="1">
            <a:off x="7873409" y="3063876"/>
            <a:ext cx="4784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 rtl="0" fontAlgn="base">
              <a:spcBef>
                <a:spcPct val="20000"/>
              </a:spcBef>
              <a:spcAft>
                <a:spcPct val="0"/>
              </a:spcAft>
              <a:buSzPct val="75000"/>
              <a:defRPr sz="788" b="1" kern="1200">
                <a:solidFill>
                  <a:srgbClr val="007D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SzPct val="75000"/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fld id="{19F0D81E-08B6-4A9B-BBF3-D68D8FB64539}" type="slidenum">
              <a:rPr kumimoji="0" lang="fr-FR" sz="788" b="1" i="0" u="none" strike="noStrike" kern="1200" cap="none" spc="0" normalizeH="0" baseline="0" noProof="0" smtClean="0">
                <a:ln>
                  <a:noFill/>
                </a:ln>
                <a:solidFill>
                  <a:srgbClr val="007D2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75000"/>
                <a:buFontTx/>
                <a:buNone/>
                <a:tabLst/>
                <a:defRPr/>
              </a:pPr>
              <a:t>89</a:t>
            </a:fld>
            <a:endParaRPr kumimoji="0" lang="fr-FR" sz="788" b="1" i="0" u="none" strike="noStrike" kern="1200" cap="none" spc="0" normalizeH="0" baseline="0" noProof="0">
              <a:ln>
                <a:noFill/>
              </a:ln>
              <a:solidFill>
                <a:srgbClr val="007D2B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B9F6D0A-24CC-44F2-B651-0BC8FF5D6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188" y="768796"/>
            <a:ext cx="1885950" cy="21704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AA3BA78-3645-4357-883F-FCFB1F63A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350" y="735546"/>
            <a:ext cx="3148996" cy="20444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4B0D51D-EB3D-45AB-9959-5E8173C05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187" y="2307069"/>
            <a:ext cx="3441737" cy="22743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F171E1-48D2-4BEF-8FF7-6F3B74F88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5" y="2327570"/>
            <a:ext cx="3334101" cy="21704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A05C38-663D-427D-AFCD-02CC726AE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924" y="2862836"/>
            <a:ext cx="3697929" cy="227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5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e 19">
            <a:extLst>
              <a:ext uri="{FF2B5EF4-FFF2-40B4-BE49-F238E27FC236}">
                <a16:creationId xmlns:a16="http://schemas.microsoft.com/office/drawing/2014/main" id="{F2A1127F-B225-46FF-9E5E-8591ED5671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3575"/>
            <a:chOff x="-2" y="0"/>
            <a:chExt cx="9144002" cy="663538"/>
          </a:xfrm>
        </p:grpSpPr>
        <p:pic>
          <p:nvPicPr>
            <p:cNvPr id="13316" name="Image 14">
              <a:extLst>
                <a:ext uri="{FF2B5EF4-FFF2-40B4-BE49-F238E27FC236}">
                  <a16:creationId xmlns:a16="http://schemas.microsoft.com/office/drawing/2014/main" id="{A9117195-2AFD-4EDD-AFCA-90DB4028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5"/>
            <a:stretch>
              <a:fillRect/>
            </a:stretch>
          </p:blipFill>
          <p:spPr bwMode="auto">
            <a:xfrm flipH="1">
              <a:off x="3109" y="0"/>
              <a:ext cx="9140882" cy="6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9836BE89-7176-4C1C-90DE-98C8AF49AAFD}"/>
                </a:ext>
              </a:extLst>
            </p:cNvPr>
            <p:cNvCxnSpPr/>
            <p:nvPr/>
          </p:nvCxnSpPr>
          <p:spPr>
            <a:xfrm>
              <a:off x="-2" y="663538"/>
              <a:ext cx="9144002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18" name="Groupe 15">
              <a:extLst>
                <a:ext uri="{FF2B5EF4-FFF2-40B4-BE49-F238E27FC236}">
                  <a16:creationId xmlns:a16="http://schemas.microsoft.com/office/drawing/2014/main" id="{F2ED4A4A-2CAA-4F61-90F8-CED1B88EE0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93861"/>
              <a:ext cx="2448272" cy="461665"/>
              <a:chOff x="251520" y="114951"/>
              <a:chExt cx="2448272" cy="461665"/>
            </a:xfrm>
          </p:grpSpPr>
          <p:pic>
            <p:nvPicPr>
              <p:cNvPr id="13319" name="Picture 2" descr="AROPA 51-08 | Fnaropa">
                <a:extLst>
                  <a:ext uri="{FF2B5EF4-FFF2-40B4-BE49-F238E27FC236}">
                    <a16:creationId xmlns:a16="http://schemas.microsoft.com/office/drawing/2014/main" id="{5E41322C-B1E7-42D3-8C04-7510342C4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4951"/>
                <a:ext cx="7367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0" name="ZoneTexte 12">
                <a:extLst>
                  <a:ext uri="{FF2B5EF4-FFF2-40B4-BE49-F238E27FC236}">
                    <a16:creationId xmlns:a16="http://schemas.microsoft.com/office/drawing/2014/main" id="{D9659BA2-C808-4566-AB75-21EF3EDB37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04" y="114951"/>
                <a:ext cx="1788888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2E8A5C"/>
                    </a:solidFill>
                    <a:latin typeface="Arial Narrow" panose="020B0606020202030204" pitchFamily="34" charset="0"/>
                  </a:rPr>
                  <a:t>AROPA 51-08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B7FCC4C-CA3E-4DE2-A7D5-4A80949C62B2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756AC99F-ACAD-44B1-8B1D-052DF4106959}"/>
              </a:ext>
            </a:extLst>
          </p:cNvPr>
          <p:cNvSpPr txBox="1">
            <a:spLocks/>
          </p:cNvSpPr>
          <p:nvPr/>
        </p:nvSpPr>
        <p:spPr bwMode="auto">
          <a:xfrm>
            <a:off x="3708400" y="115891"/>
            <a:ext cx="5435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Tx/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3CDDD"/>
              </a:buClr>
              <a:buSzPct val="5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 rapport du Président</a:t>
            </a: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4E719C74-6B38-4B80-9E10-1A4EA83B1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765174"/>
            <a:ext cx="6119812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037EF32-ACC7-4C4A-B8DD-619F37B57679}"/>
              </a:ext>
            </a:extLst>
          </p:cNvPr>
          <p:cNvSpPr txBox="1"/>
          <p:nvPr/>
        </p:nvSpPr>
        <p:spPr>
          <a:xfrm>
            <a:off x="4230082" y="1412961"/>
            <a:ext cx="3708025" cy="1946687"/>
          </a:xfrm>
          <a:prstGeom prst="rect">
            <a:avLst/>
          </a:prstGeom>
          <a:noFill/>
          <a:ln>
            <a:noFill/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50" b="0" i="0" u="none" strike="noStrike" kern="0" cap="none" spc="0" normalizeH="0" baseline="0" noProof="0" dirty="0">
              <a:ln w="38100">
                <a:noFill/>
              </a:ln>
              <a:solidFill>
                <a:srgbClr val="D04284"/>
              </a:solidFill>
              <a:effectLst/>
              <a:uLnTx/>
              <a:uFillTx/>
              <a:latin typeface="Arial "/>
            </a:endParaRPr>
          </a:p>
          <a:p>
            <a:pPr marL="0" marR="0" lvl="1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 w="381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</a:rPr>
              <a:t>par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0" cap="none" spc="0" normalizeH="0" baseline="0" noProof="0" dirty="0">
              <a:ln w="38100">
                <a:noFill/>
              </a:ln>
              <a:solidFill>
                <a:srgbClr val="002060"/>
              </a:solidFill>
              <a:effectLst/>
              <a:uLnTx/>
              <a:uFillTx/>
              <a:latin typeface="Arial 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</a:rPr>
              <a:t>Daniel COFFINET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La communication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6DC1C7-C19D-4F84-AA08-31736BEB2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481" y="728663"/>
            <a:ext cx="2758986" cy="19536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D67DBD-0A6A-4DAB-8EBC-AA1288B97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876" y="3255497"/>
            <a:ext cx="4411086" cy="18816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312024-F8AF-4A8A-A8CA-5A3FBC1FE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188" y="721025"/>
            <a:ext cx="5093754" cy="440572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8139FD0-D481-4F8E-8181-8D3E964D7BFB}"/>
              </a:ext>
            </a:extLst>
          </p:cNvPr>
          <p:cNvSpPr/>
          <p:nvPr/>
        </p:nvSpPr>
        <p:spPr>
          <a:xfrm>
            <a:off x="3688235" y="4695986"/>
            <a:ext cx="3836093" cy="44751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Initiatives pour demain</a:t>
            </a:r>
          </a:p>
        </p:txBody>
      </p:sp>
    </p:spTree>
    <p:extLst>
      <p:ext uri="{BB962C8B-B14F-4D97-AF65-F5344CB8AC3E}">
        <p14:creationId xmlns:p14="http://schemas.microsoft.com/office/powerpoint/2010/main" val="73955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879C5E9-CF55-4E5C-BCC4-3AEC3FD4B8D3}"/>
              </a:ext>
            </a:extLst>
          </p:cNvPr>
          <p:cNvSpPr txBox="1">
            <a:spLocks/>
          </p:cNvSpPr>
          <p:nvPr/>
        </p:nvSpPr>
        <p:spPr>
          <a:xfrm>
            <a:off x="1020069" y="-20538"/>
            <a:ext cx="60737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La communication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F7ED48-02F5-419F-ADBA-EF9A921F7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68" y="771550"/>
            <a:ext cx="4001924" cy="428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1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71" y="-6349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4F44CC8-8B96-4DDA-8765-7138459F7416}"/>
              </a:ext>
            </a:extLst>
          </p:cNvPr>
          <p:cNvSpPr txBox="1">
            <a:spLocks/>
          </p:cNvSpPr>
          <p:nvPr/>
        </p:nvSpPr>
        <p:spPr>
          <a:xfrm>
            <a:off x="1007604" y="15875"/>
            <a:ext cx="6504259" cy="909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2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TOMBOLA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4950E3-916E-4E82-B179-120CE964B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651" y="777571"/>
            <a:ext cx="3419557" cy="23377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7EE8AFB-203E-4DBD-B3DE-FFFFDE283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822" y="3183819"/>
            <a:ext cx="3833230" cy="195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733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71" y="-6349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4F44CC8-8B96-4DDA-8765-7138459F7416}"/>
              </a:ext>
            </a:extLst>
          </p:cNvPr>
          <p:cNvSpPr txBox="1">
            <a:spLocks/>
          </p:cNvSpPr>
          <p:nvPr/>
        </p:nvSpPr>
        <p:spPr>
          <a:xfrm>
            <a:off x="1020068" y="185844"/>
            <a:ext cx="6504259" cy="9097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2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Philippe BARBIER</a:t>
            </a:r>
            <a:b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9" name="Rectangle à coins arrondis 3">
            <a:extLst>
              <a:ext uri="{FF2B5EF4-FFF2-40B4-BE49-F238E27FC236}">
                <a16:creationId xmlns:a16="http://schemas.microsoft.com/office/drawing/2014/main" id="{52152D48-A283-4E66-863E-1C8552B178A4}"/>
              </a:ext>
            </a:extLst>
          </p:cNvPr>
          <p:cNvSpPr/>
          <p:nvPr/>
        </p:nvSpPr>
        <p:spPr bwMode="auto">
          <a:xfrm>
            <a:off x="3995936" y="758826"/>
            <a:ext cx="2886075" cy="4378325"/>
          </a:xfrm>
          <a:prstGeom prst="roundRect">
            <a:avLst/>
          </a:prstGeom>
          <a:gradFill flip="none" rotWithShape="1">
            <a:gsLst>
              <a:gs pos="0">
                <a:srgbClr val="E12F82"/>
              </a:gs>
              <a:gs pos="21000">
                <a:srgbClr val="2A6E4F"/>
              </a:gs>
              <a:gs pos="47000">
                <a:srgbClr val="85A649"/>
              </a:gs>
              <a:gs pos="64000">
                <a:srgbClr val="FFFF00"/>
              </a:gs>
              <a:gs pos="95000">
                <a:srgbClr val="01998A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2000" b="0" kern="0" dirty="0">
              <a:solidFill>
                <a:prstClr val="white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2000" b="0" kern="0" dirty="0">
              <a:solidFill>
                <a:prstClr val="white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2000" b="0" kern="0" dirty="0">
              <a:solidFill>
                <a:prstClr val="white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2000" b="0" kern="0" dirty="0">
              <a:solidFill>
                <a:prstClr val="white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2000" b="0" kern="0" dirty="0">
              <a:solidFill>
                <a:prstClr val="white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2000" b="0" kern="0" dirty="0">
              <a:solidFill>
                <a:prstClr val="white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2000" b="0" kern="0" dirty="0">
              <a:solidFill>
                <a:prstClr val="white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2000" b="0" kern="0" dirty="0">
              <a:solidFill>
                <a:srgbClr val="7030A0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fr-FR" sz="2400" kern="0" dirty="0">
                <a:solidFill>
                  <a:srgbClr val="7030A0"/>
                </a:solidFill>
                <a:latin typeface="Calibri" panose="020F0502020204030204"/>
              </a:rPr>
              <a:t>Philippe BARBIER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fr-FR" sz="1800" kern="0" dirty="0">
                <a:solidFill>
                  <a:srgbClr val="7030A0"/>
                </a:solidFill>
                <a:latin typeface="Calibri" panose="020F0502020204030204"/>
              </a:rPr>
              <a:t>Président de la fédération nationale </a:t>
            </a:r>
            <a:r>
              <a:rPr lang="fr-FR" sz="1800" kern="0" dirty="0" err="1">
                <a:solidFill>
                  <a:srgbClr val="7030A0"/>
                </a:solidFill>
                <a:latin typeface="Calibri" panose="020F0502020204030204"/>
              </a:rPr>
              <a:t>INITIATIV’Retraite</a:t>
            </a:r>
            <a:endParaRPr lang="fr-FR" sz="1800" kern="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B08402B-63FE-4D0B-A7B6-E2FA3BE522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11" y="987574"/>
            <a:ext cx="1718473" cy="25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518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886C3-9DCF-4217-8510-1F91403015B9}"/>
              </a:ext>
            </a:extLst>
          </p:cNvPr>
          <p:cNvSpPr/>
          <p:nvPr/>
        </p:nvSpPr>
        <p:spPr>
          <a:xfrm>
            <a:off x="3175" y="765175"/>
            <a:ext cx="3021013" cy="437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0179" name="Image 2">
            <a:extLst>
              <a:ext uri="{FF2B5EF4-FFF2-40B4-BE49-F238E27FC236}">
                <a16:creationId xmlns:a16="http://schemas.microsoft.com/office/drawing/2014/main" id="{EF858D27-2F3E-433E-B19A-A112549EA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3">
            <a:extLst>
              <a:ext uri="{FF2B5EF4-FFF2-40B4-BE49-F238E27FC236}">
                <a16:creationId xmlns:a16="http://schemas.microsoft.com/office/drawing/2014/main" id="{61CC63F4-44BE-4DF3-A6D6-A9F78E96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00" y="6345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4F44CC8-8B96-4DDA-8765-7138459F7416}"/>
              </a:ext>
            </a:extLst>
          </p:cNvPr>
          <p:cNvSpPr txBox="1">
            <a:spLocks/>
          </p:cNvSpPr>
          <p:nvPr/>
        </p:nvSpPr>
        <p:spPr>
          <a:xfrm>
            <a:off x="1020068" y="185844"/>
            <a:ext cx="6504259" cy="9097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Résultats du vote</a:t>
            </a:r>
            <a:b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13F05D-B649-4342-9BF5-12DE16ADA9E5}"/>
              </a:ext>
            </a:extLst>
          </p:cNvPr>
          <p:cNvSpPr txBox="1"/>
          <p:nvPr/>
        </p:nvSpPr>
        <p:spPr>
          <a:xfrm>
            <a:off x="3875563" y="2348880"/>
            <a:ext cx="3900794" cy="1969770"/>
          </a:xfrm>
          <a:prstGeom prst="rect">
            <a:avLst/>
          </a:prstGeom>
          <a:noFill/>
          <a:ln>
            <a:noFill/>
          </a:ln>
          <a:effectLst>
            <a:glow rad="228600">
              <a:srgbClr val="5B9BD5">
                <a:satMod val="175000"/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4400" dirty="0">
              <a:ln w="38100">
                <a:noFill/>
              </a:ln>
              <a:solidFill>
                <a:srgbClr val="002060"/>
              </a:solidFill>
              <a:latin typeface="Arial 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5400" b="0" kern="0" dirty="0">
              <a:ln w="38100">
                <a:noFill/>
              </a:ln>
              <a:solidFill>
                <a:srgbClr val="D04284"/>
              </a:solidFill>
              <a:latin typeface="Arial 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2400" b="0" kern="0" dirty="0">
              <a:ln w="38100">
                <a:noFill/>
              </a:ln>
              <a:solidFill>
                <a:srgbClr val="002060"/>
              </a:solidFill>
              <a:latin typeface="Arial "/>
              <a:cs typeface="Arial" panose="020B0604020202020204" pitchFamily="34" charset="0"/>
            </a:endParaRPr>
          </a:p>
        </p:txBody>
      </p:sp>
      <p:sp>
        <p:nvSpPr>
          <p:cNvPr id="10" name="Parchemin vertical 3">
            <a:extLst>
              <a:ext uri="{FF2B5EF4-FFF2-40B4-BE49-F238E27FC236}">
                <a16:creationId xmlns:a16="http://schemas.microsoft.com/office/drawing/2014/main" id="{910BB877-0DD9-474A-A440-62E91F25F90F}"/>
              </a:ext>
            </a:extLst>
          </p:cNvPr>
          <p:cNvSpPr/>
          <p:nvPr/>
        </p:nvSpPr>
        <p:spPr>
          <a:xfrm>
            <a:off x="3286134" y="767024"/>
            <a:ext cx="4837798" cy="4378325"/>
          </a:xfrm>
          <a:prstGeom prst="verticalScroll">
            <a:avLst/>
          </a:prstGeom>
          <a:solidFill>
            <a:srgbClr val="002060"/>
          </a:solidFill>
          <a:ln w="28575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fr-FR" sz="2800" b="0" kern="0" dirty="0">
              <a:solidFill>
                <a:srgbClr val="FFFF00"/>
              </a:solidFill>
              <a:latin typeface="Calibri" panose="020F0502020204030204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fr-FR" sz="2800" b="0" kern="0" dirty="0">
                <a:solidFill>
                  <a:srgbClr val="FFFF00"/>
                </a:solidFill>
                <a:latin typeface="Calibri" panose="020F0502020204030204"/>
              </a:rPr>
              <a:t>Sont élus </a:t>
            </a:r>
            <a:r>
              <a:rPr lang="fr-FR" sz="2800" kern="0" dirty="0">
                <a:solidFill>
                  <a:srgbClr val="FFFF00"/>
                </a:solidFill>
                <a:latin typeface="Calibri" panose="020F0502020204030204"/>
              </a:rPr>
              <a:t>ou</a:t>
            </a:r>
            <a:r>
              <a:rPr lang="fr-FR" sz="2800" b="0" kern="0" dirty="0">
                <a:solidFill>
                  <a:srgbClr val="FFFF00"/>
                </a:solidFill>
                <a:latin typeface="Calibri" panose="020F0502020204030204"/>
              </a:rPr>
              <a:t> réélus :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Jean Claude BEAUCOURT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Nadine BEGUIN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Noelle BROT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Dominique COCHET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Daniel COFFINET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Pascal DEGRYSE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Lysiane LENOBLE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Alain PIETREMENT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r>
              <a:rPr lang="fr-FR" sz="2400" b="0" kern="0" dirty="0">
                <a:solidFill>
                  <a:srgbClr val="FFFF00"/>
                </a:solidFill>
                <a:latin typeface="Calibri" panose="020F0502020204030204"/>
              </a:rPr>
              <a:t>Guy RADIERE</a:t>
            </a:r>
          </a:p>
          <a:p>
            <a:pPr marL="457200" indent="-457200" algn="l" fontAlgn="auto">
              <a:spcBef>
                <a:spcPts val="0"/>
              </a:spcBef>
              <a:spcAft>
                <a:spcPts val="0"/>
              </a:spcAft>
              <a:buSzTx/>
              <a:buFontTx/>
              <a:buChar char="-"/>
              <a:defRPr/>
            </a:pPr>
            <a:endParaRPr lang="fr-FR" sz="2400" b="0" kern="0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62136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mage 2">
            <a:extLst>
              <a:ext uri="{FF2B5EF4-FFF2-40B4-BE49-F238E27FC236}">
                <a16:creationId xmlns:a16="http://schemas.microsoft.com/office/drawing/2014/main" id="{B15B7D23-D376-4C79-B214-1AFFE6AB6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Image 3">
            <a:extLst>
              <a:ext uri="{FF2B5EF4-FFF2-40B4-BE49-F238E27FC236}">
                <a16:creationId xmlns:a16="http://schemas.microsoft.com/office/drawing/2014/main" id="{D8B51B5C-6319-4E08-86BA-5DEAE93F4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-635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F0CFD1-305D-4946-BA9A-BF774E1B8777}"/>
              </a:ext>
            </a:extLst>
          </p:cNvPr>
          <p:cNvGrpSpPr/>
          <p:nvPr/>
        </p:nvGrpSpPr>
        <p:grpSpPr>
          <a:xfrm>
            <a:off x="71500" y="843558"/>
            <a:ext cx="4190976" cy="4293592"/>
            <a:chOff x="107642" y="1028347"/>
            <a:chExt cx="5504120" cy="5682016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95A4567C-C054-400F-B1A0-95DF1CEE3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42" y="1028347"/>
              <a:ext cx="5112990" cy="568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A197EAD-4DD9-48A4-BC3F-85235D84F901}"/>
                </a:ext>
              </a:extLst>
            </p:cNvPr>
            <p:cNvSpPr/>
            <p:nvPr/>
          </p:nvSpPr>
          <p:spPr>
            <a:xfrm rot="1051163">
              <a:off x="3843914" y="1288217"/>
              <a:ext cx="1767848" cy="1069265"/>
            </a:xfrm>
            <a:prstGeom prst="rect">
              <a:avLst/>
            </a:prstGeom>
            <a:solidFill>
              <a:srgbClr val="90C226"/>
            </a:solidFill>
            <a:ln w="19050" cap="rnd" cmpd="sng" algn="ctr">
              <a:solidFill>
                <a:srgbClr val="90C22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Reims</a:t>
              </a:r>
              <a:r>
                <a:rPr kumimoji="0" lang="fr-F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le 24 mars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57A0FD03-6D88-4519-B373-827DD9D162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11710"/>
            <a:ext cx="4392488" cy="2932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age 3">
            <a:extLst>
              <a:ext uri="{FF2B5EF4-FFF2-40B4-BE49-F238E27FC236}">
                <a16:creationId xmlns:a16="http://schemas.microsoft.com/office/drawing/2014/main" id="{79961844-EBB1-43C9-B2FB-C990E10F7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0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Image 4">
            <a:extLst>
              <a:ext uri="{FF2B5EF4-FFF2-40B4-BE49-F238E27FC236}">
                <a16:creationId xmlns:a16="http://schemas.microsoft.com/office/drawing/2014/main" id="{A236BA89-7EC4-4ECE-88EF-389F75CB7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0"/>
            <a:ext cx="1885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Image 2">
            <a:extLst>
              <a:ext uri="{FF2B5EF4-FFF2-40B4-BE49-F238E27FC236}">
                <a16:creationId xmlns:a16="http://schemas.microsoft.com/office/drawing/2014/main" id="{E344A671-829F-4DAE-8403-08A38952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5937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Image 5">
            <a:extLst>
              <a:ext uri="{FF2B5EF4-FFF2-40B4-BE49-F238E27FC236}">
                <a16:creationId xmlns:a16="http://schemas.microsoft.com/office/drawing/2014/main" id="{B604AA56-8D42-4FE0-989D-E90CFBCB0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7313"/>
            <a:ext cx="50768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Image 7">
            <a:extLst>
              <a:ext uri="{FF2B5EF4-FFF2-40B4-BE49-F238E27FC236}">
                <a16:creationId xmlns:a16="http://schemas.microsoft.com/office/drawing/2014/main" id="{EC6AEBE1-2D7B-4168-B9FE-9A8D6857E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77975"/>
            <a:ext cx="4549775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ZoneTexte 8">
            <a:extLst>
              <a:ext uri="{FF2B5EF4-FFF2-40B4-BE49-F238E27FC236}">
                <a16:creationId xmlns:a16="http://schemas.microsoft.com/office/drawing/2014/main" id="{827107AB-2385-46F8-A665-6DA6EB445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667000"/>
            <a:ext cx="4716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000" b="1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ASSEMBLEE GENERALE</a:t>
            </a:r>
            <a:br>
              <a:rPr lang="fr-FR" altLang="fr-FR" sz="3000" b="1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3000" b="1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24 mars 2022</a:t>
            </a:r>
            <a:endParaRPr lang="fr-FR" altLang="fr-FR" sz="3000"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4_Thème Office">
    <a:majorFont>
      <a:latin typeface=""/>
      <a:ea typeface=""/>
      <a:cs typeface=""/>
    </a:majorFont>
    <a:minorFont>
      <a:latin typeface="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5970</TotalTime>
  <Words>1127</Words>
  <Application>Microsoft Office PowerPoint</Application>
  <PresentationFormat>Affichage à l'écran (16:9)</PresentationFormat>
  <Paragraphs>422</Paragraphs>
  <Slides>96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96</vt:i4>
      </vt:variant>
    </vt:vector>
  </HeadingPairs>
  <TitlesOfParts>
    <vt:vector size="111" baseType="lpstr">
      <vt:lpstr>Arial</vt:lpstr>
      <vt:lpstr>Arial </vt:lpstr>
      <vt:lpstr>Arial Narrow</vt:lpstr>
      <vt:lpstr>Calibri</vt:lpstr>
      <vt:lpstr>Comic Sans MS</vt:lpstr>
      <vt:lpstr>OpenSymbol</vt:lpstr>
      <vt:lpstr>Times New Roman</vt:lpstr>
      <vt:lpstr>Trebuchet MS</vt:lpstr>
      <vt:lpstr>Wingdings</vt:lpstr>
      <vt:lpstr>Wingdings 3</vt:lpstr>
      <vt:lpstr>Thème Office</vt:lpstr>
      <vt:lpstr>1_Thème Office</vt:lpstr>
      <vt:lpstr>2_Thème Office</vt:lpstr>
      <vt:lpstr>Facette</vt:lpstr>
      <vt:lpstr>Worksheet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</dc:creator>
  <cp:lastModifiedBy>Richard ANTONIOTTI</cp:lastModifiedBy>
  <cp:revision>66</cp:revision>
  <dcterms:created xsi:type="dcterms:W3CDTF">2022-02-16T15:52:12Z</dcterms:created>
  <dcterms:modified xsi:type="dcterms:W3CDTF">2022-03-20T14:05:47Z</dcterms:modified>
</cp:coreProperties>
</file>