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472" r:id="rId5"/>
    <p:sldId id="640" r:id="rId6"/>
    <p:sldId id="578" r:id="rId7"/>
    <p:sldId id="641" r:id="rId8"/>
    <p:sldId id="580" r:id="rId9"/>
    <p:sldId id="581" r:id="rId10"/>
    <p:sldId id="650" r:id="rId11"/>
    <p:sldId id="583" r:id="rId12"/>
    <p:sldId id="651" r:id="rId13"/>
    <p:sldId id="480" r:id="rId14"/>
    <p:sldId id="481" r:id="rId15"/>
    <p:sldId id="482" r:id="rId16"/>
    <p:sldId id="574" r:id="rId17"/>
    <p:sldId id="639" r:id="rId18"/>
    <p:sldId id="483" r:id="rId19"/>
    <p:sldId id="484" r:id="rId20"/>
    <p:sldId id="575" r:id="rId21"/>
    <p:sldId id="486" r:id="rId22"/>
    <p:sldId id="577" r:id="rId23"/>
    <p:sldId id="487" r:id="rId24"/>
    <p:sldId id="51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38" d="100"/>
          <a:sy n="38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EDDE-6247-4F14-A011-967BAD353FF3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E1C8-7E67-49B0-A50E-365FC92EC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52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D0FFD-D8ED-49A4-B6E3-3EE3B5F95521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6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12A23-0CC6-701C-E947-485B9D87F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4F342F-046E-B5B3-AE71-B9EB88D90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4B6BD2-0DBD-D7A5-38C5-BC937767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E5125C-FDE8-6A0C-FB29-C01D714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E605F-C62F-0AD7-6F7C-891544F6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9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92140-5DB4-E998-A0AD-83BEAE22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C944F3-EB9F-6A0A-4542-F142B9286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6746D0-62B2-DDA0-1D8D-1EC6FA45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D77749-C4E4-DCC4-867B-2886911C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EC33F2-BB69-879E-EE3E-5602816F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90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3E8020-74F8-3FC6-48E5-416AFD74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E30733-50D0-990B-43E3-7A4FDE382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D30FE-9EF9-C009-A78F-61001F44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F00CB1-2C4F-6571-4928-64F9EAFD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6593F-2ED5-CC0D-1F0F-41E1C5CA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05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BBC125-4452-46F2-BA95-BDA31AE3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2652-B5CF-49B2-85FA-90D80AD41F5F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4DBA6-EAAC-425B-BA23-83522E97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E0222-9082-46C1-9227-11EC07A6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C77BB-08AA-47C9-8CEA-A232F000635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761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60F26E-BFFF-401A-BD95-8DB2E6FF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B55F-E765-471E-A38D-D529FBCF73ED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A5946-0C91-4CE4-9E62-C7171E63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3C54-1888-4BDA-A3E0-60516EA2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8F45A-E639-4094-8898-283333A689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76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B7E5D-0CE4-4F43-94C0-4775355D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1207-3E99-4427-AA72-55D7D8A65247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08454-A1DE-4EA5-B16B-2BD79E10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244449-27FB-4929-A282-CE3C5084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9FEB-75A4-4907-A018-A290E62C2F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088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77393A7-62AF-4B14-B36C-322D050C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5537-7E5D-4701-B353-B42B90896542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EB28CBB-3280-4AC5-B579-3B258A8D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7C328EC-7511-4B3E-A1AA-84F6998A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4EBD-88B6-444C-9F5E-A72693CEAC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763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511E506-10FA-4043-BF31-D71B4B41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E0E3-57C3-4E09-A59F-E4C7FB526C14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7B12B14-2442-40FC-9955-3311A08A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A41197D-544B-4543-918C-F704C23F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C841B-A4E5-47B0-8597-6D0AC2A200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398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DBF6E5DF-8349-4959-8F01-E51DB7DB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82D7-4214-4611-B8E5-8DACA7825349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51781A1-CDCB-48C1-BE30-28B9D276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2C7C0A4-8B63-4CA5-B7FC-A7531F17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C368C-3B9B-4A00-94CA-20576E0E66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275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6DC4E71-6CE3-435E-A984-26DA4E25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D5B50-51F4-41E1-9248-00DC25161EBC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BC69291-A09E-4C9D-BAB3-6AB41467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3023BD9-A172-4751-BC40-1E91AA93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BB150-4E69-459B-8DC3-48345B8BCE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339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260EE3A-6633-473E-A67F-69A7BC7B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01A-A49E-4813-BB71-9079D5836142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B55ACAD-86C7-428F-8ADA-DF61EF0F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5449292-BDB6-4B18-AD7C-FDE53089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8BB9-29FA-42FB-B167-DB4D3E171A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356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FEE15-8508-29C2-63E4-69CCE796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12357C-9A79-4AC7-FB9A-768757F5B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B531F7-09FF-BFA7-2E36-2D4E713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80E080-34D5-BE33-A12C-CD5C3F2C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DD82D-A5D0-6411-52C8-5A00BFF3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4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8BCF2E5-3A35-4633-B901-C5ED9A51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4894-63CE-49F5-A65B-62950E89C740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CFD9F74-AA96-4430-ADEE-AC261022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A8502C9-69E3-4C3B-9779-0CE0BAC8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ECEE5-B75B-4CC8-9410-14B6312ECF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3735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11800-4FF7-4EAB-81F6-44987455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D989-6A06-4F9A-9C06-D7D6A8BB02AB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C619E-55AC-4DA3-8678-337318C5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130ACC-A64C-4BE9-8110-541E5C37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9EF8-E0B0-45B0-8D12-F2DE4005E09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9215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C2F8BB-E155-4F61-9E98-289DFC0D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88F3-79DD-4C43-8D3C-FBCE3569E819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8ED40-AA48-4F00-B289-5312E12A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3E634-B5F3-4598-BEB7-8E1F6EBE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6A1C-449D-4E57-81A7-4A60898154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52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A96F45-A9F1-4C63-A3F7-8919D18D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C5EE-505B-4EA2-8332-F36A3FA184CA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89EBB-3B55-4F38-A482-60F62675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4D18A-9FED-435D-A6DF-AFA51DD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E3C7B-7D41-4BC3-BCFA-036D434C04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025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86D35-EBB6-4C14-BAAA-2D3FDED0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04F-4DB5-4C14-A2DC-7C5C39E5A272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514E98-6A86-403E-A77A-23D54BEC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13F6FE-4AB6-4E29-BEAF-A2199FD3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20193-14DA-4B3D-A973-FC84C0EE5C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412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05CDDB-98F4-4BCC-AA89-CC7ABB10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B76C-EA3F-40CC-A90D-5DB141A21155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E76AD1-897B-4349-9714-6A9425B5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0ECD61-0C4D-4705-9630-2B553EFC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1C5B0-640B-4C4A-9F28-962DCA2BB5B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5977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9DFB130-CB62-4A35-9435-78628FBA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564F-CD33-49B4-9BD5-DEB8FEB5C3D1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D8815F6-73E0-439C-8ACE-A6FD17E7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525012C-C005-42F9-AC95-A21C01BC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335CB-8705-42A1-841C-8A98F27E4A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24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4AC3DBF-DA9C-4684-8226-1A006BA2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3D59-B8D5-40E9-AA18-AE5C0CC7CDBA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FF84F23-6EBB-4F5C-9330-1C2D7536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AF09F7E-ED20-4E3C-8C87-A4164F1F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B3FE0-CB6D-4096-896B-505F5464C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3670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4CDC82F-CF9B-4D7C-9B6D-5BC9F105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8B19-3A28-404E-BF89-CC88ADC51150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78E31B0-3878-45A4-A2A7-B8C5A3E8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3A1E99F-7E1D-4A4F-BDE9-BEFAED74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35364-F2DD-41ED-B93A-358BFCDF81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1766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0A081811-B20F-454C-AAF5-02CC1E6F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5614-F707-4AE8-83D7-A1EF230A82D2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72DB57E-D8C9-47CE-BB1E-6DEAC463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C58E7C3-F21B-4DED-A1A3-D5B223FA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79651-8FFB-4422-9E4C-70E099DF31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077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D3222-5B59-B052-E5FC-8BD76B72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2C91EA-8172-D68E-97B4-606795511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AA184F-71DC-D989-ED1B-6CC027F4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1E6D01-83E8-B660-F22F-647FDEC1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A65A01-EE0E-5CA4-1351-707D8CCD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782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A40BA6C-D188-4484-9066-400FDA9B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6E8B-5CE6-4754-8856-07D8CAED4F7E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718909A-8C9C-408D-B6D8-36F0E7C5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9F7D1F0-9C03-434C-9CF0-ECE39270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AC62-3EAA-4CF4-ACAF-84EE16D67F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8802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284DDB3-F3E7-466D-A45A-C60EE89C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7F7D-E45F-4776-8F96-FAE0500CC4C9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C5E089F-50F4-4732-AB61-68EDAE73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77D2343-FA77-4B23-B674-4278C564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9A53B-1205-4ACB-B4C3-7364D23C4D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832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066BE0-82ED-45FB-8E6E-BCC8C177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86A5-FD6B-4AE8-AE41-07D466FF9600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CC020-6DD2-4CAC-8C17-CF1EA27F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02CFA1-EE8D-49F5-AFE7-3632A8D1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585D5-47DB-43F5-9DD7-7216D8E9EE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4815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5AF05-6C0C-44F0-A766-D0BC01B6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C703-A593-45F2-88A9-79FF49EA1531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BA2F5D-D4DD-45C8-94C1-B5107A5E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EB1A7-2CAD-45BC-A2FD-75D34030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89403-AE19-41C3-8D09-F61A10E791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20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96763-C89C-A662-7A32-BF85AB95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156C36-217A-10A3-4225-0465157D6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466601-C56F-1108-8B1F-57626470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7C7DD6-85DE-F91A-F7E7-86E94DC6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E5EF6E-FFE3-04BE-A65C-DBF3CA55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2E35F2-5370-9967-9AA5-060E0660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7A18F-F3C1-FE80-F38A-B2EFAA91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2D1A0C-65EF-F3CA-E744-50E9A67C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6E7BEE-382F-E405-1546-9C1535ED9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4F4F7F-832E-4C05-8795-58BAAFBE6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FB5385-4596-67A9-81E9-40DD759A2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093934D-A95E-5AAE-FA20-C75D015E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AF151D-2145-42ED-76A3-CB91F1FD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BA57E6-AB04-EED2-22AA-0F8F1417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0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25760-805E-7C99-EFB7-DD9B79D6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4C6996-4A83-870C-41F2-B0C5A071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3386E9-EFF9-CE09-62B9-C793BD23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CD92FE-F0A8-3D68-C962-DA13161E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5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3A398C-C5BC-1124-E1D2-6F0277EE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05C57A-9875-0042-81F2-F539F5AE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961E9B-1707-D218-94B0-864A1C6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0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47204-1F89-DA87-DF69-1DD5897F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89CFFE-A343-7E6A-1842-F35978F1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596F6A-C37C-FEA1-B486-1AE4E6BBD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612E76-6ED1-8616-5D75-CF806D6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9E6290-E035-0D12-FD70-9E51F3AA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15AB1-FA50-1C84-E544-45D84E9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4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BDF49-DBD8-EB8E-9DD9-918D4ED8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FAE88C-A87A-9C4D-555B-ED1227ACA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6158F1-0862-ADED-463F-B9FC89B1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AAFB18-8B6D-7984-904A-C8C836EC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3D2308-7F94-37E2-8AC1-C02870CB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44F65C-4AEE-018C-B697-692EFC71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3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63FDB2-C937-1353-95BB-F6B9BF55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FBAD4C-B3D5-74FB-E376-508953F47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8D439-7385-DFAD-4E59-D9482739B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2D4B-C84D-4CE0-9E5F-E5AB858DE861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A356C1-F0F2-C262-0725-C3A807ED7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ADD412-3102-8071-9A09-7CC3C03CF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F28A-45C2-4BBB-94C6-2627E830C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8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3C2AF240-B879-4102-9FE6-B2232FD51B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48C2291F-F93E-43A6-94E6-A4A8222990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739FDF-D749-42BC-95FD-F181E5EF3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26500-D9E5-4A7D-A7E7-F012357F7025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E872E-1902-4E7B-816A-0538D2687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84DCC8-A3F7-4BFE-B1BE-44F4A16EF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828F0007-5678-4E28-840E-E5D8B18CAC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44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498C82DE-8141-4564-9F70-DCD0E24164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5DF72DC-B82A-4358-9CD7-0E794E215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700C0-97BF-4D61-AB39-0298E8333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D1050-7A83-40C0-A102-3BEC66CEBDD0}" type="datetimeFigureOut">
              <a:rPr lang="fr-FR"/>
              <a:pPr>
                <a:defRPr/>
              </a:pPr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4F4960-A7E7-4BD9-B322-F2D9C5E0C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167599-53ED-4B7E-A2D7-A96234710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C132D55B-544F-49EF-8CA9-D42F00B4AD3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86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g"/><Relationship Id="rId5" Type="http://schemas.openxmlformats.org/officeDocument/2006/relationships/image" Target="../media/image19.tiff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C4AA7-29A9-14F0-8E68-6E89F73DA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55D557-3BB2-91CC-F4D8-15AF026AF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45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1A35-7698-0020-831D-8F73CBE6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 2">
            <a:extLst>
              <a:ext uri="{FF2B5EF4-FFF2-40B4-BE49-F238E27FC236}">
                <a16:creationId xmlns:a16="http://schemas.microsoft.com/office/drawing/2014/main" id="{2C21DC3A-A166-FBF1-FB2C-18E17EAB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924550AD-94F5-4937-1A70-6306F1B4F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1867B46-DE0C-A97C-0927-457101C73500}"/>
              </a:ext>
            </a:extLst>
          </p:cNvPr>
          <p:cNvSpPr txBox="1"/>
          <p:nvPr/>
        </p:nvSpPr>
        <p:spPr>
          <a:xfrm>
            <a:off x="2466419" y="137427"/>
            <a:ext cx="80322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fr-FR" altLang="fr-FR" sz="4267" b="1" i="1" u="sng" dirty="0">
                <a:solidFill>
                  <a:srgbClr val="92D050"/>
                </a:solidFill>
                <a:latin typeface="Calibri" pitchFamily="34" charset="0"/>
                <a:cs typeface="Arial" panose="020B0604020202020204" pitchFamily="34" charset="0"/>
              </a:rPr>
              <a:t>Le bénévolat 2024 </a:t>
            </a:r>
            <a:endParaRPr lang="fr-FR" altLang="fr-FR" sz="4267" b="1" dirty="0">
              <a:solidFill>
                <a:srgbClr val="92D05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879FEA-7867-C103-4392-7C1D7E520CA0}"/>
              </a:ext>
            </a:extLst>
          </p:cNvPr>
          <p:cNvSpPr txBox="1"/>
          <p:nvPr/>
        </p:nvSpPr>
        <p:spPr>
          <a:xfrm>
            <a:off x="442383" y="1094796"/>
            <a:ext cx="9169019" cy="173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5333" kern="0" dirty="0">
                <a:ln w="38100">
                  <a:noFill/>
                </a:ln>
                <a:solidFill>
                  <a:srgbClr val="006C31"/>
                </a:solidFill>
                <a:latin typeface="Arial "/>
                <a:cs typeface="Arial" panose="020B0604020202020204" pitchFamily="34" charset="0"/>
              </a:rPr>
              <a:t>VALORISATION DU TRAVAIL DES BENEVOLES</a:t>
            </a:r>
            <a:endParaRPr lang="fr-FR" sz="4800" kern="0" dirty="0">
              <a:ln w="38100">
                <a:noFill/>
              </a:ln>
              <a:solidFill>
                <a:srgbClr val="006C31"/>
              </a:solidFill>
              <a:latin typeface="Arial "/>
              <a:cs typeface="Arial" panose="020B0604020202020204" pitchFamily="34" charset="0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43372AF9-CC8A-3ECE-C735-1CC2C003A7A3}"/>
              </a:ext>
            </a:extLst>
          </p:cNvPr>
          <p:cNvGraphicFramePr>
            <a:graphicFrameLocks noGrp="1"/>
          </p:cNvGraphicFramePr>
          <p:nvPr/>
        </p:nvGraphicFramePr>
        <p:xfrm>
          <a:off x="525041" y="3185820"/>
          <a:ext cx="9457051" cy="162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6969">
                  <a:extLst>
                    <a:ext uri="{9D8B030D-6E8A-4147-A177-3AD203B41FA5}">
                      <a16:colId xmlns:a16="http://schemas.microsoft.com/office/drawing/2014/main" val="377939262"/>
                    </a:ext>
                  </a:extLst>
                </a:gridCol>
                <a:gridCol w="3790081">
                  <a:extLst>
                    <a:ext uri="{9D8B030D-6E8A-4147-A177-3AD203B41FA5}">
                      <a16:colId xmlns:a16="http://schemas.microsoft.com/office/drawing/2014/main" val="246965915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l"/>
                      <a:r>
                        <a:rPr lang="fr-FR" sz="4300" b="0" i="1" dirty="0">
                          <a:solidFill>
                            <a:schemeClr val="tx1"/>
                          </a:solidFill>
                        </a:rPr>
                        <a:t>Nombre d’heures 2024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4300" b="1" i="0" dirty="0">
                          <a:solidFill>
                            <a:schemeClr val="tx1"/>
                          </a:solidFill>
                        </a:rPr>
                        <a:t>3 207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616922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fr-FR" sz="4800" b="1" i="0" dirty="0"/>
                        <a:t>Valorisation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4800" b="1"/>
                        <a:t>53 341 €</a:t>
                      </a:r>
                      <a:endParaRPr lang="fr-FR" sz="48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11171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762093F-61E3-C5BD-E578-BC8A12AF08AF}"/>
              </a:ext>
            </a:extLst>
          </p:cNvPr>
          <p:cNvSpPr txBox="1"/>
          <p:nvPr/>
        </p:nvSpPr>
        <p:spPr>
          <a:xfrm>
            <a:off x="525041" y="5174689"/>
            <a:ext cx="9169019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 fontAlgn="base">
              <a:lnSpc>
                <a:spcPct val="107000"/>
              </a:lnSpc>
              <a:spcBef>
                <a:spcPct val="0"/>
              </a:spcBef>
              <a:spcAft>
                <a:spcPts val="1067"/>
              </a:spcAft>
            </a:pPr>
            <a:r>
              <a:rPr lang="fr-FR" sz="3733" i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travail des bénévoles représente </a:t>
            </a:r>
            <a:r>
              <a:rPr lang="fr-FR" sz="3733" b="1" i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 </a:t>
            </a:r>
            <a:r>
              <a:rPr lang="fr-FR" sz="3733" i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équivalents temps plein</a:t>
            </a:r>
          </a:p>
        </p:txBody>
      </p:sp>
    </p:spTree>
    <p:extLst>
      <p:ext uri="{BB962C8B-B14F-4D97-AF65-F5344CB8AC3E}">
        <p14:creationId xmlns:p14="http://schemas.microsoft.com/office/powerpoint/2010/main" val="171018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chemin vertical 3">
            <a:extLst>
              <a:ext uri="{FF2B5EF4-FFF2-40B4-BE49-F238E27FC236}">
                <a16:creationId xmlns:a16="http://schemas.microsoft.com/office/drawing/2014/main" id="{A5BC4323-E5E9-888A-AE31-B3A4B62733BC}"/>
              </a:ext>
            </a:extLst>
          </p:cNvPr>
          <p:cNvSpPr/>
          <p:nvPr/>
        </p:nvSpPr>
        <p:spPr>
          <a:xfrm>
            <a:off x="4074021" y="884767"/>
            <a:ext cx="6390465" cy="5837767"/>
          </a:xfrm>
          <a:prstGeom prst="verticalScroll">
            <a:avLst/>
          </a:prstGeom>
          <a:solidFill>
            <a:srgbClr val="002060"/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383365" y="-17231"/>
            <a:ext cx="10225136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3733" b="1" dirty="0">
                <a:solidFill>
                  <a:srgbClr val="90C226"/>
                </a:solidFill>
                <a:latin typeface="Trebuchet MS" panose="020B0603020202020204"/>
              </a:rPr>
              <a:t>Le rapport des vérificateurs des Comptes</a:t>
            </a:r>
            <a:endParaRPr lang="fr-FR" sz="2133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grpSp>
        <p:nvGrpSpPr>
          <p:cNvPr id="3" name="Groupe 13">
            <a:extLst>
              <a:ext uri="{FF2B5EF4-FFF2-40B4-BE49-F238E27FC236}">
                <a16:creationId xmlns:a16="http://schemas.microsoft.com/office/drawing/2014/main" id="{945D5D3C-4128-9D22-D360-11CCEB3E73EC}"/>
              </a:ext>
            </a:extLst>
          </p:cNvPr>
          <p:cNvGrpSpPr>
            <a:grpSpLocks/>
          </p:cNvGrpSpPr>
          <p:nvPr/>
        </p:nvGrpSpPr>
        <p:grpSpPr bwMode="auto">
          <a:xfrm>
            <a:off x="4799856" y="1124743"/>
            <a:ext cx="4869077" cy="2640292"/>
            <a:chOff x="7533408" y="2738003"/>
            <a:chExt cx="4334741" cy="1381456"/>
          </a:xfrm>
        </p:grpSpPr>
        <p:sp>
          <p:nvSpPr>
            <p:cNvPr id="6" name="Rectangle à coins arrondis 6">
              <a:extLst>
                <a:ext uri="{FF2B5EF4-FFF2-40B4-BE49-F238E27FC236}">
                  <a16:creationId xmlns:a16="http://schemas.microsoft.com/office/drawing/2014/main" id="{97CAC15F-650C-567F-E7F2-D9C9F34DBDE4}"/>
                </a:ext>
              </a:extLst>
            </p:cNvPr>
            <p:cNvSpPr/>
            <p:nvPr/>
          </p:nvSpPr>
          <p:spPr>
            <a:xfrm>
              <a:off x="7533409" y="2738003"/>
              <a:ext cx="4334740" cy="1381456"/>
            </a:xfrm>
            <a:prstGeom prst="roundRect">
              <a:avLst/>
            </a:prstGeom>
            <a:solidFill>
              <a:srgbClr val="99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fr-FR" sz="2400" kern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" name="ZoneTexte 15">
              <a:extLst>
                <a:ext uri="{FF2B5EF4-FFF2-40B4-BE49-F238E27FC236}">
                  <a16:creationId xmlns:a16="http://schemas.microsoft.com/office/drawing/2014/main" id="{419D2E23-9D55-F5D7-C8EC-2E03C0D61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3408" y="2738003"/>
              <a:ext cx="4334740" cy="133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12191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fr-FR" altLang="fr-FR" sz="5333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Rapport des </a:t>
              </a:r>
            </a:p>
            <a:p>
              <a:pPr algn="ctr" defTabSz="12191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fr-FR" altLang="fr-FR" sz="5333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vérificateurs des comptes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1A722F-A2AC-65E3-CC6D-705744DCD0C2}"/>
              </a:ext>
            </a:extLst>
          </p:cNvPr>
          <p:cNvSpPr/>
          <p:nvPr/>
        </p:nvSpPr>
        <p:spPr>
          <a:xfrm>
            <a:off x="6240016" y="5862141"/>
            <a:ext cx="1793104" cy="30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spcBef>
                <a:spcPct val="0"/>
              </a:spcBef>
              <a:defRPr/>
            </a:pPr>
            <a:r>
              <a:rPr lang="fr-FR" altLang="fr-FR" sz="1600" kern="0" dirty="0">
                <a:solidFill>
                  <a:srgbClr val="FFFF00"/>
                </a:solidFill>
                <a:latin typeface="Calibri" pitchFamily="34" charset="0"/>
              </a:rPr>
              <a:t>Alain MIARA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7A3C66-EE9A-BB3F-20E0-A9D84A5DB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43" y="3810847"/>
            <a:ext cx="1343544" cy="20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9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4800" b="1" dirty="0">
                <a:solidFill>
                  <a:srgbClr val="90C226"/>
                </a:solidFill>
                <a:latin typeface="Trebuchet MS" panose="020B0603020202020204"/>
              </a:rPr>
              <a:t>Résolutions</a:t>
            </a:r>
            <a:endParaRPr lang="fr-FR" sz="2667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4" name="Parchemin vertical 3">
            <a:extLst>
              <a:ext uri="{FF2B5EF4-FFF2-40B4-BE49-F238E27FC236}">
                <a16:creationId xmlns:a16="http://schemas.microsoft.com/office/drawing/2014/main" id="{DDF9FCAD-BE22-0483-D0DF-D5107250AD2A}"/>
              </a:ext>
            </a:extLst>
          </p:cNvPr>
          <p:cNvSpPr/>
          <p:nvPr/>
        </p:nvSpPr>
        <p:spPr>
          <a:xfrm>
            <a:off x="4074021" y="884767"/>
            <a:ext cx="6546257" cy="5760591"/>
          </a:xfrm>
          <a:prstGeom prst="verticalScroll">
            <a:avLst/>
          </a:prstGeom>
          <a:solidFill>
            <a:srgbClr val="002060"/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ZoneTexte 12">
            <a:extLst>
              <a:ext uri="{FF2B5EF4-FFF2-40B4-BE49-F238E27FC236}">
                <a16:creationId xmlns:a16="http://schemas.microsoft.com/office/drawing/2014/main" id="{F01D62A1-C35E-3CFB-FB64-A4D26D5C7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197" y="861828"/>
            <a:ext cx="43786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i="1" kern="0" dirty="0">
                <a:solidFill>
                  <a:srgbClr val="FFFF00"/>
                </a:solidFill>
                <a:cs typeface="Arial" panose="020B0604020202020204" pitchFamily="34" charset="0"/>
              </a:rPr>
              <a:t>  </a:t>
            </a:r>
            <a:r>
              <a:rPr lang="fr-FR" altLang="fr-FR" sz="3733" i="1" u="sng" kern="0" dirty="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  <a:r>
              <a:rPr lang="fr-FR" altLang="fr-FR" sz="3733" i="1" u="sng" kern="0" baseline="30000" dirty="0">
                <a:solidFill>
                  <a:srgbClr val="FFFF00"/>
                </a:solidFill>
                <a:cs typeface="Arial" panose="020B0604020202020204" pitchFamily="34" charset="0"/>
              </a:rPr>
              <a:t>ère</a:t>
            </a:r>
            <a:r>
              <a:rPr lang="fr-FR" altLang="fr-FR" sz="3733" i="1" u="sng" kern="0" dirty="0">
                <a:solidFill>
                  <a:srgbClr val="FFFF00"/>
                </a:solidFill>
                <a:cs typeface="Arial" panose="020B0604020202020204" pitchFamily="34" charset="0"/>
              </a:rPr>
              <a:t> résolution</a:t>
            </a: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id="{BDE25416-E132-6C5D-0C70-679DEE2A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101" y="1830423"/>
            <a:ext cx="4863057" cy="46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Approbation des comptes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3733" kern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et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3733" kern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Quitus 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aux 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Administrateurs</a:t>
            </a:r>
          </a:p>
        </p:txBody>
      </p:sp>
    </p:spTree>
    <p:extLst>
      <p:ext uri="{BB962C8B-B14F-4D97-AF65-F5344CB8AC3E}">
        <p14:creationId xmlns:p14="http://schemas.microsoft.com/office/powerpoint/2010/main" val="75181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4800" b="1" dirty="0">
                <a:solidFill>
                  <a:srgbClr val="90C226"/>
                </a:solidFill>
                <a:latin typeface="Trebuchet MS" panose="020B0603020202020204"/>
              </a:rPr>
              <a:t>Résolutions</a:t>
            </a:r>
            <a:endParaRPr lang="fr-FR" sz="2667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3" name="Parchemin vertical 3">
            <a:extLst>
              <a:ext uri="{FF2B5EF4-FFF2-40B4-BE49-F238E27FC236}">
                <a16:creationId xmlns:a16="http://schemas.microsoft.com/office/drawing/2014/main" id="{D7C21C46-FDF2-9450-0018-01E5E86FE34E}"/>
              </a:ext>
            </a:extLst>
          </p:cNvPr>
          <p:cNvSpPr/>
          <p:nvPr/>
        </p:nvSpPr>
        <p:spPr>
          <a:xfrm>
            <a:off x="4031772" y="884768"/>
            <a:ext cx="6480720" cy="5712585"/>
          </a:xfrm>
          <a:prstGeom prst="verticalScroll">
            <a:avLst/>
          </a:prstGeom>
          <a:solidFill>
            <a:srgbClr val="002060"/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ZoneTexte 15">
            <a:extLst>
              <a:ext uri="{FF2B5EF4-FFF2-40B4-BE49-F238E27FC236}">
                <a16:creationId xmlns:a16="http://schemas.microsoft.com/office/drawing/2014/main" id="{C1B1F84E-4483-6AE0-D1DF-E2A873B4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876" y="935710"/>
            <a:ext cx="38650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i="1" u="sng" kern="0" dirty="0">
                <a:solidFill>
                  <a:srgbClr val="FFFF00"/>
                </a:solidFill>
                <a:cs typeface="Arial" panose="020B0604020202020204" pitchFamily="34" charset="0"/>
              </a:rPr>
              <a:t>2ème résolution</a:t>
            </a:r>
          </a:p>
        </p:txBody>
      </p:sp>
      <p:sp>
        <p:nvSpPr>
          <p:cNvPr id="6" name="ZoneTexte 17">
            <a:extLst>
              <a:ext uri="{FF2B5EF4-FFF2-40B4-BE49-F238E27FC236}">
                <a16:creationId xmlns:a16="http://schemas.microsoft.com/office/drawing/2014/main" id="{B0B3CE3F-F0AF-1F30-937B-3C602E6DF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108" y="2373840"/>
            <a:ext cx="4368800" cy="29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Affectation du résultat 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de l’exercice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3733" kern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8 511,13 €</a:t>
            </a:r>
          </a:p>
        </p:txBody>
      </p:sp>
    </p:spTree>
    <p:extLst>
      <p:ext uri="{BB962C8B-B14F-4D97-AF65-F5344CB8AC3E}">
        <p14:creationId xmlns:p14="http://schemas.microsoft.com/office/powerpoint/2010/main" val="341529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45" y="-14845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3733" b="1" dirty="0">
                <a:solidFill>
                  <a:srgbClr val="90C226"/>
                </a:solidFill>
                <a:latin typeface="Trebuchet MS" panose="020B0603020202020204"/>
              </a:rPr>
              <a:t>Ils ne renouvellent pas leur mandat</a:t>
            </a:r>
            <a:endParaRPr lang="fr-FR" sz="2133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8BC0E-1A56-784E-C701-ED1E8B2FEE00}"/>
              </a:ext>
            </a:extLst>
          </p:cNvPr>
          <p:cNvSpPr/>
          <p:nvPr/>
        </p:nvSpPr>
        <p:spPr>
          <a:xfrm>
            <a:off x="4895868" y="4821155"/>
            <a:ext cx="1760061" cy="62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r-FR" sz="1600" dirty="0">
                <a:solidFill>
                  <a:prstClr val="white"/>
                </a:solidFill>
                <a:latin typeface="Calibri"/>
              </a:rPr>
              <a:t>Alain</a:t>
            </a:r>
          </a:p>
          <a:p>
            <a:pPr algn="ctr" defTabSz="1219170">
              <a:defRPr/>
            </a:pPr>
            <a:r>
              <a:rPr lang="fr-FR" sz="1600" dirty="0">
                <a:solidFill>
                  <a:prstClr val="white"/>
                </a:solidFill>
                <a:latin typeface="Calibri"/>
              </a:rPr>
              <a:t>PIETREMENT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D95DD-A5A1-FE58-4F3D-B95587FC6A31}"/>
              </a:ext>
            </a:extLst>
          </p:cNvPr>
          <p:cNvSpPr/>
          <p:nvPr/>
        </p:nvSpPr>
        <p:spPr>
          <a:xfrm>
            <a:off x="7744318" y="4821155"/>
            <a:ext cx="1760061" cy="62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r-FR" sz="1600" dirty="0">
                <a:solidFill>
                  <a:prstClr val="white"/>
                </a:solidFill>
                <a:latin typeface="Calibri"/>
              </a:rPr>
              <a:t>Guy</a:t>
            </a:r>
          </a:p>
          <a:p>
            <a:pPr algn="ctr" defTabSz="1219170">
              <a:defRPr/>
            </a:pPr>
            <a:r>
              <a:rPr lang="fr-FR" sz="1600" dirty="0">
                <a:solidFill>
                  <a:prstClr val="white"/>
                </a:solidFill>
                <a:latin typeface="Calibri"/>
              </a:rPr>
              <a:t>RADIERE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1EF3A2-5A2B-2B80-6B51-2260DD663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45" y="1940836"/>
            <a:ext cx="2673313" cy="26733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577B93-C558-17E5-1312-A19AE4872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84" y="1921151"/>
            <a:ext cx="2098005" cy="26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4366-10D9-BD86-860D-7B4B93F68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CB7097-B1F8-FFB5-1F87-F6EAFFA227BA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BB2A300-5478-7A46-CBE0-B181AE7AD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074DBB59-539C-D97F-60E6-8F093DF84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45" y="-14845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2B11525-B561-3456-DDBF-2532BAD2965C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3733" b="1" dirty="0">
                <a:solidFill>
                  <a:srgbClr val="90C226"/>
                </a:solidFill>
                <a:latin typeface="Trebuchet MS" panose="020B0603020202020204"/>
              </a:rPr>
              <a:t>Interruption de mandat</a:t>
            </a:r>
            <a:r>
              <a:rPr lang="fr-FR" sz="3733" dirty="0">
                <a:solidFill>
                  <a:srgbClr val="90C226"/>
                </a:solidFill>
                <a:latin typeface="Trebuchet MS" panose="020B0603020202020204"/>
              </a:rPr>
              <a:t>/</a:t>
            </a:r>
            <a:r>
              <a:rPr lang="fr-FR" sz="3733" b="1" dirty="0">
                <a:solidFill>
                  <a:srgbClr val="90C226"/>
                </a:solidFill>
                <a:latin typeface="Trebuchet MS" panose="020B0603020202020204"/>
              </a:rPr>
              <a:t>limite d’âge</a:t>
            </a:r>
            <a:endParaRPr lang="fr-FR" sz="2133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CE52A-7AB5-E3D7-1CC8-14295F940C2B}"/>
              </a:ext>
            </a:extLst>
          </p:cNvPr>
          <p:cNvSpPr/>
          <p:nvPr/>
        </p:nvSpPr>
        <p:spPr>
          <a:xfrm>
            <a:off x="5709572" y="5253203"/>
            <a:ext cx="230664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fr-FR" sz="1600" dirty="0">
                <a:solidFill>
                  <a:prstClr val="white"/>
                </a:solidFill>
                <a:latin typeface="Calibri"/>
              </a:rPr>
              <a:t>Andrée </a:t>
            </a:r>
          </a:p>
          <a:p>
            <a:pPr algn="ctr" defTabSz="1219170">
              <a:defRPr/>
            </a:pPr>
            <a:r>
              <a:rPr lang="fr-FR" sz="1600" dirty="0">
                <a:solidFill>
                  <a:prstClr val="white"/>
                </a:solidFill>
                <a:latin typeface="Calibri"/>
              </a:rPr>
              <a:t>THIBAUT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7233AF-31FB-D283-66FC-8A3B21AE6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27" y="1460781"/>
            <a:ext cx="2734253" cy="364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4800" b="1" dirty="0">
                <a:solidFill>
                  <a:srgbClr val="90C226"/>
                </a:solidFill>
                <a:latin typeface="Trebuchet MS" panose="020B0603020202020204"/>
              </a:rPr>
              <a:t>Résolutions</a:t>
            </a:r>
            <a:endParaRPr lang="fr-FR" sz="2667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3" name="Parchemin vertical 3">
            <a:extLst>
              <a:ext uri="{FF2B5EF4-FFF2-40B4-BE49-F238E27FC236}">
                <a16:creationId xmlns:a16="http://schemas.microsoft.com/office/drawing/2014/main" id="{DDF9CE1D-17E9-A5FC-9E62-818D45AEC01F}"/>
              </a:ext>
            </a:extLst>
          </p:cNvPr>
          <p:cNvSpPr/>
          <p:nvPr/>
        </p:nvSpPr>
        <p:spPr>
          <a:xfrm>
            <a:off x="4031771" y="780158"/>
            <a:ext cx="7104789" cy="5837767"/>
          </a:xfrm>
          <a:prstGeom prst="verticalScroll">
            <a:avLst/>
          </a:prstGeom>
          <a:solidFill>
            <a:srgbClr val="002060"/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ZoneTexte 15">
            <a:extLst>
              <a:ext uri="{FF2B5EF4-FFF2-40B4-BE49-F238E27FC236}">
                <a16:creationId xmlns:a16="http://schemas.microsoft.com/office/drawing/2014/main" id="{55874303-0236-3FCF-3C9E-0349AD29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644691"/>
            <a:ext cx="38650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i="1" u="sng" kern="0" dirty="0">
                <a:solidFill>
                  <a:srgbClr val="FFFF00"/>
                </a:solidFill>
                <a:cs typeface="Arial" panose="020B0604020202020204" pitchFamily="34" charset="0"/>
              </a:rPr>
              <a:t>3ème résolution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03FD31-3951-C0BA-E63E-C330C5200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212" y="1385286"/>
            <a:ext cx="53004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400" kern="0" dirty="0">
                <a:solidFill>
                  <a:srgbClr val="FFFF00"/>
                </a:solidFill>
                <a:cs typeface="Arial" panose="020B0604020202020204" pitchFamily="34" charset="0"/>
              </a:rPr>
              <a:t>       Renouvellement partiel 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400" kern="0" dirty="0">
                <a:solidFill>
                  <a:srgbClr val="FFFF00"/>
                </a:solidFill>
                <a:cs typeface="Arial" panose="020B0604020202020204" pitchFamily="34" charset="0"/>
              </a:rPr>
              <a:t>        du Conseil d’Administration</a:t>
            </a:r>
          </a:p>
          <a:p>
            <a:pPr marL="609585" indent="-609585" defTabSz="1219170">
              <a:spcBef>
                <a:spcPts val="0"/>
              </a:spcBef>
              <a:buFontTx/>
              <a:buChar char="-"/>
              <a:defRPr/>
            </a:pPr>
            <a:r>
              <a:rPr lang="fr-FR" sz="2400" kern="0" dirty="0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Nadine BEGUIN</a:t>
            </a:r>
          </a:p>
          <a:p>
            <a:pPr marL="609585" indent="-609585" defTabSz="1219170">
              <a:spcBef>
                <a:spcPts val="0"/>
              </a:spcBef>
              <a:buFontTx/>
              <a:buChar char="-"/>
              <a:defRPr/>
            </a:pPr>
            <a:r>
              <a:rPr lang="fr-FR" sz="2400" kern="0" dirty="0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Noëlle BROT</a:t>
            </a:r>
          </a:p>
          <a:p>
            <a:pPr marL="609585" indent="-609585" defTabSz="1219170">
              <a:spcBef>
                <a:spcPts val="0"/>
              </a:spcBef>
              <a:buFontTx/>
              <a:buChar char="-"/>
              <a:defRPr/>
            </a:pPr>
            <a:r>
              <a:rPr lang="fr-FR" sz="2400" kern="0" dirty="0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Dominique COCHET</a:t>
            </a:r>
          </a:p>
          <a:p>
            <a:pPr marL="609585" indent="-609585" defTabSz="1219170">
              <a:spcBef>
                <a:spcPts val="0"/>
              </a:spcBef>
              <a:buFontTx/>
              <a:buChar char="-"/>
              <a:defRPr/>
            </a:pPr>
            <a:r>
              <a:rPr lang="fr-FR" sz="2400" kern="0" dirty="0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Pascal DEGRYSE</a:t>
            </a:r>
          </a:p>
          <a:p>
            <a:pPr marL="609585" indent="-609585" defTabSz="1219170">
              <a:spcBef>
                <a:spcPts val="0"/>
              </a:spcBef>
              <a:buFontTx/>
              <a:buChar char="-"/>
              <a:defRPr/>
            </a:pPr>
            <a:r>
              <a:rPr lang="fr-FR" sz="2400" kern="0" dirty="0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Lysiane LENOBLE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D78326-A256-4757-69F1-6217BBA1E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27" y="3723292"/>
            <a:ext cx="1189663" cy="22243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43A9EF-E28E-71E5-0C2E-E50899BE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73" y="3410506"/>
            <a:ext cx="1569296" cy="20758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269EAC-C00F-E902-0681-688949EEF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3895773"/>
            <a:ext cx="2103945" cy="14054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F670397-CC21-8C0A-13E4-0CD31389D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22" y="4693940"/>
            <a:ext cx="1789492" cy="20688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061C0A7-04D9-17C1-0486-FAB9A960D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0327" y="5004254"/>
            <a:ext cx="1966140" cy="14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5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4800" b="1" dirty="0">
                <a:solidFill>
                  <a:srgbClr val="90C226"/>
                </a:solidFill>
                <a:latin typeface="Trebuchet MS" panose="020B0603020202020204"/>
              </a:rPr>
              <a:t>Résolutions</a:t>
            </a:r>
            <a:endParaRPr lang="fr-FR" sz="2667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13" name="Parchemin vertical 3">
            <a:extLst>
              <a:ext uri="{FF2B5EF4-FFF2-40B4-BE49-F238E27FC236}">
                <a16:creationId xmlns:a16="http://schemas.microsoft.com/office/drawing/2014/main" id="{C0086AD0-55AD-584C-FD42-E5F810BBD582}"/>
              </a:ext>
            </a:extLst>
          </p:cNvPr>
          <p:cNvSpPr/>
          <p:nvPr/>
        </p:nvSpPr>
        <p:spPr>
          <a:xfrm>
            <a:off x="4056295" y="876301"/>
            <a:ext cx="6552207" cy="5837767"/>
          </a:xfrm>
          <a:prstGeom prst="verticalScroll">
            <a:avLst/>
          </a:prstGeom>
          <a:solidFill>
            <a:srgbClr val="002060"/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angle à coins arrondis 5">
            <a:extLst>
              <a:ext uri="{FF2B5EF4-FFF2-40B4-BE49-F238E27FC236}">
                <a16:creationId xmlns:a16="http://schemas.microsoft.com/office/drawing/2014/main" id="{DD2C742A-C94D-5941-34E0-DFD86D633037}"/>
              </a:ext>
            </a:extLst>
          </p:cNvPr>
          <p:cNvSpPr/>
          <p:nvPr/>
        </p:nvSpPr>
        <p:spPr>
          <a:xfrm>
            <a:off x="5111075" y="4524587"/>
            <a:ext cx="4288004" cy="1895436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5" name="ZoneTexte 17">
            <a:extLst>
              <a:ext uri="{FF2B5EF4-FFF2-40B4-BE49-F238E27FC236}">
                <a16:creationId xmlns:a16="http://schemas.microsoft.com/office/drawing/2014/main" id="{BE7FF71D-26CB-B07B-F69E-35FCA4B9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878" y="1556792"/>
            <a:ext cx="4713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200" kern="0" dirty="0">
                <a:solidFill>
                  <a:srgbClr val="FFFF00"/>
                </a:solidFill>
                <a:cs typeface="Arial" panose="020B0604020202020204" pitchFamily="34" charset="0"/>
              </a:rPr>
              <a:t>Nouvelles Candidatures:</a:t>
            </a:r>
          </a:p>
        </p:txBody>
      </p:sp>
      <p:sp>
        <p:nvSpPr>
          <p:cNvPr id="16" name="ZoneTexte 20">
            <a:extLst>
              <a:ext uri="{FF2B5EF4-FFF2-40B4-BE49-F238E27FC236}">
                <a16:creationId xmlns:a16="http://schemas.microsoft.com/office/drawing/2014/main" id="{264BA5D4-56F4-59D4-76E8-A8B5BD0F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219" y="2228867"/>
            <a:ext cx="4303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09585" indent="-609585" defTabSz="121917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kern="0" dirty="0" err="1">
                <a:solidFill>
                  <a:srgbClr val="FFFF00"/>
                </a:solidFill>
                <a:cs typeface="Arial" panose="020B0604020202020204" pitchFamily="34" charset="0"/>
              </a:rPr>
              <a:t>Cantienne</a:t>
            </a:r>
            <a:r>
              <a:rPr lang="fr-FR" altLang="fr-FR" sz="2400" kern="0" dirty="0">
                <a:solidFill>
                  <a:srgbClr val="FFFF00"/>
                </a:solidFill>
                <a:cs typeface="Arial" panose="020B0604020202020204" pitchFamily="34" charset="0"/>
              </a:rPr>
              <a:t> PRIEUR</a:t>
            </a:r>
          </a:p>
          <a:p>
            <a:pPr marL="609585" indent="-609585" defTabSz="121917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kern="0" dirty="0">
                <a:solidFill>
                  <a:srgbClr val="FFFF00"/>
                </a:solidFill>
                <a:cs typeface="Arial" panose="020B0604020202020204" pitchFamily="34" charset="0"/>
              </a:rPr>
              <a:t>Nadine VUARNESSON</a:t>
            </a:r>
          </a:p>
          <a:p>
            <a:pPr marL="609585" indent="-609585" defTabSz="121917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400" kern="0" dirty="0">
                <a:solidFill>
                  <a:srgbClr val="FFFF00"/>
                </a:solidFill>
                <a:cs typeface="Arial" panose="020B0604020202020204" pitchFamily="34" charset="0"/>
              </a:rPr>
              <a:t>Bruno HAMET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4DB79D-5047-537B-CE91-1D57C414D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74" y="5301208"/>
            <a:ext cx="121974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lr>
                <a:srgbClr val="92D05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93CDDD"/>
              </a:buClr>
              <a:buSzPct val="5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33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Bruno HAMET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09078D-B6AE-A1E9-E69F-291C3299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868" y="5301208"/>
            <a:ext cx="179421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lr>
                <a:srgbClr val="92D05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93CDDD"/>
              </a:buClr>
              <a:buSzPct val="5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33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Nadine VUARNESSON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701A17-5E20-31A8-9B58-0AD97B77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074" y="5301208"/>
            <a:ext cx="216301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Blip>
                <a:blip r:embed="rId5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lr>
                <a:srgbClr val="92D05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lr>
                <a:srgbClr val="93CDDD"/>
              </a:buClr>
              <a:buSzPct val="5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333" dirty="0" err="1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Cantienne</a:t>
            </a:r>
            <a:r>
              <a:rPr lang="fr-FR" altLang="fr-FR" sz="1333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 PRIEUR</a:t>
            </a:r>
          </a:p>
        </p:txBody>
      </p:sp>
      <p:sp>
        <p:nvSpPr>
          <p:cNvPr id="7" name="ZoneTexte 15">
            <a:extLst>
              <a:ext uri="{FF2B5EF4-FFF2-40B4-BE49-F238E27FC236}">
                <a16:creationId xmlns:a16="http://schemas.microsoft.com/office/drawing/2014/main" id="{4B8564AF-8BCE-C9F4-BB20-4EC012ED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7" y="935710"/>
            <a:ext cx="38650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i="1" u="sng" kern="0" dirty="0">
                <a:solidFill>
                  <a:srgbClr val="FFFF00"/>
                </a:solidFill>
                <a:cs typeface="Arial" panose="020B0604020202020204" pitchFamily="34" charset="0"/>
              </a:rPr>
              <a:t>3ème résolution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2B3BA9-931D-9E9E-5ADA-242653CDE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88" y="3519535"/>
            <a:ext cx="1322361" cy="17816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BA4CA5-AFB7-88F5-09A6-CBB75174C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93" y="3499082"/>
            <a:ext cx="1424935" cy="18021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0A99A9B-71F7-DF7D-3541-74259B231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1713" y="3742244"/>
            <a:ext cx="1781673" cy="13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6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4800" b="1" dirty="0">
                <a:solidFill>
                  <a:srgbClr val="90C226"/>
                </a:solidFill>
                <a:latin typeface="Trebuchet MS" panose="020B0603020202020204"/>
              </a:rPr>
              <a:t>Résolutions</a:t>
            </a:r>
            <a:endParaRPr lang="fr-FR" sz="2667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13" name="Parchemin vertical 3">
            <a:extLst>
              <a:ext uri="{FF2B5EF4-FFF2-40B4-BE49-F238E27FC236}">
                <a16:creationId xmlns:a16="http://schemas.microsoft.com/office/drawing/2014/main" id="{C0086AD0-55AD-584C-FD42-E5F810BBD582}"/>
              </a:ext>
            </a:extLst>
          </p:cNvPr>
          <p:cNvSpPr/>
          <p:nvPr/>
        </p:nvSpPr>
        <p:spPr>
          <a:xfrm>
            <a:off x="4072500" y="904727"/>
            <a:ext cx="6439992" cy="5837767"/>
          </a:xfrm>
          <a:prstGeom prst="verticalScroll">
            <a:avLst/>
          </a:prstGeom>
          <a:solidFill>
            <a:srgbClr val="002060"/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angle à coins arrondis 5">
            <a:extLst>
              <a:ext uri="{FF2B5EF4-FFF2-40B4-BE49-F238E27FC236}">
                <a16:creationId xmlns:a16="http://schemas.microsoft.com/office/drawing/2014/main" id="{DD2C742A-C94D-5941-34E0-DFD86D633037}"/>
              </a:ext>
            </a:extLst>
          </p:cNvPr>
          <p:cNvSpPr/>
          <p:nvPr/>
        </p:nvSpPr>
        <p:spPr>
          <a:xfrm>
            <a:off x="5101695" y="4571930"/>
            <a:ext cx="4288004" cy="1895436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5" name="ZoneTexte 17">
            <a:extLst>
              <a:ext uri="{FF2B5EF4-FFF2-40B4-BE49-F238E27FC236}">
                <a16:creationId xmlns:a16="http://schemas.microsoft.com/office/drawing/2014/main" id="{BE7FF71D-26CB-B07B-F69E-35FCA4B9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878" y="1748813"/>
            <a:ext cx="4713487" cy="20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4267" kern="0" dirty="0">
                <a:solidFill>
                  <a:srgbClr val="FFFF00"/>
                </a:solidFill>
                <a:cs typeface="Arial" panose="020B0604020202020204" pitchFamily="34" charset="0"/>
              </a:rPr>
              <a:t>Nombre d’administrateurs à élire :</a:t>
            </a:r>
          </a:p>
        </p:txBody>
      </p:sp>
      <p:sp>
        <p:nvSpPr>
          <p:cNvPr id="16" name="ZoneTexte 20">
            <a:extLst>
              <a:ext uri="{FF2B5EF4-FFF2-40B4-BE49-F238E27FC236}">
                <a16:creationId xmlns:a16="http://schemas.microsoft.com/office/drawing/2014/main" id="{264BA5D4-56F4-59D4-76E8-A8B5BD0F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398" y="4288541"/>
            <a:ext cx="4303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7200" kern="0" dirty="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ZoneTexte 15">
            <a:extLst>
              <a:ext uri="{FF2B5EF4-FFF2-40B4-BE49-F238E27FC236}">
                <a16:creationId xmlns:a16="http://schemas.microsoft.com/office/drawing/2014/main" id="{4B8564AF-8BCE-C9F4-BB20-4EC012ED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7" y="935710"/>
            <a:ext cx="38650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i="1" u="sng" kern="0" dirty="0">
                <a:solidFill>
                  <a:srgbClr val="FFFF00"/>
                </a:solidFill>
                <a:cs typeface="Arial" panose="020B0604020202020204" pitchFamily="34" charset="0"/>
              </a:rPr>
              <a:t>3ème résolution</a:t>
            </a:r>
          </a:p>
        </p:txBody>
      </p:sp>
    </p:spTree>
    <p:extLst>
      <p:ext uri="{BB962C8B-B14F-4D97-AF65-F5344CB8AC3E}">
        <p14:creationId xmlns:p14="http://schemas.microsoft.com/office/powerpoint/2010/main" val="106923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4800" b="1" dirty="0">
                <a:solidFill>
                  <a:srgbClr val="90C226"/>
                </a:solidFill>
                <a:latin typeface="Trebuchet MS" panose="020B0603020202020204"/>
              </a:rPr>
              <a:t>Résolutions</a:t>
            </a:r>
            <a:endParaRPr lang="fr-FR" sz="2667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3" name="Parchemin vertical 3">
            <a:extLst>
              <a:ext uri="{FF2B5EF4-FFF2-40B4-BE49-F238E27FC236}">
                <a16:creationId xmlns:a16="http://schemas.microsoft.com/office/drawing/2014/main" id="{A1DDC5B9-B011-3ADA-B26A-1960DE102053}"/>
              </a:ext>
            </a:extLst>
          </p:cNvPr>
          <p:cNvSpPr/>
          <p:nvPr/>
        </p:nvSpPr>
        <p:spPr>
          <a:xfrm>
            <a:off x="4031773" y="740703"/>
            <a:ext cx="6576729" cy="6000667"/>
          </a:xfrm>
          <a:prstGeom prst="verticalScroll">
            <a:avLst/>
          </a:prstGeom>
          <a:solidFill>
            <a:srgbClr val="002060"/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ZoneTexte 15">
            <a:extLst>
              <a:ext uri="{FF2B5EF4-FFF2-40B4-BE49-F238E27FC236}">
                <a16:creationId xmlns:a16="http://schemas.microsoft.com/office/drawing/2014/main" id="{EFF54D1D-51F7-A2D8-B031-91B4921C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881" y="935710"/>
            <a:ext cx="38650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i="1" u="sng" kern="0" dirty="0">
                <a:solidFill>
                  <a:srgbClr val="FFFF00"/>
                </a:solidFill>
                <a:cs typeface="Arial" panose="020B0604020202020204" pitchFamily="34" charset="0"/>
              </a:rPr>
              <a:t>4ème résolution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756319-626C-1CDE-68C9-C447DA5A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187" y="1620498"/>
            <a:ext cx="4881727" cy="50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667" b="1" kern="0" dirty="0">
                <a:solidFill>
                  <a:srgbClr val="FFFF00"/>
                </a:solidFill>
                <a:cs typeface="Arial" panose="020B0604020202020204" pitchFamily="34" charset="0"/>
              </a:rPr>
              <a:t>Election du 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667" b="1" kern="0" dirty="0">
                <a:solidFill>
                  <a:srgbClr val="FFFF00"/>
                </a:solidFill>
                <a:cs typeface="Arial" panose="020B0604020202020204" pitchFamily="34" charset="0"/>
              </a:rPr>
              <a:t>Vérificateur des comptes 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667" b="1" kern="0" dirty="0">
                <a:solidFill>
                  <a:srgbClr val="FFFF00"/>
                </a:solidFill>
                <a:cs typeface="Arial" panose="020B0604020202020204" pitchFamily="34" charset="0"/>
              </a:rPr>
              <a:t>et son Adjoint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2667" kern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2667" kern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2667" kern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2667" kern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fr-FR" altLang="fr-FR" sz="2667" kern="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200" kern="0" dirty="0">
                <a:solidFill>
                  <a:srgbClr val="FFFF00"/>
                </a:solidFill>
                <a:cs typeface="Arial" panose="020B0604020202020204" pitchFamily="34" charset="0"/>
              </a:rPr>
              <a:t>Pierre GLIKMAN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400" kern="0" dirty="0">
                <a:solidFill>
                  <a:srgbClr val="FFFF00"/>
                </a:solidFill>
                <a:cs typeface="Arial" panose="020B0604020202020204" pitchFamily="34" charset="0"/>
              </a:rPr>
              <a:t>Vérificateur des comptes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200" kern="0" dirty="0">
                <a:solidFill>
                  <a:srgbClr val="FFFF00"/>
                </a:solidFill>
                <a:cs typeface="Arial" panose="020B0604020202020204" pitchFamily="34" charset="0"/>
              </a:rPr>
              <a:t>Alain MIARA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2400" kern="0" dirty="0">
                <a:solidFill>
                  <a:srgbClr val="FFFF00"/>
                </a:solidFill>
                <a:cs typeface="Arial" panose="020B0604020202020204" pitchFamily="34" charset="0"/>
              </a:rPr>
              <a:t>Vérificateur des comptes Adjoint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83EAEB-3AD6-D04B-9E5E-621B95F67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1" y="2907002"/>
            <a:ext cx="1374037" cy="20642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BE5EF9-C583-B035-2159-3A4D41474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79" y="2965687"/>
            <a:ext cx="1633328" cy="19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4367808" y="-8467"/>
            <a:ext cx="6000667" cy="1805285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2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6400" b="1" dirty="0">
                <a:solidFill>
                  <a:srgbClr val="90C226"/>
                </a:solidFill>
                <a:latin typeface="Trebuchet MS" panose="020B0603020202020204"/>
              </a:rPr>
              <a:t>Le rapport financier</a:t>
            </a:r>
          </a:p>
          <a:p>
            <a:pPr algn="ctr" defTabSz="457189">
              <a:defRPr/>
            </a:pPr>
            <a:endParaRPr lang="fr-FR" sz="3600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3F935F-5D81-FFA9-91A1-B50EBB16DEE6}"/>
              </a:ext>
            </a:extLst>
          </p:cNvPr>
          <p:cNvSpPr txBox="1"/>
          <p:nvPr/>
        </p:nvSpPr>
        <p:spPr>
          <a:xfrm>
            <a:off x="4514341" y="853150"/>
            <a:ext cx="5758123" cy="2236638"/>
          </a:xfrm>
          <a:prstGeom prst="rect">
            <a:avLst/>
          </a:prstGeom>
          <a:noFill/>
          <a:ln>
            <a:noFill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377">
              <a:defRPr/>
            </a:pPr>
            <a:endParaRPr lang="fr-FR" sz="5400" kern="0" dirty="0">
              <a:ln w="38100">
                <a:noFill/>
              </a:ln>
              <a:solidFill>
                <a:srgbClr val="D04284"/>
              </a:solidFill>
              <a:latin typeface="Arial "/>
              <a:cs typeface="Arial" panose="020B0604020202020204" pitchFamily="34" charset="0"/>
            </a:endParaRPr>
          </a:p>
          <a:p>
            <a:pPr algn="ctr" defTabSz="914377">
              <a:defRPr/>
            </a:pPr>
            <a:r>
              <a:rPr lang="fr-FR" sz="4267" b="1" kern="0" dirty="0">
                <a:ln w="38100">
                  <a:noFill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Didier NOURISSON</a:t>
            </a:r>
          </a:p>
          <a:p>
            <a:pPr algn="ctr" defTabSz="914377">
              <a:defRPr/>
            </a:pPr>
            <a:r>
              <a:rPr lang="fr-FR" sz="4267" b="1" kern="0" dirty="0">
                <a:ln w="38100">
                  <a:noFill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Trésorier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125794-A0F6-0271-AF08-0880982B4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0" y="3529438"/>
            <a:ext cx="2349165" cy="30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2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4800" b="1" dirty="0">
                <a:solidFill>
                  <a:srgbClr val="90C226"/>
                </a:solidFill>
                <a:latin typeface="Trebuchet MS" panose="020B0603020202020204"/>
              </a:rPr>
              <a:t>Résolutions</a:t>
            </a:r>
            <a:endParaRPr lang="fr-FR" sz="2667" b="1" dirty="0">
              <a:solidFill>
                <a:srgbClr val="90C226"/>
              </a:solidFill>
              <a:latin typeface="Trebuchet MS" panose="020B0603020202020204"/>
            </a:endParaRPr>
          </a:p>
        </p:txBody>
      </p:sp>
      <p:sp>
        <p:nvSpPr>
          <p:cNvPr id="3" name="Parchemin vertical 3">
            <a:extLst>
              <a:ext uri="{FF2B5EF4-FFF2-40B4-BE49-F238E27FC236}">
                <a16:creationId xmlns:a16="http://schemas.microsoft.com/office/drawing/2014/main" id="{A1DDC5B9-B011-3ADA-B26A-1960DE102053}"/>
              </a:ext>
            </a:extLst>
          </p:cNvPr>
          <p:cNvSpPr/>
          <p:nvPr/>
        </p:nvSpPr>
        <p:spPr>
          <a:xfrm>
            <a:off x="4031772" y="957189"/>
            <a:ext cx="6432715" cy="5688169"/>
          </a:xfrm>
          <a:prstGeom prst="verticalScroll">
            <a:avLst/>
          </a:prstGeom>
          <a:solidFill>
            <a:srgbClr val="002060"/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defTabSz="1219170">
              <a:defRPr/>
            </a:pPr>
            <a:endParaRPr lang="fr-FR" sz="240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ZoneTexte 15">
            <a:extLst>
              <a:ext uri="{FF2B5EF4-FFF2-40B4-BE49-F238E27FC236}">
                <a16:creationId xmlns:a16="http://schemas.microsoft.com/office/drawing/2014/main" id="{EFF54D1D-51F7-A2D8-B031-91B4921C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881" y="935710"/>
            <a:ext cx="38650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i="1" u="sng" kern="0" dirty="0">
                <a:solidFill>
                  <a:srgbClr val="FFFF00"/>
                </a:solidFill>
                <a:cs typeface="Arial" panose="020B0604020202020204" pitchFamily="34" charset="0"/>
              </a:rPr>
              <a:t>5ème résolution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756319-626C-1CDE-68C9-C447DA5A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726" y="2657929"/>
            <a:ext cx="4887047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Pouvoir 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pour </a:t>
            </a:r>
          </a:p>
          <a:p>
            <a:pPr algn="ctr" defTabSz="12191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fr-FR" altLang="fr-FR" sz="3733" kern="0" dirty="0">
                <a:solidFill>
                  <a:srgbClr val="FFFF00"/>
                </a:solidFill>
                <a:cs typeface="Arial" panose="020B0604020202020204" pitchFamily="34" charset="0"/>
              </a:rPr>
              <a:t>formalités</a:t>
            </a:r>
            <a:endParaRPr lang="fr-FR" altLang="fr-FR" sz="2667" kern="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6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671397" y="-17231"/>
            <a:ext cx="9937104" cy="950384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4800" dirty="0">
                <a:solidFill>
                  <a:srgbClr val="90C226"/>
                </a:solidFill>
                <a:latin typeface="Trebuchet MS" panose="020B0603020202020204"/>
              </a:rPr>
              <a:t>Ramassage des bulletins de votes</a:t>
            </a:r>
            <a:endParaRPr lang="fr-FR" sz="2667" dirty="0">
              <a:solidFill>
                <a:srgbClr val="90C226"/>
              </a:solidFill>
              <a:latin typeface="Trebuchet MS" panose="020B0603020202020204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04F5DB0-297D-D290-64C0-A0552E42D72B}"/>
              </a:ext>
            </a:extLst>
          </p:cNvPr>
          <p:cNvGrpSpPr>
            <a:grpSpLocks/>
          </p:cNvGrpSpPr>
          <p:nvPr/>
        </p:nvGrpSpPr>
        <p:grpSpPr bwMode="auto">
          <a:xfrm>
            <a:off x="4065695" y="933154"/>
            <a:ext cx="2248139" cy="3647975"/>
            <a:chOff x="7600950" y="1028700"/>
            <a:chExt cx="4269506" cy="403412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284FACA-7648-551A-B077-FBE5626B9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033" y="1462399"/>
              <a:ext cx="3600423" cy="36004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565C44A-27B9-8F7D-DED1-177CBB565893}"/>
                </a:ext>
              </a:extLst>
            </p:cNvPr>
            <p:cNvSpPr/>
            <p:nvPr/>
          </p:nvSpPr>
          <p:spPr>
            <a:xfrm>
              <a:off x="7600950" y="1028700"/>
              <a:ext cx="1914525" cy="1295400"/>
            </a:xfrm>
            <a:prstGeom prst="ellipse">
              <a:avLst/>
            </a:prstGeom>
            <a:solidFill>
              <a:srgbClr val="2E749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defTabSz="1219170">
                <a:defRPr/>
              </a:pPr>
              <a:r>
                <a:rPr lang="fr-FR" sz="2400" kern="0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rPr>
                <a:t>VOTE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46E490B3-094C-8C20-D1FE-EB44561FD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03" y="4161655"/>
            <a:ext cx="2612909" cy="26129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DE4A5BA-6C8C-5F59-C610-388A5F73A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67" y="1186805"/>
            <a:ext cx="4496479" cy="55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D886C3-9DCF-4217-8510-1F91403015B9}"/>
              </a:ext>
            </a:extLst>
          </p:cNvPr>
          <p:cNvSpPr/>
          <p:nvPr/>
        </p:nvSpPr>
        <p:spPr>
          <a:xfrm>
            <a:off x="4234" y="1020234"/>
            <a:ext cx="4028017" cy="58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79C5E9-CF55-4E5C-BCC4-3AEC3FD4B8D3}"/>
              </a:ext>
            </a:extLst>
          </p:cNvPr>
          <p:cNvSpPr txBox="1">
            <a:spLocks/>
          </p:cNvSpPr>
          <p:nvPr/>
        </p:nvSpPr>
        <p:spPr>
          <a:xfrm>
            <a:off x="1360092" y="-27384"/>
            <a:ext cx="8098283" cy="1761067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>
              <a:defRPr/>
            </a:pPr>
            <a:r>
              <a:rPr lang="fr-FR" sz="6400" dirty="0">
                <a:solidFill>
                  <a:srgbClr val="90C226"/>
                </a:solidFill>
                <a:latin typeface="Trebuchet MS" panose="020B0603020202020204"/>
              </a:rPr>
              <a:t>Questions écrites</a:t>
            </a:r>
            <a:endParaRPr lang="fr-FR" sz="3600" dirty="0">
              <a:solidFill>
                <a:srgbClr val="90C226"/>
              </a:solidFill>
              <a:latin typeface="Trebuchet MS" panose="020B0603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52E73-EE24-D145-DC73-89DF76EC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02" y="1940835"/>
            <a:ext cx="5617631" cy="263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61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 2">
            <a:extLst>
              <a:ext uri="{FF2B5EF4-FFF2-40B4-BE49-F238E27FC236}">
                <a16:creationId xmlns:a16="http://schemas.microsoft.com/office/drawing/2014/main" id="{EF858D27-2F3E-433E-B19A-A112549E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61CC63F4-44BE-4DF3-A6D6-A9F78E962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A242B80-521E-E2A0-F015-02D34F8A3186}"/>
              </a:ext>
            </a:extLst>
          </p:cNvPr>
          <p:cNvSpPr txBox="1"/>
          <p:nvPr/>
        </p:nvSpPr>
        <p:spPr>
          <a:xfrm>
            <a:off x="2466419" y="137427"/>
            <a:ext cx="80322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fr-FR" altLang="fr-FR" sz="4267" b="1" i="1" u="sng" dirty="0">
                <a:solidFill>
                  <a:srgbClr val="92D050"/>
                </a:solidFill>
                <a:latin typeface="Calibri" pitchFamily="34" charset="0"/>
                <a:cs typeface="Arial" panose="020B0604020202020204" pitchFamily="34" charset="0"/>
              </a:rPr>
              <a:t>Le compte de résultat 2024 </a:t>
            </a:r>
            <a:endParaRPr lang="fr-FR" altLang="fr-FR" sz="4267" b="1" dirty="0">
              <a:solidFill>
                <a:srgbClr val="92D05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9CF1AB-12ED-556F-9DE7-C8D6A75843E3}"/>
              </a:ext>
            </a:extLst>
          </p:cNvPr>
          <p:cNvSpPr txBox="1"/>
          <p:nvPr/>
        </p:nvSpPr>
        <p:spPr>
          <a:xfrm>
            <a:off x="442383" y="1572192"/>
            <a:ext cx="9169019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5333" kern="0" dirty="0">
                <a:ln w="38100">
                  <a:noFill/>
                </a:ln>
                <a:solidFill>
                  <a:srgbClr val="006C31"/>
                </a:solidFill>
                <a:latin typeface="Arial "/>
                <a:cs typeface="Arial" panose="020B0604020202020204" pitchFamily="34" charset="0"/>
              </a:rPr>
              <a:t>UNE BONNE NOUVELLE</a:t>
            </a:r>
            <a:endParaRPr lang="fr-FR" sz="4800" kern="0" dirty="0">
              <a:ln w="38100">
                <a:noFill/>
              </a:ln>
              <a:solidFill>
                <a:srgbClr val="006C31"/>
              </a:solidFill>
              <a:latin typeface="Arial "/>
              <a:cs typeface="Arial" panose="020B0604020202020204" pitchFamily="34" charset="0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2C6DF011-49BA-6121-9274-D2A8E0A58A25}"/>
              </a:ext>
            </a:extLst>
          </p:cNvPr>
          <p:cNvGraphicFramePr>
            <a:graphicFrameLocks noGrp="1"/>
          </p:cNvGraphicFramePr>
          <p:nvPr/>
        </p:nvGraphicFramePr>
        <p:xfrm>
          <a:off x="719403" y="3188973"/>
          <a:ext cx="9457051" cy="162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377939262"/>
                    </a:ext>
                  </a:extLst>
                </a:gridCol>
                <a:gridCol w="4704523">
                  <a:extLst>
                    <a:ext uri="{9D8B030D-6E8A-4147-A177-3AD203B41FA5}">
                      <a16:colId xmlns:a16="http://schemas.microsoft.com/office/drawing/2014/main" val="246965915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fr-FR" sz="4300" b="0" i="1" dirty="0">
                          <a:solidFill>
                            <a:schemeClr val="tx1"/>
                          </a:solidFill>
                        </a:rPr>
                        <a:t>Résultat 2023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300" b="1" i="0" dirty="0">
                          <a:solidFill>
                            <a:schemeClr val="tx1"/>
                          </a:solidFill>
                        </a:rPr>
                        <a:t>Résultat 2024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616922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fr-FR" sz="4800" i="1" dirty="0"/>
                        <a:t>- 3 947 €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/>
                        <a:t>+ 8 511 €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11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8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EEA71-EF67-154C-184C-AACA48BB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 2">
            <a:extLst>
              <a:ext uri="{FF2B5EF4-FFF2-40B4-BE49-F238E27FC236}">
                <a16:creationId xmlns:a16="http://schemas.microsoft.com/office/drawing/2014/main" id="{5AAB38FC-F342-5E77-675E-6EF4E522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944F48B5-5964-3D4E-60F8-097911733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7862A864-A60B-10A5-3168-52DF2B243BE8}"/>
              </a:ext>
            </a:extLst>
          </p:cNvPr>
          <p:cNvSpPr txBox="1"/>
          <p:nvPr/>
        </p:nvSpPr>
        <p:spPr>
          <a:xfrm>
            <a:off x="2466419" y="137427"/>
            <a:ext cx="80322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fr-FR" altLang="fr-FR" sz="4267" b="1" i="1" u="sng" dirty="0">
                <a:solidFill>
                  <a:srgbClr val="92D050"/>
                </a:solidFill>
                <a:latin typeface="Calibri" pitchFamily="34" charset="0"/>
                <a:cs typeface="Arial" panose="020B0604020202020204" pitchFamily="34" charset="0"/>
              </a:rPr>
              <a:t>Le compte de résultat 2024 </a:t>
            </a:r>
            <a:endParaRPr lang="fr-FR" altLang="fr-FR" sz="4267" b="1" dirty="0">
              <a:solidFill>
                <a:srgbClr val="92D05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F76A60-9137-2E01-E948-1C1BA1B8B5DA}"/>
              </a:ext>
            </a:extLst>
          </p:cNvPr>
          <p:cNvSpPr txBox="1"/>
          <p:nvPr/>
        </p:nvSpPr>
        <p:spPr>
          <a:xfrm>
            <a:off x="696657" y="1655948"/>
            <a:ext cx="9169019" cy="87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5067" kern="0" dirty="0">
                <a:ln w="38100">
                  <a:noFill/>
                </a:ln>
                <a:solidFill>
                  <a:srgbClr val="006C31"/>
                </a:solidFill>
                <a:latin typeface="Arial "/>
                <a:cs typeface="Arial" panose="020B0604020202020204" pitchFamily="34" charset="0"/>
              </a:rPr>
              <a:t>EVOLUTION DES PRODUITS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7267C87D-E83F-491D-6CD6-7E27435F8C22}"/>
              </a:ext>
            </a:extLst>
          </p:cNvPr>
          <p:cNvGraphicFramePr>
            <a:graphicFrameLocks noGrp="1"/>
          </p:cNvGraphicFramePr>
          <p:nvPr/>
        </p:nvGraphicFramePr>
        <p:xfrm>
          <a:off x="719403" y="3188973"/>
          <a:ext cx="9457051" cy="162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377939262"/>
                    </a:ext>
                  </a:extLst>
                </a:gridCol>
                <a:gridCol w="4704523">
                  <a:extLst>
                    <a:ext uri="{9D8B030D-6E8A-4147-A177-3AD203B41FA5}">
                      <a16:colId xmlns:a16="http://schemas.microsoft.com/office/drawing/2014/main" val="246965915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fr-FR" sz="4300" b="0" i="1" dirty="0">
                          <a:solidFill>
                            <a:schemeClr val="tx1"/>
                          </a:solidFill>
                        </a:rPr>
                        <a:t>Produits 2023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300" b="1" i="0" dirty="0">
                          <a:solidFill>
                            <a:schemeClr val="tx1"/>
                          </a:solidFill>
                        </a:rPr>
                        <a:t>Produits 2024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616922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fr-FR" sz="4800" i="1" dirty="0"/>
                        <a:t>194 419 €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/>
                        <a:t>194 912 €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11171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F8CB4E9-7B68-FE48-F2BC-24A696E2189E}"/>
              </a:ext>
            </a:extLst>
          </p:cNvPr>
          <p:cNvSpPr txBox="1"/>
          <p:nvPr/>
        </p:nvSpPr>
        <p:spPr>
          <a:xfrm>
            <a:off x="734132" y="5202053"/>
            <a:ext cx="916901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3733" i="1" kern="0" dirty="0">
                <a:ln w="38100">
                  <a:noFill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Le tarif de la cotisation est resté à 42 €</a:t>
            </a:r>
            <a:endParaRPr lang="fr-FR" sz="5067" i="1" kern="0" dirty="0">
              <a:ln w="38100">
                <a:noFill/>
              </a:ln>
              <a:solidFill>
                <a:srgbClr val="006C31"/>
              </a:solidFill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7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F6226-BCF8-5178-FE4B-9FFAAB5B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 2">
            <a:extLst>
              <a:ext uri="{FF2B5EF4-FFF2-40B4-BE49-F238E27FC236}">
                <a16:creationId xmlns:a16="http://schemas.microsoft.com/office/drawing/2014/main" id="{87926131-3D7A-CCD1-E733-D93CF5BB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5912AFB1-0EA7-260A-AAFB-71565A18F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520D693-2D4F-AC15-4E8E-EB925E03F06E}"/>
              </a:ext>
            </a:extLst>
          </p:cNvPr>
          <p:cNvSpPr txBox="1"/>
          <p:nvPr/>
        </p:nvSpPr>
        <p:spPr>
          <a:xfrm>
            <a:off x="2466419" y="137427"/>
            <a:ext cx="80322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fr-FR" altLang="fr-FR" sz="4267" b="1" i="1" u="sng" dirty="0">
                <a:solidFill>
                  <a:srgbClr val="92D050"/>
                </a:solidFill>
                <a:latin typeface="Calibri" pitchFamily="34" charset="0"/>
                <a:cs typeface="Arial" panose="020B0604020202020204" pitchFamily="34" charset="0"/>
              </a:rPr>
              <a:t>Le compte de résultat 2024 </a:t>
            </a:r>
            <a:endParaRPr lang="fr-FR" altLang="fr-FR" sz="4267" b="1" dirty="0">
              <a:solidFill>
                <a:srgbClr val="92D05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556F34-5D47-9A8F-F1EA-7CBD51E2E0B5}"/>
              </a:ext>
            </a:extLst>
          </p:cNvPr>
          <p:cNvSpPr txBox="1"/>
          <p:nvPr/>
        </p:nvSpPr>
        <p:spPr>
          <a:xfrm>
            <a:off x="696657" y="1655948"/>
            <a:ext cx="9169019" cy="87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5067" kern="0" dirty="0">
                <a:ln w="38100">
                  <a:noFill/>
                </a:ln>
                <a:solidFill>
                  <a:srgbClr val="006C31"/>
                </a:solidFill>
                <a:latin typeface="Arial "/>
                <a:cs typeface="Arial" panose="020B0604020202020204" pitchFamily="34" charset="0"/>
              </a:rPr>
              <a:t>LES CHARGES EXTERNES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8E95FEDE-4D06-15A4-9297-A6123DFAA4BF}"/>
              </a:ext>
            </a:extLst>
          </p:cNvPr>
          <p:cNvGraphicFramePr>
            <a:graphicFrameLocks noGrp="1"/>
          </p:cNvGraphicFramePr>
          <p:nvPr/>
        </p:nvGraphicFramePr>
        <p:xfrm>
          <a:off x="710189" y="2821860"/>
          <a:ext cx="9457051" cy="227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377939262"/>
                    </a:ext>
                  </a:extLst>
                </a:gridCol>
                <a:gridCol w="4704523">
                  <a:extLst>
                    <a:ext uri="{9D8B030D-6E8A-4147-A177-3AD203B41FA5}">
                      <a16:colId xmlns:a16="http://schemas.microsoft.com/office/drawing/2014/main" val="2469659151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fr-FR" sz="4300" b="0" i="1" dirty="0">
                          <a:solidFill>
                            <a:schemeClr val="tx1"/>
                          </a:solidFill>
                        </a:rPr>
                        <a:t>Charges Externes 2023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300" b="1" i="0" dirty="0">
                          <a:solidFill>
                            <a:schemeClr val="tx1"/>
                          </a:solidFill>
                        </a:rPr>
                        <a:t>Charges externes 2024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616922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fr-FR" sz="4800" i="1" dirty="0"/>
                        <a:t>83 077 €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/>
                        <a:t>84 200 €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11171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F5D8BF6-0BDE-79BA-2234-3A31A43D2299}"/>
              </a:ext>
            </a:extLst>
          </p:cNvPr>
          <p:cNvSpPr txBox="1"/>
          <p:nvPr/>
        </p:nvSpPr>
        <p:spPr>
          <a:xfrm>
            <a:off x="710189" y="5493230"/>
            <a:ext cx="916901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3733" i="1" kern="0" dirty="0">
                <a:ln w="38100">
                  <a:noFill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Faible évolution : + 1 100 €, soit 1,35 %</a:t>
            </a:r>
            <a:endParaRPr lang="fr-FR" sz="5067" i="1" kern="0" dirty="0">
              <a:ln w="38100">
                <a:noFill/>
              </a:ln>
              <a:solidFill>
                <a:srgbClr val="006C31"/>
              </a:solidFill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7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64D45-98B7-43D3-7033-395CB116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 2">
            <a:extLst>
              <a:ext uri="{FF2B5EF4-FFF2-40B4-BE49-F238E27FC236}">
                <a16:creationId xmlns:a16="http://schemas.microsoft.com/office/drawing/2014/main" id="{DFC0E38D-8402-41E1-0730-03370641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BCE5E1F8-1341-017B-72B6-0DC652C35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D81FAE7-EF83-B7E5-AA0C-473242CBF699}"/>
              </a:ext>
            </a:extLst>
          </p:cNvPr>
          <p:cNvSpPr txBox="1"/>
          <p:nvPr/>
        </p:nvSpPr>
        <p:spPr>
          <a:xfrm>
            <a:off x="2466419" y="137427"/>
            <a:ext cx="80322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fr-FR" altLang="fr-FR" sz="4267" b="1" i="1" u="sng" dirty="0">
                <a:solidFill>
                  <a:srgbClr val="92D050"/>
                </a:solidFill>
                <a:latin typeface="Calibri" pitchFamily="34" charset="0"/>
                <a:cs typeface="Arial" panose="020B0604020202020204" pitchFamily="34" charset="0"/>
              </a:rPr>
              <a:t>Le compte de résultat 2024 </a:t>
            </a:r>
            <a:endParaRPr lang="fr-FR" altLang="fr-FR" sz="4267" b="1" dirty="0">
              <a:solidFill>
                <a:srgbClr val="92D05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33D7E4-E2C3-4761-41B4-954D086191D3}"/>
              </a:ext>
            </a:extLst>
          </p:cNvPr>
          <p:cNvSpPr txBox="1"/>
          <p:nvPr/>
        </p:nvSpPr>
        <p:spPr>
          <a:xfrm>
            <a:off x="198206" y="1284753"/>
            <a:ext cx="9985108" cy="810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4667" kern="0" dirty="0">
                <a:ln w="38100">
                  <a:noFill/>
                </a:ln>
                <a:solidFill>
                  <a:srgbClr val="006C31"/>
                </a:solidFill>
                <a:latin typeface="Arial "/>
                <a:cs typeface="Arial" panose="020B0604020202020204" pitchFamily="34" charset="0"/>
              </a:rPr>
              <a:t>CHARGES DE FONCTIONNEMENT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7615BB5F-026E-4BD6-95F0-F11C670A16E0}"/>
              </a:ext>
            </a:extLst>
          </p:cNvPr>
          <p:cNvGraphicFramePr>
            <a:graphicFrameLocks noGrp="1"/>
          </p:cNvGraphicFramePr>
          <p:nvPr/>
        </p:nvGraphicFramePr>
        <p:xfrm>
          <a:off x="383365" y="2415113"/>
          <a:ext cx="9799948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4847">
                  <a:extLst>
                    <a:ext uri="{9D8B030D-6E8A-4147-A177-3AD203B41FA5}">
                      <a16:colId xmlns:a16="http://schemas.microsoft.com/office/drawing/2014/main" val="377939262"/>
                    </a:ext>
                  </a:extLst>
                </a:gridCol>
                <a:gridCol w="4875101">
                  <a:extLst>
                    <a:ext uri="{9D8B030D-6E8A-4147-A177-3AD203B41FA5}">
                      <a16:colId xmlns:a16="http://schemas.microsoft.com/office/drawing/2014/main" val="2469659151"/>
                    </a:ext>
                  </a:extLst>
                </a:gridCol>
              </a:tblGrid>
              <a:tr h="2072640">
                <a:tc>
                  <a:txBody>
                    <a:bodyPr/>
                    <a:lstStyle/>
                    <a:p>
                      <a:pPr algn="ctr"/>
                      <a:r>
                        <a:rPr lang="fr-FR" sz="4300" b="0" i="1" dirty="0">
                          <a:solidFill>
                            <a:schemeClr val="tx1"/>
                          </a:solidFill>
                        </a:rPr>
                        <a:t>Charges Fonctionnement 2023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300" b="1" i="0" dirty="0">
                          <a:solidFill>
                            <a:schemeClr val="tx1"/>
                          </a:solidFill>
                        </a:rPr>
                        <a:t>Charges fonctionnement 2024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616922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fr-FR" sz="4800" i="1" dirty="0"/>
                        <a:t>119 612 €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/>
                        <a:t>107 647 €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11171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F52ADC9-7FF7-A6CE-A6C0-80E30B876339}"/>
              </a:ext>
            </a:extLst>
          </p:cNvPr>
          <p:cNvSpPr txBox="1"/>
          <p:nvPr/>
        </p:nvSpPr>
        <p:spPr>
          <a:xfrm>
            <a:off x="710189" y="5493229"/>
            <a:ext cx="9169019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3733" i="1" kern="0" dirty="0">
                <a:ln w="38100">
                  <a:noFill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Des économies sur les fournitures de bureau et sur les affranchissements</a:t>
            </a:r>
            <a:endParaRPr lang="fr-FR" sz="5067" i="1" kern="0" dirty="0">
              <a:ln w="38100">
                <a:noFill/>
              </a:ln>
              <a:solidFill>
                <a:srgbClr val="006C31"/>
              </a:solidFill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8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FD03-1126-88A0-C742-CFEDA401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 2">
            <a:extLst>
              <a:ext uri="{FF2B5EF4-FFF2-40B4-BE49-F238E27FC236}">
                <a16:creationId xmlns:a16="http://schemas.microsoft.com/office/drawing/2014/main" id="{28E7497C-B93E-28E6-C388-60DF88DBF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A14FE5D0-3949-1A8B-708A-7C2AEF852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6AB8479-53F5-4393-837C-CB22B219FA19}"/>
              </a:ext>
            </a:extLst>
          </p:cNvPr>
          <p:cNvSpPr txBox="1"/>
          <p:nvPr/>
        </p:nvSpPr>
        <p:spPr>
          <a:xfrm>
            <a:off x="2466419" y="137427"/>
            <a:ext cx="80322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fr-FR" altLang="fr-FR" sz="4267" b="1" i="1" u="sng" dirty="0">
                <a:solidFill>
                  <a:srgbClr val="92D050"/>
                </a:solidFill>
                <a:latin typeface="Calibri" pitchFamily="34" charset="0"/>
                <a:cs typeface="Arial" panose="020B0604020202020204" pitchFamily="34" charset="0"/>
              </a:rPr>
              <a:t>Le compte de résultat 2024 </a:t>
            </a:r>
            <a:endParaRPr lang="fr-FR" altLang="fr-FR" sz="4267" b="1" dirty="0">
              <a:solidFill>
                <a:srgbClr val="92D05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D2DAAB-2EB5-8CA7-DEE1-95EFB51B9A69}"/>
              </a:ext>
            </a:extLst>
          </p:cNvPr>
          <p:cNvSpPr txBox="1"/>
          <p:nvPr/>
        </p:nvSpPr>
        <p:spPr>
          <a:xfrm>
            <a:off x="198206" y="1284754"/>
            <a:ext cx="9985108" cy="810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4667" kern="0" dirty="0">
                <a:ln w="38100">
                  <a:noFill/>
                </a:ln>
                <a:solidFill>
                  <a:srgbClr val="006C31"/>
                </a:solidFill>
                <a:latin typeface="Arial "/>
                <a:cs typeface="Arial" panose="020B0604020202020204" pitchFamily="34" charset="0"/>
              </a:rPr>
              <a:t>CHARGES DE DIFFUSION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7B20AF35-5699-0633-410F-CFF8153D95CE}"/>
              </a:ext>
            </a:extLst>
          </p:cNvPr>
          <p:cNvGraphicFramePr>
            <a:graphicFrameLocks noGrp="1"/>
          </p:cNvGraphicFramePr>
          <p:nvPr/>
        </p:nvGraphicFramePr>
        <p:xfrm>
          <a:off x="209565" y="2713171"/>
          <a:ext cx="10170267" cy="162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73991">
                  <a:extLst>
                    <a:ext uri="{9D8B030D-6E8A-4147-A177-3AD203B41FA5}">
                      <a16:colId xmlns:a16="http://schemas.microsoft.com/office/drawing/2014/main" val="377939262"/>
                    </a:ext>
                  </a:extLst>
                </a:gridCol>
                <a:gridCol w="2496276">
                  <a:extLst>
                    <a:ext uri="{9D8B030D-6E8A-4147-A177-3AD203B41FA5}">
                      <a16:colId xmlns:a16="http://schemas.microsoft.com/office/drawing/2014/main" val="246965915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l"/>
                      <a:r>
                        <a:rPr lang="fr-FR" sz="4300" b="1" i="0" dirty="0">
                          <a:solidFill>
                            <a:schemeClr val="tx1"/>
                          </a:solidFill>
                        </a:rPr>
                        <a:t>Amélioration du Résultat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300" b="1" i="0" dirty="0">
                          <a:solidFill>
                            <a:schemeClr val="tx1"/>
                          </a:solidFill>
                        </a:rPr>
                        <a:t>12 458 €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616922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fr-FR" sz="3700" i="1" dirty="0"/>
                        <a:t>Economie sur les charges de diffusion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0" i="1" dirty="0"/>
                        <a:t>11 620 €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11171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3E49B22-3F39-E798-1342-9658C27F536E}"/>
              </a:ext>
            </a:extLst>
          </p:cNvPr>
          <p:cNvSpPr txBox="1"/>
          <p:nvPr/>
        </p:nvSpPr>
        <p:spPr>
          <a:xfrm>
            <a:off x="336081" y="4866500"/>
            <a:ext cx="10585417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3733" i="1" kern="0" dirty="0">
                <a:ln w="38100">
                  <a:noFill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Des économies grâce au passage au numérique décidé par le Conseil d’Administration</a:t>
            </a:r>
            <a:endParaRPr lang="fr-FR" sz="5067" i="1" kern="0" dirty="0">
              <a:ln w="38100">
                <a:noFill/>
              </a:ln>
              <a:solidFill>
                <a:srgbClr val="006C31"/>
              </a:solidFill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B8A6F-28DE-3F55-4FAE-0C71616E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 2">
            <a:extLst>
              <a:ext uri="{FF2B5EF4-FFF2-40B4-BE49-F238E27FC236}">
                <a16:creationId xmlns:a16="http://schemas.microsoft.com/office/drawing/2014/main" id="{0BC048D5-EB8B-BA34-15DD-2A6371F0E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82695880-E54E-FCF0-3565-7F4C3CB3D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DDF022E-144E-0047-A02E-AA7FA1C05473}"/>
              </a:ext>
            </a:extLst>
          </p:cNvPr>
          <p:cNvSpPr txBox="1"/>
          <p:nvPr/>
        </p:nvSpPr>
        <p:spPr>
          <a:xfrm>
            <a:off x="2466419" y="137427"/>
            <a:ext cx="80322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fr-FR" altLang="fr-FR" sz="4267" b="1" i="1" u="sng" dirty="0">
                <a:solidFill>
                  <a:srgbClr val="92D050"/>
                </a:solidFill>
                <a:latin typeface="Calibri" pitchFamily="34" charset="0"/>
                <a:cs typeface="Arial" panose="020B0604020202020204" pitchFamily="34" charset="0"/>
              </a:rPr>
              <a:t>Le passif du bilan 2024 </a:t>
            </a:r>
            <a:endParaRPr lang="fr-FR" altLang="fr-FR" sz="4267" b="1" dirty="0">
              <a:solidFill>
                <a:srgbClr val="92D05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22ACB8-1248-6F58-E51F-765FBBE833E4}"/>
              </a:ext>
            </a:extLst>
          </p:cNvPr>
          <p:cNvSpPr txBox="1"/>
          <p:nvPr/>
        </p:nvSpPr>
        <p:spPr>
          <a:xfrm>
            <a:off x="297903" y="5878269"/>
            <a:ext cx="982419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3733" i="1" kern="0" dirty="0">
                <a:ln w="38100">
                  <a:noFill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Une situation financière très saine</a:t>
            </a:r>
            <a:endParaRPr lang="fr-FR" sz="5067" i="1" kern="0" dirty="0">
              <a:ln w="38100">
                <a:noFill/>
              </a:ln>
              <a:solidFill>
                <a:srgbClr val="006C31"/>
              </a:solidFill>
              <a:latin typeface="Arial 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F5D24F6-121F-A4E3-5BA5-D55C920DDC87}"/>
              </a:ext>
            </a:extLst>
          </p:cNvPr>
          <p:cNvGraphicFramePr>
            <a:graphicFrameLocks noGrp="1"/>
          </p:cNvGraphicFramePr>
          <p:nvPr/>
        </p:nvGraphicFramePr>
        <p:xfrm>
          <a:off x="303107" y="981174"/>
          <a:ext cx="9559920" cy="3948853"/>
        </p:xfrm>
        <a:graphic>
          <a:graphicData uri="http://schemas.openxmlformats.org/drawingml/2006/table">
            <a:tbl>
              <a:tblPr firstRow="1" lastRow="1" bandRow="1" bandCol="1">
                <a:tableStyleId>{93296810-A885-4BE3-A3E7-6D5BEEA58F35}</a:tableStyleId>
              </a:tblPr>
              <a:tblGrid>
                <a:gridCol w="4992556">
                  <a:extLst>
                    <a:ext uri="{9D8B030D-6E8A-4147-A177-3AD203B41FA5}">
                      <a16:colId xmlns:a16="http://schemas.microsoft.com/office/drawing/2014/main" val="425814087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643353103"/>
                    </a:ext>
                  </a:extLst>
                </a:gridCol>
                <a:gridCol w="2263108">
                  <a:extLst>
                    <a:ext uri="{9D8B030D-6E8A-4147-A177-3AD203B41FA5}">
                      <a16:colId xmlns:a16="http://schemas.microsoft.com/office/drawing/2014/main" val="335235954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fr-FR" sz="32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fr-FR" sz="3200" b="0" i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rgbClr val="002060"/>
                          </a:solidFill>
                        </a:rPr>
                        <a:t>2024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37714125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200" dirty="0"/>
                        <a:t>Réserves</a:t>
                      </a:r>
                      <a:endParaRPr lang="fr-FR" sz="32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500" dirty="0"/>
                        <a:t>226 924 €</a:t>
                      </a:r>
                      <a:endParaRPr lang="fr-FR" sz="35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700" b="1" dirty="0"/>
                        <a:t>222 977 €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042165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200" dirty="0"/>
                        <a:t>Résultat de l’exercice</a:t>
                      </a:r>
                      <a:endParaRPr lang="fr-FR" sz="32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457200" indent="-457200" algn="r">
                        <a:buFontTx/>
                        <a:buChar char="-"/>
                      </a:pPr>
                      <a:r>
                        <a:rPr lang="fr-FR" sz="3500" dirty="0"/>
                        <a:t>3 947 €</a:t>
                      </a:r>
                      <a:endParaRPr lang="fr-FR" sz="35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700" b="1" dirty="0"/>
                        <a:t>8 511 €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6671904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200" dirty="0"/>
                        <a:t>Cotisations perçues d’avance</a:t>
                      </a:r>
                      <a:endParaRPr lang="fr-FR" sz="32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500" dirty="0"/>
                        <a:t>2 772 €</a:t>
                      </a:r>
                      <a:endParaRPr lang="fr-FR" sz="35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700" b="1" dirty="0"/>
                        <a:t>2 184 €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79634738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200" dirty="0"/>
                        <a:t>Charges à payer</a:t>
                      </a:r>
                      <a:endParaRPr lang="fr-FR" sz="32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500" dirty="0"/>
                        <a:t>4 945 €</a:t>
                      </a:r>
                      <a:endParaRPr lang="fr-FR" sz="3500" i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700" b="1" dirty="0"/>
                        <a:t>12 430 €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67969237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fr-FR" sz="3700" b="1" dirty="0">
                          <a:solidFill>
                            <a:schemeClr val="tx1"/>
                          </a:solidFill>
                        </a:rPr>
                        <a:t>Total Passif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500" b="1" dirty="0">
                          <a:solidFill>
                            <a:schemeClr val="tx1"/>
                          </a:solidFill>
                        </a:rPr>
                        <a:t>230 693 €</a:t>
                      </a:r>
                      <a:endParaRPr lang="fr-FR" sz="35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3700" b="1" dirty="0">
                          <a:solidFill>
                            <a:schemeClr val="tx1"/>
                          </a:solidFill>
                        </a:rPr>
                        <a:t>246 102 €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1906308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36DBDDC-8E42-F239-D535-BCFE41640258}"/>
              </a:ext>
            </a:extLst>
          </p:cNvPr>
          <p:cNvGraphicFramePr>
            <a:graphicFrameLocks noGrp="1"/>
          </p:cNvGraphicFramePr>
          <p:nvPr/>
        </p:nvGraphicFramePr>
        <p:xfrm>
          <a:off x="442383" y="5058708"/>
          <a:ext cx="9420644" cy="690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37527">
                  <a:extLst>
                    <a:ext uri="{9D8B030D-6E8A-4147-A177-3AD203B41FA5}">
                      <a16:colId xmlns:a16="http://schemas.microsoft.com/office/drawing/2014/main" val="27959422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153783925"/>
                    </a:ext>
                  </a:extLst>
                </a:gridCol>
                <a:gridCol w="2230856">
                  <a:extLst>
                    <a:ext uri="{9D8B030D-6E8A-4147-A177-3AD203B41FA5}">
                      <a16:colId xmlns:a16="http://schemas.microsoft.com/office/drawing/2014/main" val="879393441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tx1"/>
                          </a:solidFill>
                        </a:rPr>
                        <a:t>Fonds propres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tx1"/>
                          </a:solidFill>
                        </a:rPr>
                        <a:t>222 977 €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3700" i="1" dirty="0">
                          <a:solidFill>
                            <a:schemeClr val="tx1"/>
                          </a:solidFill>
                        </a:rPr>
                        <a:t>231 488 €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9984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4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90BC9-996E-8C9C-FD0C-96FD048C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 2">
            <a:extLst>
              <a:ext uri="{FF2B5EF4-FFF2-40B4-BE49-F238E27FC236}">
                <a16:creationId xmlns:a16="http://schemas.microsoft.com/office/drawing/2014/main" id="{2F53FA37-4622-D2E2-15BB-5AE951391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21167"/>
            <a:ext cx="791633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3">
            <a:extLst>
              <a:ext uri="{FF2B5EF4-FFF2-40B4-BE49-F238E27FC236}">
                <a16:creationId xmlns:a16="http://schemas.microsoft.com/office/drawing/2014/main" id="{9DA8186B-2B3B-663A-19D6-DC6D9897A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8467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4E58E86-5217-18EC-6327-738067F5CD35}"/>
              </a:ext>
            </a:extLst>
          </p:cNvPr>
          <p:cNvSpPr txBox="1"/>
          <p:nvPr/>
        </p:nvSpPr>
        <p:spPr>
          <a:xfrm>
            <a:off x="2466419" y="137427"/>
            <a:ext cx="80322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fr-FR" altLang="fr-FR" sz="4267" b="1" i="1" u="sng" dirty="0">
                <a:solidFill>
                  <a:srgbClr val="92D050"/>
                </a:solidFill>
                <a:latin typeface="Calibri" pitchFamily="34" charset="0"/>
                <a:cs typeface="Arial" panose="020B0604020202020204" pitchFamily="34" charset="0"/>
              </a:rPr>
              <a:t>La situation financière 2024 </a:t>
            </a:r>
            <a:endParaRPr lang="fr-FR" altLang="fr-FR" sz="4267" b="1" dirty="0">
              <a:solidFill>
                <a:srgbClr val="92D05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A57771-007E-3A3E-A060-4D913E3270DD}"/>
              </a:ext>
            </a:extLst>
          </p:cNvPr>
          <p:cNvSpPr txBox="1"/>
          <p:nvPr/>
        </p:nvSpPr>
        <p:spPr>
          <a:xfrm>
            <a:off x="198206" y="1284754"/>
            <a:ext cx="9985108" cy="810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4667" kern="0" dirty="0">
                <a:ln w="38100">
                  <a:noFill/>
                </a:ln>
                <a:solidFill>
                  <a:srgbClr val="006C31"/>
                </a:solidFill>
                <a:latin typeface="Arial "/>
                <a:cs typeface="Arial" panose="020B0604020202020204" pitchFamily="34" charset="0"/>
              </a:rPr>
              <a:t>SITUATION FINANCIERE 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C08095CC-DDB1-1CB7-9A3F-6039404A4129}"/>
              </a:ext>
            </a:extLst>
          </p:cNvPr>
          <p:cNvGraphicFramePr>
            <a:graphicFrameLocks noGrp="1"/>
          </p:cNvGraphicFramePr>
          <p:nvPr/>
        </p:nvGraphicFramePr>
        <p:xfrm>
          <a:off x="383365" y="2415113"/>
          <a:ext cx="9799948" cy="227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24847">
                  <a:extLst>
                    <a:ext uri="{9D8B030D-6E8A-4147-A177-3AD203B41FA5}">
                      <a16:colId xmlns:a16="http://schemas.microsoft.com/office/drawing/2014/main" val="377939262"/>
                    </a:ext>
                  </a:extLst>
                </a:gridCol>
                <a:gridCol w="4875101">
                  <a:extLst>
                    <a:ext uri="{9D8B030D-6E8A-4147-A177-3AD203B41FA5}">
                      <a16:colId xmlns:a16="http://schemas.microsoft.com/office/drawing/2014/main" val="2469659151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fr-FR" sz="4300" b="0" i="1" dirty="0">
                          <a:solidFill>
                            <a:schemeClr val="tx1"/>
                          </a:solidFill>
                        </a:rPr>
                        <a:t>Ratio d’autonomie financière 2023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300" b="1" i="0" dirty="0">
                          <a:solidFill>
                            <a:schemeClr val="tx1"/>
                          </a:solidFill>
                        </a:rPr>
                        <a:t>Ratio d’autonomie financière 2024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616922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/>
                        <a:t>96,67</a:t>
                      </a:r>
                      <a:r>
                        <a:rPr lang="fr-FR" sz="4800" i="1" dirty="0"/>
                        <a:t> 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dirty="0"/>
                        <a:t>94,06</a:t>
                      </a:r>
                      <a:r>
                        <a:rPr lang="fr-FR" sz="4800" b="1" dirty="0"/>
                        <a:t> 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11171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FB77CBC-5BCF-C82B-43B8-FD0A358809EB}"/>
              </a:ext>
            </a:extLst>
          </p:cNvPr>
          <p:cNvSpPr txBox="1"/>
          <p:nvPr/>
        </p:nvSpPr>
        <p:spPr>
          <a:xfrm>
            <a:off x="710189" y="5493230"/>
            <a:ext cx="9169019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 fontAlgn="base">
              <a:lnSpc>
                <a:spcPct val="107000"/>
              </a:lnSpc>
              <a:spcBef>
                <a:spcPct val="0"/>
              </a:spcBef>
              <a:spcAft>
                <a:spcPts val="1067"/>
              </a:spcAft>
            </a:pPr>
            <a:r>
              <a:rPr lang="fr-FR" sz="3733" b="1" i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INITIATIV’ RETRAITE 51 08 </a:t>
            </a:r>
            <a:r>
              <a:rPr lang="fr-FR" sz="3733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jouit d’une quasi-totale indépendance vis-à-vis des tiers</a:t>
            </a:r>
          </a:p>
        </p:txBody>
      </p:sp>
    </p:spTree>
    <p:extLst>
      <p:ext uri="{BB962C8B-B14F-4D97-AF65-F5344CB8AC3E}">
        <p14:creationId xmlns:p14="http://schemas.microsoft.com/office/powerpoint/2010/main" val="21890082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406</Words>
  <Application>Microsoft Office PowerPoint</Application>
  <PresentationFormat>Grand écran</PresentationFormat>
  <Paragraphs>146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</vt:lpstr>
      <vt:lpstr>Calibri</vt:lpstr>
      <vt:lpstr>Calibri Light</vt:lpstr>
      <vt:lpstr>Trebuchet MS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ANTONIOTTI</dc:creator>
  <cp:lastModifiedBy>Richard ANTONIOTTI</cp:lastModifiedBy>
  <cp:revision>1</cp:revision>
  <dcterms:created xsi:type="dcterms:W3CDTF">2025-04-04T08:02:33Z</dcterms:created>
  <dcterms:modified xsi:type="dcterms:W3CDTF">2025-04-04T08:03:38Z</dcterms:modified>
</cp:coreProperties>
</file>