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56" r:id="rId4"/>
    <p:sldId id="471" r:id="rId5"/>
    <p:sldId id="474" r:id="rId6"/>
    <p:sldId id="550" r:id="rId7"/>
    <p:sldId id="475" r:id="rId8"/>
    <p:sldId id="476" r:id="rId9"/>
    <p:sldId id="477" r:id="rId10"/>
    <p:sldId id="489" r:id="rId11"/>
    <p:sldId id="488" r:id="rId12"/>
    <p:sldId id="490" r:id="rId13"/>
    <p:sldId id="491" r:id="rId14"/>
    <p:sldId id="494" r:id="rId15"/>
    <p:sldId id="493" r:id="rId16"/>
    <p:sldId id="553" r:id="rId17"/>
    <p:sldId id="647" r:id="rId18"/>
    <p:sldId id="585" r:id="rId19"/>
    <p:sldId id="588" r:id="rId20"/>
    <p:sldId id="587" r:id="rId21"/>
    <p:sldId id="620" r:id="rId22"/>
    <p:sldId id="405" r:id="rId23"/>
    <p:sldId id="410" r:id="rId24"/>
    <p:sldId id="515" r:id="rId25"/>
    <p:sldId id="544" r:id="rId26"/>
    <p:sldId id="589" r:id="rId27"/>
    <p:sldId id="637" r:id="rId28"/>
    <p:sldId id="498" r:id="rId29"/>
    <p:sldId id="592" r:id="rId30"/>
    <p:sldId id="621" r:id="rId31"/>
    <p:sldId id="579" r:id="rId32"/>
    <p:sldId id="446" r:id="rId33"/>
    <p:sldId id="622" r:id="rId34"/>
    <p:sldId id="593" r:id="rId35"/>
    <p:sldId id="638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38" d="100"/>
          <a:sy n="38" d="100"/>
        </p:scale>
        <p:origin x="10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fr-FR" sz="2400" dirty="0"/>
              <a:t>Evolution adhérents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9.6504863530970222E-2"/>
          <c:y val="0.23669501978534926"/>
          <c:w val="0.90519504512768301"/>
          <c:h val="0.6199780636177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Feuil1!$A$2:$A$4</c:f>
              <c:strCache>
                <c:ptCount val="3"/>
                <c:pt idx="0">
                  <c:v>Adhésions</c:v>
                </c:pt>
                <c:pt idx="1">
                  <c:v>Sorties</c:v>
                </c:pt>
                <c:pt idx="2">
                  <c:v>Variation Nette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175</c:v>
                </c:pt>
                <c:pt idx="1">
                  <c:v>-156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C5-460D-8736-3C19AB07B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1544863"/>
        <c:axId val="1251549023"/>
      </c:barChart>
      <c:catAx>
        <c:axId val="1251544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FFFF00"/>
          </a:solidFill>
          <a:ln w="9525" cap="flat" cmpd="sng" algn="ctr">
            <a:solidFill>
              <a:srgbClr val="FFFF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1549023"/>
        <c:crosses val="autoZero"/>
        <c:auto val="1"/>
        <c:lblAlgn val="ctr"/>
        <c:lblOffset val="100"/>
        <c:noMultiLvlLbl val="0"/>
      </c:catAx>
      <c:valAx>
        <c:axId val="1251549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1544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0070C0"/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fr-FR" sz="2400" b="1" i="0" u="none" strike="noStrike" baseline="0" dirty="0">
                <a:effectLst/>
              </a:rPr>
              <a:t>AGE Moyen</a:t>
            </a:r>
            <a:endParaRPr lang="fr-FR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2815333635264725E-2"/>
          <c:y val="0.44212480120003778"/>
          <c:w val="0.96718466636473532"/>
          <c:h val="0.44192150789710688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Age moyen adhésion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476723865434325E-2"/>
                  <c:y val="-6.46718722903094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5D-4BBC-8019-9697D69307B6}"/>
                </c:ext>
              </c:extLst>
            </c:dLbl>
            <c:dLbl>
              <c:idx val="1"/>
              <c:layout>
                <c:manualLayout>
                  <c:x val="-6.4619061030680283E-2"/>
                  <c:y val="-4.6707463320778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5D-4BBC-8019-9697D69307B6}"/>
                </c:ext>
              </c:extLst>
            </c:dLbl>
            <c:dLbl>
              <c:idx val="2"/>
              <c:layout>
                <c:manualLayout>
                  <c:x val="-6.4619061030680283E-2"/>
                  <c:y val="-7.54505176720276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D-4BBC-8019-9697D69307B6}"/>
                </c:ext>
              </c:extLst>
            </c:dLbl>
            <c:dLbl>
              <c:idx val="3"/>
              <c:layout>
                <c:manualLayout>
                  <c:x val="-5.6415202245574871E-2"/>
                  <c:y val="-7.1857635878121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5D-4BBC-8019-9697D69307B6}"/>
                </c:ext>
              </c:extLst>
            </c:dLbl>
            <c:dLbl>
              <c:idx val="4"/>
              <c:layout>
                <c:manualLayout>
                  <c:x val="-6.461906103068038E-2"/>
                  <c:y val="-6.1078990496403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5D-4BBC-8019-9697D69307B6}"/>
                </c:ext>
              </c:extLst>
            </c:dLbl>
            <c:dLbl>
              <c:idx val="5"/>
              <c:layout>
                <c:manualLayout>
                  <c:x val="-6.188444143564524E-2"/>
                  <c:y val="-5.74861087024972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5D-4BBC-8019-9697D69307B6}"/>
                </c:ext>
              </c:extLst>
            </c:dLbl>
            <c:dLbl>
              <c:idx val="6"/>
              <c:layout>
                <c:manualLayout>
                  <c:x val="-6.4041130401304547E-2"/>
                  <c:y val="-7.1857635878121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DD-492E-82F8-35F6173F5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Feuil1!$B$2:$B$3</c:f>
              <c:numCache>
                <c:formatCode>General</c:formatCode>
                <c:ptCount val="2"/>
                <c:pt idx="0">
                  <c:v>66.8</c:v>
                </c:pt>
                <c:pt idx="1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C5-460D-8736-3C19AB07B87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Age moyen des adhérents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0317926002688991E-2"/>
                  <c:y val="-3.32217396786332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1F-4BA2-9B55-2969D8EA8B12}"/>
                </c:ext>
              </c:extLst>
            </c:dLbl>
            <c:dLbl>
              <c:idx val="1"/>
              <c:layout>
                <c:manualLayout>
                  <c:x val="-0.10313842822098011"/>
                  <c:y val="-6.3121305389403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1F-4BA2-9B55-2969D8EA8B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Feuil1!$C$2:$C$3</c:f>
              <c:numCache>
                <c:formatCode>General</c:formatCode>
                <c:ptCount val="2"/>
                <c:pt idx="0">
                  <c:v>75.3</c:v>
                </c:pt>
                <c:pt idx="1">
                  <c:v>75.8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74-4331-A28A-FA2871C4C2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51544863"/>
        <c:axId val="1251549023"/>
      </c:lineChart>
      <c:catAx>
        <c:axId val="1251544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1549023"/>
        <c:crosses val="autoZero"/>
        <c:auto val="1"/>
        <c:lblAlgn val="ctr"/>
        <c:lblOffset val="100"/>
        <c:noMultiLvlLbl val="0"/>
      </c:catAx>
      <c:valAx>
        <c:axId val="12515490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1544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895951255093481E-2"/>
          <c:y val="0.13149112247102773"/>
          <c:w val="0.82872091137624504"/>
          <c:h val="0.26410350325123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0070C0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fr-FR" sz="2400" b="1" i="0" u="none" strike="noStrike" baseline="0" dirty="0">
                <a:effectLst/>
              </a:rPr>
              <a:t>Population</a:t>
            </a:r>
            <a:endParaRPr lang="fr-FR" sz="2400" dirty="0"/>
          </a:p>
        </c:rich>
      </c:tx>
      <c:layout>
        <c:manualLayout>
          <c:xMode val="edge"/>
          <c:yMode val="edge"/>
          <c:x val="0.15393533551735916"/>
          <c:y val="8.63765137206976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2815435140421637E-2"/>
          <c:y val="0.38043243019978401"/>
          <c:w val="0.93983836890922701"/>
          <c:h val="0.41415997150590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Adhérent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861658873459498E-3"/>
                  <c:y val="-1.4839392507791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33-4F87-A2FE-0CE08061DE30}"/>
                </c:ext>
              </c:extLst>
            </c:dLbl>
            <c:dLbl>
              <c:idx val="1"/>
              <c:layout>
                <c:manualLayout>
                  <c:x val="-6.4619061030680283E-2"/>
                  <c:y val="-4.6707463320778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33-4F87-A2FE-0CE08061DE30}"/>
                </c:ext>
              </c:extLst>
            </c:dLbl>
            <c:dLbl>
              <c:idx val="2"/>
              <c:layout>
                <c:manualLayout>
                  <c:x val="-6.4619061030680283E-2"/>
                  <c:y val="-7.5450517672027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33-4F87-A2FE-0CE08061DE30}"/>
                </c:ext>
              </c:extLst>
            </c:dLbl>
            <c:dLbl>
              <c:idx val="3"/>
              <c:layout>
                <c:manualLayout>
                  <c:x val="-5.6415202245574871E-2"/>
                  <c:y val="-7.185763587812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33-4F87-A2FE-0CE08061DE30}"/>
                </c:ext>
              </c:extLst>
            </c:dLbl>
            <c:dLbl>
              <c:idx val="4"/>
              <c:layout>
                <c:manualLayout>
                  <c:x val="-6.461906103068038E-2"/>
                  <c:y val="-6.1078990496403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33-4F87-A2FE-0CE08061DE30}"/>
                </c:ext>
              </c:extLst>
            </c:dLbl>
            <c:dLbl>
              <c:idx val="5"/>
              <c:layout>
                <c:manualLayout>
                  <c:x val="-6.188444143564524E-2"/>
                  <c:y val="-5.7486108702497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33-4F87-A2FE-0CE08061DE30}"/>
                </c:ext>
              </c:extLst>
            </c:dLbl>
            <c:dLbl>
              <c:idx val="6"/>
              <c:layout>
                <c:manualLayout>
                  <c:x val="-6.4041130401304547E-2"/>
                  <c:y val="-7.1857635878121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33-4F87-A2FE-0CE08061D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m/d/yyyy</c:formatCode>
                <c:ptCount val="1"/>
                <c:pt idx="0">
                  <c:v>45657</c:v>
                </c:pt>
              </c:numCache>
            </c:numRef>
          </c:cat>
          <c:val>
            <c:numRef>
              <c:f>Feuil1!$B$2</c:f>
              <c:numCache>
                <c:formatCode>General</c:formatCode>
                <c:ptCount val="1"/>
                <c:pt idx="0">
                  <c:v>4659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333-4F87-A2FE-0CE08061DE3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1487096908506228E-3"/>
                  <c:y val="-1.3418705356652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33-4F87-A2FE-0CE08061D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m/d/yyyy</c:formatCode>
                <c:ptCount val="1"/>
                <c:pt idx="0">
                  <c:v>45657</c:v>
                </c:pt>
              </c:numCache>
            </c:numRef>
          </c:cat>
          <c:val>
            <c:numRef>
              <c:f>Feuil1!$C$2</c:f>
              <c:numCache>
                <c:formatCode>General</c:formatCode>
                <c:ptCount val="1"/>
                <c:pt idx="0">
                  <c:v>7680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33-4F87-A2FE-0CE08061DE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51544863"/>
        <c:axId val="1251549023"/>
      </c:barChart>
      <c:dateAx>
        <c:axId val="1251544863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1549023"/>
        <c:crosses val="autoZero"/>
        <c:auto val="1"/>
        <c:lblOffset val="100"/>
        <c:baseTimeUnit val="days"/>
      </c:dateAx>
      <c:valAx>
        <c:axId val="12515490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1544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702725863409559E-2"/>
          <c:y val="0.91208219738526597"/>
          <c:w val="0.91229712889147951"/>
          <c:h val="8.4595628646870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0070C0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299ECD-1E0F-452F-9EAE-B53BABB4230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F3735BE-5676-4A44-A7A3-89D621866BAE}">
      <dgm:prSet custT="1"/>
      <dgm:spPr/>
      <dgm:t>
        <a:bodyPr/>
        <a:lstStyle/>
        <a:p>
          <a:r>
            <a:rPr lang="fr-FR" sz="1800" b="1" dirty="0"/>
            <a:t>1</a:t>
          </a:r>
          <a:r>
            <a:rPr lang="fr-FR" sz="2400" b="1" dirty="0"/>
            <a:t>. Scanner sur cet écran   ou  au verso de votre bulletin de vote puis cliquer sur l’adresse numérique proposée après lecture du QRCODE</a:t>
          </a:r>
          <a:endParaRPr lang="fr-FR" sz="2400" dirty="0"/>
        </a:p>
      </dgm:t>
    </dgm:pt>
    <dgm:pt modelId="{056C5FB5-B1A3-4C3D-AFA6-809ADB018089}" type="parTrans" cxnId="{4E19F1ED-2D5D-4B24-83C4-802C166BC8DA}">
      <dgm:prSet/>
      <dgm:spPr/>
      <dgm:t>
        <a:bodyPr/>
        <a:lstStyle/>
        <a:p>
          <a:endParaRPr lang="fr-FR"/>
        </a:p>
      </dgm:t>
    </dgm:pt>
    <dgm:pt modelId="{507644F4-C548-45B0-BF29-E6B31615647F}" type="sibTrans" cxnId="{4E19F1ED-2D5D-4B24-83C4-802C166BC8DA}">
      <dgm:prSet/>
      <dgm:spPr/>
      <dgm:t>
        <a:bodyPr/>
        <a:lstStyle/>
        <a:p>
          <a:endParaRPr lang="fr-FR"/>
        </a:p>
      </dgm:t>
    </dgm:pt>
    <dgm:pt modelId="{331E7435-E5EA-4D33-B60F-C98099A4F2F5}" type="pres">
      <dgm:prSet presAssocID="{2E299ECD-1E0F-452F-9EAE-B53BABB4230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62A0E0B-2EE6-4AC7-88E6-A40D0AEC97B6}" type="pres">
      <dgm:prSet presAssocID="{5F3735BE-5676-4A44-A7A3-89D621866BAE}" presName="horFlow" presStyleCnt="0"/>
      <dgm:spPr/>
    </dgm:pt>
    <dgm:pt modelId="{7F6D3D29-C1F0-44A5-A668-3813768FC98C}" type="pres">
      <dgm:prSet presAssocID="{5F3735BE-5676-4A44-A7A3-89D621866BAE}" presName="bigChev" presStyleLbl="node1" presStyleIdx="0" presStyleCnt="1" custScaleX="94031" custScaleY="80319"/>
      <dgm:spPr/>
    </dgm:pt>
  </dgm:ptLst>
  <dgm:cxnLst>
    <dgm:cxn modelId="{7510580B-44C3-4DAC-ADD2-B47AD411BC49}" type="presOf" srcId="{2E299ECD-1E0F-452F-9EAE-B53BABB42307}" destId="{331E7435-E5EA-4D33-B60F-C98099A4F2F5}" srcOrd="0" destOrd="0" presId="urn:microsoft.com/office/officeart/2005/8/layout/lProcess3"/>
    <dgm:cxn modelId="{84AD5C4B-35BF-4DA9-89DC-3F3647F6FD91}" type="presOf" srcId="{5F3735BE-5676-4A44-A7A3-89D621866BAE}" destId="{7F6D3D29-C1F0-44A5-A668-3813768FC98C}" srcOrd="0" destOrd="0" presId="urn:microsoft.com/office/officeart/2005/8/layout/lProcess3"/>
    <dgm:cxn modelId="{4E19F1ED-2D5D-4B24-83C4-802C166BC8DA}" srcId="{2E299ECD-1E0F-452F-9EAE-B53BABB42307}" destId="{5F3735BE-5676-4A44-A7A3-89D621866BAE}" srcOrd="0" destOrd="0" parTransId="{056C5FB5-B1A3-4C3D-AFA6-809ADB018089}" sibTransId="{507644F4-C548-45B0-BF29-E6B31615647F}"/>
    <dgm:cxn modelId="{896905EB-92E2-43D6-B460-271FD9A4F4A8}" type="presParOf" srcId="{331E7435-E5EA-4D33-B60F-C98099A4F2F5}" destId="{362A0E0B-2EE6-4AC7-88E6-A40D0AEC97B6}" srcOrd="0" destOrd="0" presId="urn:microsoft.com/office/officeart/2005/8/layout/lProcess3"/>
    <dgm:cxn modelId="{E51050CD-3CD1-4C26-8C65-1C7D666BA4B1}" type="presParOf" srcId="{362A0E0B-2EE6-4AC7-88E6-A40D0AEC97B6}" destId="{7F6D3D29-C1F0-44A5-A668-3813768FC98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D3D29-C1F0-44A5-A668-3813768FC98C}">
      <dsp:nvSpPr>
        <dsp:cNvPr id="0" name=""/>
        <dsp:cNvSpPr/>
      </dsp:nvSpPr>
      <dsp:spPr>
        <a:xfrm>
          <a:off x="686212" y="212"/>
          <a:ext cx="7796594" cy="2663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1</a:t>
          </a:r>
          <a:r>
            <a:rPr lang="fr-FR" sz="2400" b="1" kern="1200" dirty="0"/>
            <a:t>. Scanner sur cet écran   ou  au verso de votre bulletin de vote puis cliquer sur l’adresse numérique proposée après lecture du QRCODE</a:t>
          </a:r>
          <a:endParaRPr lang="fr-FR" sz="2400" kern="1200" dirty="0"/>
        </a:p>
      </dsp:txBody>
      <dsp:txXfrm>
        <a:off x="2018144" y="212"/>
        <a:ext cx="5132730" cy="2663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73C36-9375-4C86-B8D3-DB87090B643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02976-EB46-4A5B-A564-3AAAFED082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62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8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6B38C-B388-FDC0-97CF-A705B347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1AE752-826C-2859-ECFC-50115B63F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C40B22-3AA9-4312-F41E-C2C44DE8D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6BB18F-F93A-E484-7EAC-37873DFCB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>
                <a:solidFill>
                  <a:srgbClr val="FF0000"/>
                </a:solidFill>
              </a:rPr>
              <a:t>Alterner la diapo 2 et 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8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FF0000"/>
                </a:solidFill>
              </a:rPr>
              <a:t>Alterner la diapo 2 et 3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5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95DBB-F7C5-4B73-9E05-24FD8CCD073E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95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0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QUI?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74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2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1CA63-68C1-9752-6496-EA0AEEE59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AB5922-A3F5-01B3-801F-6F63078B3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94F365-ABEC-951A-CA7E-9C0CA9705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CBA03F-30E4-1C4C-C779-9C6E748AB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505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3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2BA6B-2C59-C4CF-CA87-85DAA02AD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1F3252-EACD-5416-F3DC-0ACE40CC3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D5E0AF-04DA-7390-9ACF-103388F13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CE9EC3-CF2A-A5CC-F25F-FB1B16557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60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11167-770F-5724-5D0C-4246288A0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2F04EF-CF80-14EB-E445-D4DC4EC24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5044109-8423-F961-ADF8-5E858FDA2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517903-6F09-9F67-FB99-6203F33D9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6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83DCB1-0C65-2D8F-2A79-0BD1DD64F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258A5D-B88B-C607-4683-5C4D72585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7E3870-40B0-C9E3-3054-1704B118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1567A-6652-FAC9-EABF-FB9C8962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9A143-D18A-78E3-0B33-D27DB53A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63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06B2B-F809-D9AC-B4D9-330989FF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DAE5E7-6A7D-523C-16BE-B01C39035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37D0E-E629-D9AB-FF9F-F94CD87E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77122B-5A1C-CD93-9E43-026B55BD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087B86-398C-3037-31E2-62DF699E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75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DB8E985-C34F-B12C-D3B0-B26B15E52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2EDE62-49B4-1394-0A41-C88966AA6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0CC7A0-4281-8960-FF42-CDD50C0D0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D304D7-2F1A-782C-3889-08DC67F92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588446-DA5D-D3F5-9A60-A257CA4E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215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BBC125-4452-46F2-BA95-BDA31AE3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2652-B5CF-49B2-85FA-90D80AD41F5F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24DBA6-EAAC-425B-BA23-83522E97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2E0222-9082-46C1-9227-11EC07A6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C77BB-08AA-47C9-8CEA-A232F000635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5536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0F26E-BFFF-401A-BD95-8DB2E6FF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AB55F-E765-471E-A38D-D529FBCF73ED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A5946-0C91-4CE4-9E62-C7171E63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603C54-1888-4BDA-A3E0-60516EA2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8F45A-E639-4094-8898-283333A689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52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B7E5D-0CE4-4F43-94C0-4775355D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61207-3E99-4427-AA72-55D7D8A65247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08454-A1DE-4EA5-B16B-2BD79E10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44449-27FB-4929-A282-CE3C5084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F9FEB-75A4-4907-A018-A290E62C2F3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6317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77393A7-62AF-4B14-B36C-322D050C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B5537-7E5D-4701-B353-B42B90896542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EB28CBB-3280-4AC5-B579-3B258A8D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7C328EC-7511-4B3E-A1AA-84F6998A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D4EBD-88B6-444C-9F5E-A72693CEAC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77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511E506-10FA-4043-BF31-D71B4B41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CE0E3-57C3-4E09-A59F-E4C7FB526C14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D7B12B14-2442-40FC-9955-3311A08A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A41197D-544B-4543-918C-F704C23F0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C841B-A4E5-47B0-8597-6D0AC2A2005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1409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BF6E5DF-8349-4959-8F01-E51DB7DB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82D7-4214-4611-B8E5-8DACA7825349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51781A1-CDCB-48C1-BE30-28B9D276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2C7C0A4-8B63-4CA5-B7FC-A7531F17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C368C-3B9B-4A00-94CA-20576E0E66B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5376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6DC4E71-6CE3-435E-A984-26DA4E25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5B50-51F4-41E1-9248-00DC25161EBC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BC69291-A09E-4C9D-BAB3-6AB41467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3023BD9-A172-4751-BC40-1E91AA93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BB150-4E69-459B-8DC3-48345B8BCE8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533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260EE3A-6633-473E-A67F-69A7BC7B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3101A-A49E-4813-BB71-9079D5836142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B55ACAD-86C7-428F-8ADA-DF61EF0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5449292-BDB6-4B18-AD7C-FDE53089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08BB9-29FA-42FB-B167-DB4D3E171A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992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B4AE0D-6FD3-BE0E-5C4C-9B1D3CBE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8B00E4-74DF-3638-E1FE-6D53DB1D0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8CAD70-C3F3-55ED-6AB4-CB20A302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AEB3E2-B09D-3E50-048C-712717A3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B39996-9F08-23A8-F8E5-4F5C3D00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276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5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8BCF2E5-3A35-4633-B901-C5ED9A51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4894-63CE-49F5-A65B-62950E89C740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CFD9F74-AA96-4430-ADEE-AC261022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A8502C9-69E3-4C3B-9779-0CE0BAC8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ECEE5-B75B-4CC8-9410-14B6312ECFD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69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11800-4FF7-4EAB-81F6-44987455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BD989-6A06-4F9A-9C06-D7D6A8BB02AB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6C619E-55AC-4DA3-8678-337318C57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130ACC-A64C-4BE9-8110-541E5C37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C9EF8-E0B0-45B0-8D12-F2DE4005E09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9128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C2F8BB-E155-4F61-9E98-289DFC0D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88F3-79DD-4C43-8D3C-FBCE3569E819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8ED40-AA48-4F00-B289-5312E12A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3E634-B5F3-4598-BEB7-8E1F6EBE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26A1C-449D-4E57-81A7-4A608981545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44935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72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14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91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90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31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18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4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BE8F1-5FC1-D959-3937-A408C0EF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35405C-8A45-2FB9-FD91-190839117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5B41FC-2B08-7709-B830-A5FF4D3A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E221-49A3-A85C-2C85-167AA10EC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1A0ACE-E3A0-06DA-4545-D837459F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42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68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1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95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10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585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9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17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3156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27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1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8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06660-8B9D-C99B-A618-5525C02B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D58D71-0374-6625-A010-EB2D72F64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C338CA-25DB-F5D8-05C1-07E4B8206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61B6D8-550B-F439-B5E3-721D541D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E2489F-DF85-D2B5-63C2-24B55990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F1E64C-E540-05D3-CB7B-EAE8D0D2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26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32179-FD17-717C-34D8-55D968995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179D0-3FF4-4B6D-5EA5-4A6908C66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BA5086-C9C1-415B-D1B8-7A9429BDD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CA51AD-1F42-C910-2479-6987E26B9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523FD4E-B54D-C226-4E4B-8247FD8F2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5E7DDD-81E6-D84C-4927-07ECF4A0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E448CC-60BE-574C-6828-10A7DCC0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63465D-C20D-FFCE-3726-C8516F66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20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A3C89-72CD-6825-0E75-CFF64CDF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8E724F-BFB9-013D-F310-C8916918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DE47F5-7EDE-FDFB-2561-47FDE677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6DA4B-06B5-525A-3B46-59B235E5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52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46C143-D2D3-7B5B-7D84-01FE138D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330A58-149C-8442-BED3-8FA626D19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4120E8-FBEF-8534-AE76-F2605356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99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7DF08-FBAD-0B9E-960E-01750EABA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7667D3-24D0-ECF8-3AA1-A3997399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F52C9C-C942-87FD-23A5-D145057F3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C335EE-3994-A25D-239C-4DA38326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159D01-18E7-B133-EC6F-B5F1952D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60033C-78A3-87A3-949A-B23ADC2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56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47E3F-2A2A-2800-4ABA-0A72F109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DA3156-D914-005B-7133-5BA18C986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081314-90B2-BF8B-918C-3512236A2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344BE8-8649-E144-BDEF-6FFB70B8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E2C8F1-0760-609D-1584-9C478FEA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1B47F9-E95B-7DA5-91E5-28D92368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61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43EFE3-6167-4763-1AD4-654D30A5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429679-551C-5513-37C1-1B86C5622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D70D84-BD71-8454-AABE-E3A0B7212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13E5-62ED-4E7B-A720-C3D6D415F7DA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6DD5F8-0151-C9E7-B173-E331A13CF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934BAE-34C9-B17E-824C-8351788AE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A6932-7EF3-43EF-B21D-459FB607F8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27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3C2AF240-B879-4102-9FE6-B2232FD51B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48C2291F-F93E-43A6-94E6-A4A8222990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39FDF-D749-42BC-95FD-F181E5EF3C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26500-D9E5-4A7D-A7E7-F012357F7025}" type="datetimeFigureOut">
              <a:rPr lang="fr-FR"/>
              <a:pPr>
                <a:defRPr/>
              </a:pPr>
              <a:t>04/04/2025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1E872E-1902-4E7B-816A-0538D2687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84DCC8-A3F7-4BFE-B1BE-44F4A16EF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828F0007-5678-4E28-840E-E5D8B18CACE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373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6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4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.jpeg"/><Relationship Id="rId9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eg"/><Relationship Id="rId7" Type="http://schemas.openxmlformats.org/officeDocument/2006/relationships/image" Target="../media/image5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jpe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forms.gle/q87JHyhU5icn9Feb6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4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F06F0-7378-A0A6-8888-9748DBB9E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E24E60-71E4-9D29-0EF6-0985AAE845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47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959430" y="-27384"/>
            <a:ext cx="9361039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4267" b="1" dirty="0">
                <a:solidFill>
                  <a:srgbClr val="90C226"/>
                </a:solidFill>
                <a:latin typeface="Trebuchet MS" panose="020B0603020202020204"/>
              </a:rPr>
              <a:t>Accueil des Partenaires</a:t>
            </a:r>
          </a:p>
        </p:txBody>
      </p:sp>
      <p:pic>
        <p:nvPicPr>
          <p:cNvPr id="3" name="Picture 2" descr="Fête de l&amp;amp;#39;école: Mille mercis! – Collège Cardinal Mercier">
            <a:extLst>
              <a:ext uri="{FF2B5EF4-FFF2-40B4-BE49-F238E27FC236}">
                <a16:creationId xmlns:a16="http://schemas.microsoft.com/office/drawing/2014/main" id="{6795AB83-799A-1F3A-6230-EEA3F13A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220755"/>
            <a:ext cx="596546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83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959430" y="-27384"/>
            <a:ext cx="9361039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4267" b="1" dirty="0">
                <a:solidFill>
                  <a:srgbClr val="90C226"/>
                </a:solidFill>
                <a:latin typeface="Trebuchet MS" panose="020B0603020202020204"/>
              </a:rPr>
              <a:t>Le rapport de la Présidente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C25B50-5980-7AC9-B3EC-7E78833F3C0A}"/>
              </a:ext>
            </a:extLst>
          </p:cNvPr>
          <p:cNvSpPr txBox="1"/>
          <p:nvPr/>
        </p:nvSpPr>
        <p:spPr>
          <a:xfrm>
            <a:off x="4247302" y="3809"/>
            <a:ext cx="4944033" cy="2811091"/>
          </a:xfrm>
          <a:prstGeom prst="rect">
            <a:avLst/>
          </a:prstGeom>
          <a:noFill/>
          <a:ln>
            <a:noFill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377">
              <a:defRPr/>
            </a:pPr>
            <a:endParaRPr lang="fr-FR" sz="5400" kern="0" dirty="0">
              <a:ln w="38100">
                <a:noFill/>
              </a:ln>
              <a:solidFill>
                <a:srgbClr val="D04284"/>
              </a:solidFill>
              <a:latin typeface="Arial "/>
              <a:cs typeface="Arial" panose="020B0604020202020204" pitchFamily="34" charset="0"/>
            </a:endParaRPr>
          </a:p>
          <a:p>
            <a:pPr algn="ctr" defTabSz="914377">
              <a:defRPr/>
            </a:pPr>
            <a:endParaRPr lang="fr-FR" sz="3733" b="1" kern="0" dirty="0">
              <a:ln w="38100">
                <a:noFill/>
              </a:ln>
              <a:solidFill>
                <a:srgbClr val="002060"/>
              </a:solidFill>
              <a:latin typeface="Arial 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fr-FR" sz="4267" b="1" kern="0" dirty="0">
                <a:ln w="38100">
                  <a:noFill/>
                </a:ln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Evelyne VERPILLIER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CFE532-4CBA-B5B9-8EF1-FF0247813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891" y="3287173"/>
            <a:ext cx="2219255" cy="29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9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959430" y="116632"/>
            <a:ext cx="9361039" cy="1617051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4267" b="1" dirty="0">
                <a:solidFill>
                  <a:srgbClr val="90C226"/>
                </a:solidFill>
                <a:latin typeface="Trebuchet MS" panose="020B0603020202020204"/>
              </a:rPr>
              <a:t>Ordre du jour AG Ordinaire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AF1E7-8D2F-8FE3-A5DD-FDB6B2CA6C9F}"/>
              </a:ext>
            </a:extLst>
          </p:cNvPr>
          <p:cNvSpPr/>
          <p:nvPr/>
        </p:nvSpPr>
        <p:spPr>
          <a:xfrm>
            <a:off x="3935760" y="1421445"/>
            <a:ext cx="8113181" cy="322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fr-FR" sz="3733" b="1" kern="0" dirty="0">
                <a:solidFill>
                  <a:srgbClr val="311B0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Assemblée statutaire</a:t>
            </a:r>
          </a:p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endParaRPr lang="fr-FR" sz="3200" b="1" kern="0" dirty="0">
              <a:solidFill>
                <a:srgbClr val="311B04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fr-FR" sz="3733" b="1" kern="0" dirty="0">
                <a:solidFill>
                  <a:srgbClr val="311B0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Table ronde « L’isolement social »</a:t>
            </a:r>
          </a:p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endParaRPr lang="fr-FR" sz="3200" b="1" kern="0" dirty="0">
              <a:solidFill>
                <a:srgbClr val="311B04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fr-FR" sz="3733" b="1" kern="0" dirty="0">
                <a:solidFill>
                  <a:srgbClr val="311B0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Spectacle humoristique</a:t>
            </a:r>
          </a:p>
        </p:txBody>
      </p:sp>
    </p:spTree>
    <p:extLst>
      <p:ext uri="{BB962C8B-B14F-4D97-AF65-F5344CB8AC3E}">
        <p14:creationId xmlns:p14="http://schemas.microsoft.com/office/powerpoint/2010/main" val="39458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2063553" y="21167"/>
            <a:ext cx="8208912" cy="1583632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3733" b="1" dirty="0">
                <a:solidFill>
                  <a:srgbClr val="90C226"/>
                </a:solidFill>
                <a:latin typeface="Trebuchet MS" panose="020B0603020202020204"/>
              </a:rPr>
              <a:t>Le rapport moral du Conseil d’Administration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B25AB8-F656-44BF-1D2E-E532E2438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52" y="1361039"/>
            <a:ext cx="3962400" cy="21928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3D90B6-DD51-B69D-9FAA-393EB439D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80" y="5349214"/>
            <a:ext cx="4723267" cy="17438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AB859E-6D8F-1532-1DFC-9137DF19F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23" y="3568723"/>
            <a:ext cx="2904067" cy="2133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6D13F9-4F07-FA40-B136-74674A89A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13" y="2408767"/>
            <a:ext cx="1761067" cy="20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3023660" y="-27384"/>
            <a:ext cx="7296809" cy="1632181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3733" b="1" dirty="0">
                <a:solidFill>
                  <a:srgbClr val="90C226"/>
                </a:solidFill>
                <a:latin typeface="Trebuchet MS" panose="020B0603020202020204"/>
              </a:rPr>
              <a:t>Le rapport moral du Conseil d’Administration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8DE294-7A60-F079-6F19-F1400A2AD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703" y="1387998"/>
            <a:ext cx="4800916" cy="29036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81F43E-2A64-8F9F-181D-5B9E28814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889" y="4053069"/>
            <a:ext cx="4708244" cy="244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8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3268-917C-3464-CA0C-C436922C0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C38DD-D388-757F-0B33-706369DA0102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03E989C-6A5C-A881-57B4-7C3AAC3F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AB16A240-417C-1483-B821-7FA4FA28B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F1BB83F-7A9F-6C78-F790-E5CECFC24028}"/>
              </a:ext>
            </a:extLst>
          </p:cNvPr>
          <p:cNvSpPr txBox="1">
            <a:spLocks/>
          </p:cNvSpPr>
          <p:nvPr/>
        </p:nvSpPr>
        <p:spPr>
          <a:xfrm>
            <a:off x="959430" y="-27384"/>
            <a:ext cx="9361039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endParaRPr lang="fr-FR" sz="2133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6" name="Image 5" descr="Une image contenant texte, capture d’écran, logo, Police&#10;&#10;Le contenu généré par l’IA peut être incorrect.">
            <a:extLst>
              <a:ext uri="{FF2B5EF4-FFF2-40B4-BE49-F238E27FC236}">
                <a16:creationId xmlns:a16="http://schemas.microsoft.com/office/drawing/2014/main" id="{56C01B30-570D-3811-45AB-6A7648A89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10" y="3556793"/>
            <a:ext cx="3816085" cy="276691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845DC9E-D7E8-4EDC-F52E-04584AB38D6C}"/>
              </a:ext>
            </a:extLst>
          </p:cNvPr>
          <p:cNvSpPr txBox="1"/>
          <p:nvPr/>
        </p:nvSpPr>
        <p:spPr>
          <a:xfrm>
            <a:off x="4367808" y="463095"/>
            <a:ext cx="55206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spcBef>
                <a:spcPct val="0"/>
              </a:spcBef>
              <a:defRPr/>
            </a:pPr>
            <a:r>
              <a:rPr lang="fr-FR" sz="4267" b="1" dirty="0">
                <a:solidFill>
                  <a:srgbClr val="90C226"/>
                </a:solidFill>
                <a:latin typeface="Trebuchet MS" panose="020B0603020202020204"/>
                <a:cs typeface="Arial" panose="020B0604020202020204" pitchFamily="34" charset="0"/>
              </a:rPr>
              <a:t>Le rapport d’activité des commissions</a:t>
            </a:r>
          </a:p>
          <a:p>
            <a:pPr algn="ctr" defTabSz="457189">
              <a:spcBef>
                <a:spcPct val="0"/>
              </a:spcBef>
              <a:defRPr/>
            </a:pPr>
            <a:r>
              <a:rPr lang="fr-FR" sz="3733" b="1" dirty="0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rPr>
              <a:t>Eric DUVAL  </a:t>
            </a:r>
          </a:p>
          <a:p>
            <a:pPr algn="ctr" defTabSz="457189">
              <a:spcBef>
                <a:spcPct val="0"/>
              </a:spcBef>
              <a:defRPr/>
            </a:pPr>
            <a:r>
              <a:rPr lang="fr-FR" sz="3733" b="1" dirty="0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rPr>
              <a:t> Secrétaire Général</a:t>
            </a:r>
          </a:p>
        </p:txBody>
      </p:sp>
    </p:spTree>
    <p:extLst>
      <p:ext uri="{BB962C8B-B14F-4D97-AF65-F5344CB8AC3E}">
        <p14:creationId xmlns:p14="http://schemas.microsoft.com/office/powerpoint/2010/main" val="3476745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71795-7C6B-EB4B-68A8-35485AF26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167CEA-CD2F-2343-7D88-39E7511ED84C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69F60691-1023-3117-603D-4378B4D07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73D9975C-499F-E70A-F334-3DCC34A08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FBD2478-CD95-58A9-21A2-05B2DA95448F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La Communication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039373A9-FCB0-D5AE-27BC-DEA666C73AA1}"/>
              </a:ext>
            </a:extLst>
          </p:cNvPr>
          <p:cNvSpPr txBox="1">
            <a:spLocks/>
          </p:cNvSpPr>
          <p:nvPr/>
        </p:nvSpPr>
        <p:spPr>
          <a:xfrm>
            <a:off x="9453334" y="8668457"/>
            <a:ext cx="13252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0296FE36-40C4-47FA-B247-54FEBF4ABE0A}" type="datetime1">
              <a:rPr lang="fr-FR" sz="1000"/>
              <a:pPr defTabSz="1219170">
                <a:defRPr/>
              </a:pPr>
              <a:t>04/04/2025</a:t>
            </a:fld>
            <a:endParaRPr lang="fr-FR" sz="100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7F64726D-1130-C7C3-F466-EAE3B7DF3E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5787" y="4422652"/>
            <a:ext cx="1403333" cy="14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8F963A1-722E-46D7-1578-4403CEBE71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1163307" cy="11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5E0692-253B-19F9-4C78-E5EAFC390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1" y="4740485"/>
            <a:ext cx="4446087" cy="20488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34ECAD-A336-67D4-4003-858047F8D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1" y="1032015"/>
            <a:ext cx="5133131" cy="22721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276D62-33AC-13CB-0A58-D13D23B8D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25" y="1541515"/>
            <a:ext cx="4113088" cy="30848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F3968A-7482-7DEE-4673-966CDE6F8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35" y="3628512"/>
            <a:ext cx="1879600" cy="32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5DAED-E7D2-4D24-EB6E-680116A3E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B23776-D938-CDC3-8384-8D2E854E3012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84E20FD-814A-AD56-D518-7278B17B2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3B4A9CF2-584B-D6B8-D992-F866967AF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6C0B0AE-103F-54F0-3E27-D2C352AC34C5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La Communication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3BC8D1EE-91A0-5CAA-3658-321E30F105D9}"/>
              </a:ext>
            </a:extLst>
          </p:cNvPr>
          <p:cNvSpPr txBox="1">
            <a:spLocks/>
          </p:cNvSpPr>
          <p:nvPr/>
        </p:nvSpPr>
        <p:spPr>
          <a:xfrm>
            <a:off x="9453334" y="8668457"/>
            <a:ext cx="13252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0296FE36-40C4-47FA-B247-54FEBF4ABE0A}" type="datetime1">
              <a:rPr lang="fr-FR" sz="1000"/>
              <a:pPr defTabSz="1219170">
                <a:defRPr/>
              </a:pPr>
              <a:t>04/04/2025</a:t>
            </a:fld>
            <a:endParaRPr lang="fr-FR" sz="10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F4C6F6-81A4-D9D0-D26C-C68053443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83" y="906733"/>
            <a:ext cx="3429687" cy="58377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6620E59-E031-6656-5680-88BBE091ADA0}"/>
              </a:ext>
            </a:extLst>
          </p:cNvPr>
          <p:cNvSpPr txBox="1"/>
          <p:nvPr/>
        </p:nvSpPr>
        <p:spPr>
          <a:xfrm>
            <a:off x="4032251" y="1076739"/>
            <a:ext cx="4826524" cy="5694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 defTabSz="1219170">
              <a:buFont typeface="Wingdings" panose="05000000000000000000" pitchFamily="2" charset="2"/>
              <a:buChar char="§"/>
            </a:pPr>
            <a:r>
              <a:rPr lang="fr-FR" sz="2667" b="1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667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bulletins d'information</a:t>
            </a:r>
          </a:p>
          <a:p>
            <a:pPr defTabSz="1219170"/>
            <a:r>
              <a:rPr lang="fr-FR" sz="2667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9585" indent="-609585" defTabSz="1219170">
              <a:buFont typeface="Wingdings" panose="05000000000000000000" pitchFamily="2" charset="2"/>
              <a:buChar char="§"/>
            </a:pPr>
            <a:r>
              <a:rPr lang="fr-FR" sz="2667" b="1" kern="150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11 lettres d'information générales, </a:t>
            </a:r>
          </a:p>
          <a:p>
            <a:pPr defTabSz="1219170"/>
            <a:r>
              <a:rPr lang="fr-FR" sz="2133" b="1" kern="150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le 1</a:t>
            </a:r>
            <a:r>
              <a:rPr lang="fr-FR" sz="2133" b="1" kern="150" baseline="30000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2133" b="1" kern="150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de chaque mois</a:t>
            </a:r>
            <a:endParaRPr lang="fr-FR" sz="2133" b="1" kern="15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09585" indent="-609585" defTabSz="1219170">
              <a:buFont typeface="Wingdings" panose="05000000000000000000" pitchFamily="2" charset="2"/>
              <a:buChar char="§"/>
            </a:pPr>
            <a:endParaRPr lang="fr-FR" sz="2667" b="1" kern="150" dirty="0">
              <a:solidFill>
                <a:srgbClr val="252525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09585" indent="-609585" defTabSz="1219170">
              <a:buFont typeface="Wingdings" panose="05000000000000000000" pitchFamily="2" charset="2"/>
              <a:buChar char="§"/>
            </a:pPr>
            <a:r>
              <a:rPr lang="fr-FR" sz="2667" b="1" kern="150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Les lettres d’information spécifiques :</a:t>
            </a:r>
          </a:p>
          <a:p>
            <a:pPr marL="1219170" lvl="1" indent="-609585" defTabSz="1219170">
              <a:buFont typeface="Wingdings" panose="05000000000000000000" pitchFamily="2" charset="2"/>
              <a:buChar char="§"/>
            </a:pPr>
            <a:r>
              <a:rPr lang="fr-FR" sz="2667" b="1" kern="150" dirty="0">
                <a:solidFill>
                  <a:srgbClr val="25252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Loisirs</a:t>
            </a:r>
          </a:p>
          <a:p>
            <a:pPr marL="1219170" lvl="1" indent="-609585" defTabSz="1219170">
              <a:buFont typeface="Wingdings" panose="05000000000000000000" pitchFamily="2" charset="2"/>
              <a:buChar char="§"/>
            </a:pPr>
            <a:r>
              <a:rPr lang="fr-FR" sz="2667" b="1" kern="150" dirty="0">
                <a:solidFill>
                  <a:srgbClr val="25252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Quizz</a:t>
            </a:r>
          </a:p>
          <a:p>
            <a:pPr marL="1219170" lvl="1" indent="-609585" defTabSz="1219170">
              <a:buFont typeface="Wingdings" panose="05000000000000000000" pitchFamily="2" charset="2"/>
              <a:buChar char="§"/>
            </a:pPr>
            <a:r>
              <a:rPr lang="fr-FR" sz="2667" b="1" kern="150" dirty="0">
                <a:solidFill>
                  <a:srgbClr val="25252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….</a:t>
            </a:r>
            <a:endParaRPr lang="fr-FR" sz="2667" kern="15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09585" lvl="1" defTabSz="1219170">
              <a:lnSpc>
                <a:spcPct val="150000"/>
              </a:lnSpc>
            </a:pPr>
            <a:endParaRPr lang="fr-FR" sz="1867" b="1" kern="15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1219170"/>
            <a:endParaRPr lang="fr-FR" sz="48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16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E055-E965-DB5D-C38C-15CC0FF9B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3CCC91-69D3-3EFD-46F8-05B20DBC5EB3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61D2889A-29AE-1535-5E69-D64F59EF2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DE00B9AE-6DCB-80D2-9A57-02B0BF4BD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EBAC4A8-03E1-9206-B081-E055D8643920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La Communication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9ACF7848-163B-EBE4-4BB6-8BF61A2A9E49}"/>
              </a:ext>
            </a:extLst>
          </p:cNvPr>
          <p:cNvSpPr txBox="1">
            <a:spLocks/>
          </p:cNvSpPr>
          <p:nvPr/>
        </p:nvSpPr>
        <p:spPr>
          <a:xfrm>
            <a:off x="9453334" y="8668457"/>
            <a:ext cx="13252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0296FE36-40C4-47FA-B247-54FEBF4ABE0A}" type="datetime1">
              <a:rPr lang="fr-FR" sz="1000"/>
              <a:pPr defTabSz="1219170">
                <a:defRPr/>
              </a:pPr>
              <a:t>04/04/2025</a:t>
            </a:fld>
            <a:endParaRPr lang="fr-FR" sz="10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59836C-F527-9033-3A70-A6B79EB09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51" y="1412776"/>
            <a:ext cx="7706279" cy="52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7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F6BA2-31F6-B985-1A7C-B64C1837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59F17D-46C5-8A97-2CF7-34AAF1B8EC9C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C94687CC-B585-5301-5E40-A258FD6E7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CFF5DD58-8353-B2A4-E2F6-6FFEFFF6D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B4B9B07-4F5C-EAE3-B82E-2CCB6C71E8CF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La Communication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73FF2E85-C273-8986-9A0F-9919A99C63F2}"/>
              </a:ext>
            </a:extLst>
          </p:cNvPr>
          <p:cNvSpPr txBox="1">
            <a:spLocks/>
          </p:cNvSpPr>
          <p:nvPr/>
        </p:nvSpPr>
        <p:spPr>
          <a:xfrm>
            <a:off x="9453334" y="8668457"/>
            <a:ext cx="13252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0296FE36-40C4-47FA-B247-54FEBF4ABE0A}" type="datetime1">
              <a:rPr lang="fr-FR" sz="1000"/>
              <a:pPr defTabSz="1219170">
                <a:defRPr/>
              </a:pPr>
              <a:t>04/04/2025</a:t>
            </a:fld>
            <a:endParaRPr lang="fr-FR" sz="100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C8FF75F-100B-9CE8-A6C0-B31F86FB3D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5787" y="4422652"/>
            <a:ext cx="1403333" cy="14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C4C92554-4950-E2E4-E852-074BEFB4F1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1163307" cy="11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03B1B0-7BCF-A578-5A4F-5ACA8C126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45" y="1113220"/>
            <a:ext cx="5191929" cy="32121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EBF328-6C76-3046-0FA8-BA60BAEAB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69" y="3429000"/>
            <a:ext cx="3938368" cy="29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2">
            <a:extLst>
              <a:ext uri="{FF2B5EF4-FFF2-40B4-BE49-F238E27FC236}">
                <a16:creationId xmlns:a16="http://schemas.microsoft.com/office/drawing/2014/main" id="{65E3EA7D-34EE-4767-B989-7FF1A76E7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3221"/>
            <a:ext cx="9793088" cy="30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 5">
            <a:extLst>
              <a:ext uri="{FF2B5EF4-FFF2-40B4-BE49-F238E27FC236}">
                <a16:creationId xmlns:a16="http://schemas.microsoft.com/office/drawing/2014/main" id="{253E94CA-E2DC-4F8F-AE0F-097D7EB0B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667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 6">
            <a:extLst>
              <a:ext uri="{FF2B5EF4-FFF2-40B4-BE49-F238E27FC236}">
                <a16:creationId xmlns:a16="http://schemas.microsoft.com/office/drawing/2014/main" id="{DA165F8D-3D85-4A90-AB86-A5C76F64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DEB959-1956-FBA8-5057-4175D465EEEC}"/>
              </a:ext>
            </a:extLst>
          </p:cNvPr>
          <p:cNvSpPr txBox="1"/>
          <p:nvPr/>
        </p:nvSpPr>
        <p:spPr>
          <a:xfrm>
            <a:off x="2687621" y="3025990"/>
            <a:ext cx="6480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fr-FR" sz="7200" b="1" kern="0" dirty="0">
                <a:ln w="38100">
                  <a:noFill/>
                </a:ln>
                <a:solidFill>
                  <a:srgbClr val="006C31"/>
                </a:solidFill>
                <a:latin typeface="Arial "/>
                <a:cs typeface="Arial" panose="020B0604020202020204" pitchFamily="34" charset="0"/>
              </a:rPr>
              <a:t>ASSEMBLEE</a:t>
            </a:r>
          </a:p>
          <a:p>
            <a:pPr algn="ctr" defTabSz="1219170">
              <a:defRPr/>
            </a:pPr>
            <a:r>
              <a:rPr lang="fr-FR" sz="7200" b="1" kern="0" dirty="0">
                <a:ln w="38100">
                  <a:noFill/>
                </a:ln>
                <a:solidFill>
                  <a:srgbClr val="006C31"/>
                </a:solidFill>
                <a:latin typeface="Arial "/>
                <a:cs typeface="Arial" panose="020B0604020202020204" pitchFamily="34" charset="0"/>
              </a:rPr>
              <a:t>GENERALE</a:t>
            </a:r>
          </a:p>
          <a:p>
            <a:pPr algn="ctr" defTabSz="1219170">
              <a:defRPr/>
            </a:pPr>
            <a:r>
              <a:rPr lang="fr-FR" sz="4800" kern="0" dirty="0">
                <a:ln w="38100">
                  <a:noFill/>
                </a:ln>
                <a:solidFill>
                  <a:srgbClr val="006C31"/>
                </a:solidFill>
                <a:latin typeface="Arial "/>
                <a:cs typeface="Arial" panose="020B0604020202020204" pitchFamily="34" charset="0"/>
              </a:rPr>
              <a:t>27 mars 2025</a:t>
            </a:r>
          </a:p>
        </p:txBody>
      </p:sp>
    </p:spTree>
    <p:extLst>
      <p:ext uri="{BB962C8B-B14F-4D97-AF65-F5344CB8AC3E}">
        <p14:creationId xmlns:p14="http://schemas.microsoft.com/office/powerpoint/2010/main" val="32942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Le Développement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4386F6CE-FD44-A209-120E-A018C91B59D0}"/>
              </a:ext>
            </a:extLst>
          </p:cNvPr>
          <p:cNvGraphicFramePr/>
          <p:nvPr/>
        </p:nvGraphicFramePr>
        <p:xfrm>
          <a:off x="4127781" y="1782366"/>
          <a:ext cx="6047184" cy="4571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248D3B5-3BDF-DA61-CC5B-5ADC00E395D6}"/>
              </a:ext>
            </a:extLst>
          </p:cNvPr>
          <p:cNvSpPr/>
          <p:nvPr/>
        </p:nvSpPr>
        <p:spPr>
          <a:xfrm>
            <a:off x="5041861" y="2372883"/>
            <a:ext cx="1054140" cy="4800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175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60696-59EB-458C-0CF3-685EF83D575A}"/>
              </a:ext>
            </a:extLst>
          </p:cNvPr>
          <p:cNvSpPr/>
          <p:nvPr/>
        </p:nvSpPr>
        <p:spPr>
          <a:xfrm>
            <a:off x="6866063" y="2372883"/>
            <a:ext cx="1054140" cy="4800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0000"/>
                </a:solidFill>
                <a:latin typeface="Calibri"/>
              </a:rPr>
              <a:t>-156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554637-F3E7-FF05-2D38-D70DA172BA86}"/>
              </a:ext>
            </a:extLst>
          </p:cNvPr>
          <p:cNvSpPr/>
          <p:nvPr/>
        </p:nvSpPr>
        <p:spPr>
          <a:xfrm>
            <a:off x="8659324" y="4869160"/>
            <a:ext cx="1229099" cy="8160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black"/>
                </a:solidFill>
                <a:latin typeface="Calibri"/>
              </a:rPr>
              <a:t>+19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black"/>
                </a:solidFill>
                <a:latin typeface="Calibri"/>
              </a:rPr>
              <a:t>+0,4%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FDFE5F-AAA9-1CCE-0BE4-0977FBF50DB4}"/>
              </a:ext>
            </a:extLst>
          </p:cNvPr>
          <p:cNvSpPr/>
          <p:nvPr/>
        </p:nvSpPr>
        <p:spPr>
          <a:xfrm>
            <a:off x="5388110" y="1023603"/>
            <a:ext cx="3271213" cy="617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4659 adhérents</a:t>
            </a:r>
          </a:p>
        </p:txBody>
      </p:sp>
    </p:spTree>
    <p:extLst>
      <p:ext uri="{BB962C8B-B14F-4D97-AF65-F5344CB8AC3E}">
        <p14:creationId xmlns:p14="http://schemas.microsoft.com/office/powerpoint/2010/main" val="1129964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Le Développement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0331CC37-1EB4-418E-A07B-083DC423586D}"/>
              </a:ext>
            </a:extLst>
          </p:cNvPr>
          <p:cNvSpPr txBox="1">
            <a:spLocks/>
          </p:cNvSpPr>
          <p:nvPr/>
        </p:nvSpPr>
        <p:spPr>
          <a:xfrm>
            <a:off x="9453334" y="8668457"/>
            <a:ext cx="13252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0296FE36-40C4-47FA-B247-54FEBF4ABE0A}" type="datetime1">
              <a:rPr lang="fr-FR" sz="1000"/>
              <a:pPr defTabSz="1219170">
                <a:defRPr/>
              </a:pPr>
              <a:t>04/04/2025</a:t>
            </a:fld>
            <a:endParaRPr lang="fr-FR" sz="10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693DBD5-D1FB-4B3E-938E-138A30059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564" y="3552607"/>
            <a:ext cx="3452777" cy="17062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72DEA6-787B-EA47-E61F-E75A4E18E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37" y="3183479"/>
            <a:ext cx="4296727" cy="13256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5CA324-68E6-FBBC-22B1-80E149775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54" y="4990209"/>
            <a:ext cx="3788469" cy="16889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FD93D3-C7FF-87A4-AA72-720543634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13" y="5168228"/>
            <a:ext cx="1826772" cy="15109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7766B6-FFC6-C2D6-6B60-5DBE5D854966}"/>
              </a:ext>
            </a:extLst>
          </p:cNvPr>
          <p:cNvSpPr/>
          <p:nvPr/>
        </p:nvSpPr>
        <p:spPr>
          <a:xfrm>
            <a:off x="3832280" y="4479639"/>
            <a:ext cx="4848539" cy="528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667" b="1" dirty="0">
                <a:solidFill>
                  <a:srgbClr val="FF0000"/>
                </a:solidFill>
                <a:latin typeface="Calibri"/>
              </a:rPr>
              <a:t>ADAPA devenu HELPI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3F7C4F-4BCF-9F55-A27F-20DE3872D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00" y="1030107"/>
            <a:ext cx="3759200" cy="2040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1DA31D-99E1-5EB9-136B-C9563FEB7C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41" y="1596359"/>
            <a:ext cx="4241800" cy="20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411" y="-315416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Le Développement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4386F6CE-FD44-A209-120E-A018C91B59D0}"/>
              </a:ext>
            </a:extLst>
          </p:cNvPr>
          <p:cNvGraphicFramePr/>
          <p:nvPr/>
        </p:nvGraphicFramePr>
        <p:xfrm>
          <a:off x="4097199" y="1116246"/>
          <a:ext cx="4127501" cy="548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95F0E84E-B332-D1FD-0A17-8F89348F7127}"/>
              </a:ext>
            </a:extLst>
          </p:cNvPr>
          <p:cNvGraphicFramePr/>
          <p:nvPr/>
        </p:nvGraphicFramePr>
        <p:xfrm>
          <a:off x="8060268" y="740701"/>
          <a:ext cx="2771640" cy="528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870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360091" y="247792"/>
            <a:ext cx="8720352" cy="1309000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475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7866" b="1" dirty="0">
                <a:solidFill>
                  <a:srgbClr val="90C226"/>
                </a:solidFill>
                <a:latin typeface="Trebuchet MS" panose="020B0603020202020204"/>
              </a:rPr>
              <a:t>Défense et accompagnement social des retraités </a:t>
            </a:r>
            <a:br>
              <a:rPr lang="fr-FR" sz="3600" dirty="0">
                <a:solidFill>
                  <a:srgbClr val="90C226"/>
                </a:solidFill>
                <a:latin typeface="Trebuchet MS" panose="020B0603020202020204"/>
              </a:rPr>
            </a:b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505196-D158-931B-CD5F-B179ED857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19" y="1277423"/>
            <a:ext cx="4809968" cy="23166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650484-7611-BC5C-E22C-8F165281C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41171"/>
            <a:ext cx="4141593" cy="24214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913FFC-C3B4-2EEE-9CC6-518C36F6A4D9}"/>
              </a:ext>
            </a:extLst>
          </p:cNvPr>
          <p:cNvSpPr/>
          <p:nvPr/>
        </p:nvSpPr>
        <p:spPr>
          <a:xfrm>
            <a:off x="4511824" y="6021288"/>
            <a:ext cx="6240693" cy="5889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667" b="1" dirty="0">
                <a:solidFill>
                  <a:prstClr val="black"/>
                </a:solidFill>
                <a:latin typeface="Calibri"/>
              </a:rPr>
              <a:t>Conseil, Calcul, Simulation</a:t>
            </a:r>
          </a:p>
        </p:txBody>
      </p:sp>
    </p:spTree>
    <p:extLst>
      <p:ext uri="{BB962C8B-B14F-4D97-AF65-F5344CB8AC3E}">
        <p14:creationId xmlns:p14="http://schemas.microsoft.com/office/powerpoint/2010/main" val="23282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54CFC-EE70-B5A9-34A8-8BBFAF63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763F50-A150-83C2-15AF-9F40DE7481DD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13797A07-7BCC-3195-B934-3E22DFBF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8869E4F7-8D88-FA5A-826D-DF472FC9E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6840FD6-C9B4-3F78-8382-1505F26D433A}"/>
              </a:ext>
            </a:extLst>
          </p:cNvPr>
          <p:cNvSpPr txBox="1">
            <a:spLocks/>
          </p:cNvSpPr>
          <p:nvPr/>
        </p:nvSpPr>
        <p:spPr>
          <a:xfrm>
            <a:off x="2543606" y="116632"/>
            <a:ext cx="7488831" cy="134414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3733" b="1" dirty="0">
                <a:solidFill>
                  <a:srgbClr val="90C226"/>
                </a:solidFill>
                <a:latin typeface="Trebuchet MS" panose="020B0603020202020204"/>
              </a:rPr>
              <a:t>Défense et accompagnement social des retraités</a:t>
            </a:r>
            <a:br>
              <a:rPr lang="fr-FR" sz="3733" dirty="0">
                <a:solidFill>
                  <a:srgbClr val="90C226"/>
                </a:solidFill>
                <a:latin typeface="Trebuchet MS" panose="020B0603020202020204"/>
              </a:rPr>
            </a:br>
            <a:endParaRPr lang="fr-FR" sz="3733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3C5AAB-FCE2-5F3A-5F4B-1FBCF9A01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36" y="1435137"/>
            <a:ext cx="3597969" cy="27148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14AD22-BA1C-8756-49F7-DE4E83836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05" y="3459225"/>
            <a:ext cx="2928324" cy="31615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22D2B1-16F8-A1A9-CE41-54A6F503A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36" y="4160239"/>
            <a:ext cx="34290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1F91C-9599-2D73-FCD5-BFC09595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9F1047-73F2-4B6E-0090-E63C003F6AA3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7BFFB15C-FE74-AFEC-B2E9-ACF8535E1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0D7CAE4-C6E3-8C52-D92A-A4A1FD720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DA49CED-FC64-16DC-6191-A1FA3FBDD77F}"/>
              </a:ext>
            </a:extLst>
          </p:cNvPr>
          <p:cNvSpPr txBox="1">
            <a:spLocks/>
          </p:cNvSpPr>
          <p:nvPr/>
        </p:nvSpPr>
        <p:spPr>
          <a:xfrm>
            <a:off x="1360092" y="247792"/>
            <a:ext cx="8672345" cy="121298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4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8933" b="1" dirty="0">
                <a:solidFill>
                  <a:srgbClr val="90C226"/>
                </a:solidFill>
                <a:latin typeface="Trebuchet MS" panose="020B0603020202020204"/>
              </a:rPr>
              <a:t>Défense et accompagnement social des retraités </a:t>
            </a:r>
            <a:br>
              <a:rPr lang="fr-FR" sz="3600" dirty="0">
                <a:solidFill>
                  <a:srgbClr val="90C226"/>
                </a:solidFill>
                <a:latin typeface="Trebuchet MS" panose="020B0603020202020204"/>
              </a:rPr>
            </a:b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39BBDB-ACCC-117C-670C-72D16A2E2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41" y="1216526"/>
            <a:ext cx="5478295" cy="16522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4C4FFE-AEC0-8764-7C4D-B5A24A06B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08" y="2575983"/>
            <a:ext cx="4428067" cy="27262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D004B3-111E-8004-E1D1-1C1D50451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41" y="4638009"/>
            <a:ext cx="4277783" cy="20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89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46567" y="-8466"/>
            <a:ext cx="11411412" cy="102870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5867" b="1" dirty="0">
                <a:solidFill>
                  <a:srgbClr val="90C226"/>
                </a:solidFill>
                <a:latin typeface="Trebuchet MS" panose="020B0603020202020204"/>
              </a:rPr>
              <a:t>Les Partenaires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EC73-3040-5293-E3F4-24B10F5E88EA}"/>
              </a:ext>
            </a:extLst>
          </p:cNvPr>
          <p:cNvSpPr txBox="1"/>
          <p:nvPr/>
        </p:nvSpPr>
        <p:spPr>
          <a:xfrm>
            <a:off x="4023784" y="1020233"/>
            <a:ext cx="8159749" cy="1241237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3733" dirty="0">
                <a:solidFill>
                  <a:prstClr val="black"/>
                </a:solidFill>
                <a:latin typeface="Franklin Gothic Heavy" pitchFamily="34" charset="0"/>
              </a:rPr>
              <a:t>Assurance et Banques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3733" dirty="0">
                <a:solidFill>
                  <a:prstClr val="black"/>
                </a:solidFill>
                <a:latin typeface="Franklin Gothic Heavy" pitchFamily="34" charset="0"/>
              </a:rPr>
              <a:t>Renouvellement conventions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7BB1E38-4A33-9C5D-3EF4-8904C3EA2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83" y="2420888"/>
            <a:ext cx="3076552" cy="10344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CC6D4D-4F0F-E7B6-F7E9-627E623CD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57" y="5623325"/>
            <a:ext cx="2388991" cy="11539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05CF39-07E2-542A-C64C-681BBD327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75" y="3573016"/>
            <a:ext cx="2071168" cy="15533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FBF6A7-383C-4B93-1B19-A172F18D8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7" y="4103486"/>
            <a:ext cx="2980975" cy="15533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F54BD9-4889-7158-6237-1EF7730FC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59" y="2485013"/>
            <a:ext cx="1909484" cy="16184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314FBD-8438-3A7B-7873-BB81A014EC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83" y="5173524"/>
            <a:ext cx="1371551" cy="16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8D3BE-8405-F32C-FB9B-EF59409A1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FDC62E-98C4-3980-A1CD-864D9BEDBC15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1903C763-5B00-7DF9-1628-A64AF22B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F7B15FFF-F864-BDD8-CE4D-EB2A4FB49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8468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D8400B-234F-389B-6EF0-DEA63F6C1DC5}"/>
              </a:ext>
            </a:extLst>
          </p:cNvPr>
          <p:cNvSpPr txBox="1"/>
          <p:nvPr/>
        </p:nvSpPr>
        <p:spPr>
          <a:xfrm>
            <a:off x="4023784" y="1020233"/>
            <a:ext cx="8159749" cy="66678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3733" dirty="0">
                <a:solidFill>
                  <a:prstClr val="black"/>
                </a:solidFill>
                <a:latin typeface="Franklin Gothic Heavy" pitchFamily="34" charset="0"/>
              </a:rPr>
              <a:t>Stages CENTAURE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CD8CCF-32B5-C267-A205-D1222E57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2" y="1763012"/>
            <a:ext cx="6313601" cy="2426627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29869BFD-8C1B-C174-8CE3-1A8A431A94D0}"/>
              </a:ext>
            </a:extLst>
          </p:cNvPr>
          <p:cNvSpPr txBox="1">
            <a:spLocks/>
          </p:cNvSpPr>
          <p:nvPr/>
        </p:nvSpPr>
        <p:spPr>
          <a:xfrm>
            <a:off x="46567" y="-8466"/>
            <a:ext cx="11411412" cy="102870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5867" b="1" dirty="0">
                <a:solidFill>
                  <a:srgbClr val="90C226"/>
                </a:solidFill>
                <a:latin typeface="Trebuchet MS" panose="020B0603020202020204"/>
              </a:rPr>
              <a:t>Les Partenaires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DEB191-7603-37F7-6697-FBE1CDE9E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54" y="4250848"/>
            <a:ext cx="3300172" cy="21919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125095-F1A5-A9F7-DF05-CDDA04422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65" y="4331049"/>
            <a:ext cx="3300171" cy="21919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FF786C-FF20-5433-1DE8-B2E310400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48" y="1773760"/>
            <a:ext cx="3489809" cy="23178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B0768D-1BEA-775E-BE89-678737ABD3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22" y="1763013"/>
            <a:ext cx="3677981" cy="24428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37085A-A6C3-8CA9-DB74-9FDA22C160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65" y="4736655"/>
            <a:ext cx="3464175" cy="18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4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BB843-5064-FEF6-4B07-F2CCBFCCF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315533-74AD-3789-174D-78676FC430CA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63FA387F-F489-3801-ECDF-4933B7FAE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00EEE41A-36AA-AC25-7EB8-1B432D343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8468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E5E4F0-04D0-9373-7A86-06B51A7AC336}"/>
              </a:ext>
            </a:extLst>
          </p:cNvPr>
          <p:cNvSpPr txBox="1"/>
          <p:nvPr/>
        </p:nvSpPr>
        <p:spPr>
          <a:xfrm>
            <a:off x="4023784" y="1020233"/>
            <a:ext cx="8159749" cy="66678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3733" dirty="0">
                <a:solidFill>
                  <a:prstClr val="black"/>
                </a:solidFill>
                <a:latin typeface="Franklin Gothic Heavy" pitchFamily="34" charset="0"/>
              </a:rPr>
              <a:t>Carte moisson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151D66A-84C2-0772-A5A2-6A5AD0DCEDA0}"/>
              </a:ext>
            </a:extLst>
          </p:cNvPr>
          <p:cNvSpPr txBox="1">
            <a:spLocks/>
          </p:cNvSpPr>
          <p:nvPr/>
        </p:nvSpPr>
        <p:spPr>
          <a:xfrm>
            <a:off x="46567" y="-8466"/>
            <a:ext cx="11411412" cy="102870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5867" b="1" dirty="0">
                <a:solidFill>
                  <a:srgbClr val="90C226"/>
                </a:solidFill>
                <a:latin typeface="Trebuchet MS" panose="020B0603020202020204"/>
              </a:rPr>
              <a:t>Les Partenaires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124460-77CE-B411-24C1-6D6AE04D5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44" y="1748229"/>
            <a:ext cx="6954243" cy="35700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17BC13-D8F3-8102-C360-9AF6FD1F7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5258740"/>
            <a:ext cx="6425419" cy="16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0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2C5AD-9CF3-D33B-7D1F-4C89A2CD0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E6FEF8-25F0-8ADF-CA5A-01B1CA4E3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10" y="1028734"/>
            <a:ext cx="5426124" cy="1615868"/>
          </a:xfrm>
          <a:prstGeom prst="rect">
            <a:avLst/>
          </a:prstGeom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A41048E0-BEE9-4755-F972-00464952B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17" y="-219405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73DDF7-1BB9-9115-90A5-44D724A83A47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4369D67F-7CFB-7EE7-4945-9ADD56034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8C8EC8-78BD-3C67-D42F-0927E2394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00" y="1958481"/>
            <a:ext cx="3818467" cy="34120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DF9124-4135-CEA6-440C-F9381FA57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96" y="3916399"/>
            <a:ext cx="5080000" cy="29083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1FC21CC-50E0-DA66-B0D0-022021AD1683}"/>
              </a:ext>
            </a:extLst>
          </p:cNvPr>
          <p:cNvSpPr txBox="1">
            <a:spLocks/>
          </p:cNvSpPr>
          <p:nvPr/>
        </p:nvSpPr>
        <p:spPr>
          <a:xfrm>
            <a:off x="1360093" y="-123395"/>
            <a:ext cx="8000271" cy="950384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2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endParaRPr lang="fr-FR" sz="6400" dirty="0">
              <a:solidFill>
                <a:srgbClr val="90C226"/>
              </a:solidFill>
              <a:latin typeface="Trebuchet MS" panose="020B0603020202020204"/>
            </a:endParaRPr>
          </a:p>
          <a:p>
            <a:pPr algn="ctr" defTabSz="457189">
              <a:defRPr/>
            </a:pPr>
            <a:r>
              <a:rPr lang="fr-FR" sz="16000" b="1" dirty="0">
                <a:solidFill>
                  <a:srgbClr val="90C226"/>
                </a:solidFill>
                <a:latin typeface="Trebuchet MS" panose="020B0603020202020204"/>
              </a:rPr>
              <a:t> </a:t>
            </a:r>
            <a:r>
              <a:rPr lang="fr-FR" sz="25599" b="1" dirty="0">
                <a:solidFill>
                  <a:srgbClr val="90C226"/>
                </a:solidFill>
                <a:latin typeface="Trebuchet MS" panose="020B0603020202020204"/>
              </a:rPr>
              <a:t>Les Loisirs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F3BC1C-9C75-9DB7-539C-7560DD31B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73" y="926271"/>
            <a:ext cx="3942075" cy="58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3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Questions Pratiques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D4F14-45FE-393F-D519-6F255E9A6E43}"/>
              </a:ext>
            </a:extLst>
          </p:cNvPr>
          <p:cNvSpPr/>
          <p:nvPr/>
        </p:nvSpPr>
        <p:spPr>
          <a:xfrm>
            <a:off x="575387" y="1268760"/>
            <a:ext cx="9649072" cy="4458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fr-FR" sz="3733" b="1" kern="0" dirty="0">
                <a:solidFill>
                  <a:srgbClr val="311B0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Chacun a-t-il remis son bulletin de présence à l’accueil?</a:t>
            </a:r>
          </a:p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fr-FR" sz="3733" b="1" kern="0" dirty="0">
                <a:solidFill>
                  <a:srgbClr val="311B0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Chacun a-t-il reçu son(ses) bulletin(s) de vote?</a:t>
            </a:r>
          </a:p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fr-FR" sz="3733" b="1" kern="0" dirty="0">
                <a:solidFill>
                  <a:srgbClr val="311B0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Les participants au repas ont-ils pris leur ticket repas?</a:t>
            </a:r>
          </a:p>
          <a:p>
            <a:pPr marL="380990" indent="-380990" defTabSz="121917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fr-FR" sz="3733" b="1" kern="0" dirty="0">
                <a:solidFill>
                  <a:srgbClr val="311B0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Rappel du quorum: 10% des adhérents convoqués</a:t>
            </a:r>
          </a:p>
        </p:txBody>
      </p:sp>
    </p:spTree>
    <p:extLst>
      <p:ext uri="{BB962C8B-B14F-4D97-AF65-F5344CB8AC3E}">
        <p14:creationId xmlns:p14="http://schemas.microsoft.com/office/powerpoint/2010/main" val="4271877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F6D6BBB-E0DF-D9C1-82CA-80D4C45A850C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056117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b="1" dirty="0">
                <a:solidFill>
                  <a:srgbClr val="90C226"/>
                </a:solidFill>
                <a:latin typeface="Trebuchet MS" panose="020B0603020202020204"/>
              </a:rPr>
              <a:t>Les Loisirs </a:t>
            </a:r>
            <a:endParaRPr lang="fr-FR" sz="3600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0702757-EB11-5A47-D8F1-251C49AB9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26" y="1004899"/>
            <a:ext cx="2714109" cy="40744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60A415-BF15-7B95-8A68-59AAD9340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04" y="2075104"/>
            <a:ext cx="3159365" cy="47390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4EE107-FBFA-3E98-2714-67CEE5916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27" y="2114039"/>
            <a:ext cx="3107453" cy="46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6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FBC9D-111C-B2E8-B47E-BE8C6353A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Image 3">
            <a:extLst>
              <a:ext uri="{FF2B5EF4-FFF2-40B4-BE49-F238E27FC236}">
                <a16:creationId xmlns:a16="http://schemas.microsoft.com/office/drawing/2014/main" id="{67EB145F-5E1F-0864-BAFC-9374ACC02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29F0A0-BA1F-516B-D8D9-F44BE8A4FA9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49D34416-244A-26E5-F182-5A06D37A3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167DEC0-1207-AECD-B05D-2B4D7D5D9C6B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056117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b="1" dirty="0">
                <a:solidFill>
                  <a:srgbClr val="90C226"/>
                </a:solidFill>
                <a:latin typeface="Trebuchet MS" panose="020B0603020202020204"/>
              </a:rPr>
              <a:t>Les Loisirs </a:t>
            </a:r>
            <a:endParaRPr lang="fr-FR" sz="3600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4478C3-B8D2-19A3-65BC-C0AF1BAFB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84" y="944843"/>
            <a:ext cx="4691691" cy="41958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353C86-9317-B411-E1AB-52D21FF30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51" y="3429939"/>
            <a:ext cx="3600960" cy="34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95A8-9036-F41D-5D80-ABFAC2782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Image 3">
            <a:extLst>
              <a:ext uri="{FF2B5EF4-FFF2-40B4-BE49-F238E27FC236}">
                <a16:creationId xmlns:a16="http://schemas.microsoft.com/office/drawing/2014/main" id="{96848F04-031B-E86D-103F-8F0DEBF43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17" y="-219405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84C138-7A27-D19D-5D7C-30891C19FA67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7954EFDF-0B6A-A5AD-9596-5E381E0D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9EE7D7-7B3E-02C6-7631-3502C1EF1CA7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056117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b="1" dirty="0">
                <a:solidFill>
                  <a:srgbClr val="90C226"/>
                </a:solidFill>
                <a:latin typeface="Trebuchet MS" panose="020B0603020202020204"/>
              </a:rPr>
              <a:t>Les Loisirs </a:t>
            </a:r>
            <a:endParaRPr lang="fr-FR" sz="3600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4C116A-42E9-C81E-1EC3-CC01AB5E2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27" y="4460756"/>
            <a:ext cx="2194248" cy="22388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6A1FBA-4EFE-DB0D-7CDF-59A1A3E04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53" y="4766144"/>
            <a:ext cx="2616200" cy="1786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16AF2C-491A-DDEE-5FD0-1BD76FF86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20" y="822150"/>
            <a:ext cx="4162067" cy="379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4AF5-94D6-6D8F-8840-7BE322A0A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Image 3">
            <a:extLst>
              <a:ext uri="{FF2B5EF4-FFF2-40B4-BE49-F238E27FC236}">
                <a16:creationId xmlns:a16="http://schemas.microsoft.com/office/drawing/2014/main" id="{F6674476-39DD-793B-64DE-808CF5A51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17" y="-219405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D26BC4-DE14-0637-AA2D-B1684A21088B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8BFA9E6E-75A5-6B19-D95E-5D690ACDE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63F744-0E08-7B90-68D5-6304D94D3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93" y="3836401"/>
            <a:ext cx="4162067" cy="272135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5AD0B16-63D3-ECB8-2F72-1F1008A7B8CB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056117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b="1" dirty="0">
                <a:solidFill>
                  <a:srgbClr val="90C226"/>
                </a:solidFill>
                <a:latin typeface="Trebuchet MS" panose="020B0603020202020204"/>
              </a:rPr>
              <a:t>Les Loisirs </a:t>
            </a:r>
            <a:endParaRPr lang="fr-FR" sz="3600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EF983C-40BA-4825-BCDD-2DBA2D1D1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7" y="970808"/>
            <a:ext cx="2514600" cy="29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8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F829B3-5623-7DDC-88C0-E2C96142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-15641"/>
            <a:ext cx="8596668" cy="112565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733" b="1" kern="0" dirty="0">
                <a:solidFill>
                  <a:srgbClr val="311B04"/>
                </a:solidFill>
                <a:cs typeface="+mn-cs"/>
              </a:rPr>
              <a:t>N’éteignez pas votre téléphone mais mettez le en mode silencieux</a:t>
            </a:r>
            <a:br>
              <a:rPr lang="fr-FR" sz="3733" b="1" kern="0" dirty="0">
                <a:solidFill>
                  <a:srgbClr val="311B04"/>
                </a:solidFill>
                <a:cs typeface="+mn-cs"/>
              </a:rPr>
            </a:br>
            <a:r>
              <a:rPr lang="fr-FR" b="1" dirty="0"/>
              <a:t>Lors de cette assemblée, une animation interactive vous sera proposée…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C5CB7BE1-DBF2-605D-C8A1-0585FC6CB9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1344" y="2036654"/>
          <a:ext cx="9169019" cy="266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73" y="742549"/>
            <a:ext cx="1944216" cy="162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4" name="ZoneTexte 3"/>
          <p:cNvSpPr txBox="1"/>
          <p:nvPr/>
        </p:nvSpPr>
        <p:spPr>
          <a:xfrm>
            <a:off x="479375" y="5829267"/>
            <a:ext cx="7228516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514338" indent="-514338" defTabSz="457189">
              <a:buClr>
                <a:srgbClr val="54A021"/>
              </a:buClr>
              <a:buFont typeface="+mj-lt"/>
              <a:buAutoNum type="arabicPeriod" startAt="3"/>
              <a:defRPr/>
            </a:pPr>
            <a:r>
              <a:rPr lang="fr-FR" sz="2800" b="1" dirty="0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rPr>
              <a:t>Vous pourrez répondre aux questions d’un sondage.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EB3E36-F8C1-C394-2988-6BEA36486CE9}"/>
              </a:ext>
            </a:extLst>
          </p:cNvPr>
          <p:cNvSpPr txBox="1"/>
          <p:nvPr/>
        </p:nvSpPr>
        <p:spPr>
          <a:xfrm>
            <a:off x="191344" y="4064674"/>
            <a:ext cx="98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fr-FR" sz="2800" b="1" dirty="0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rPr>
              <a:t>Ou 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2938FF-A541-555C-5740-324F61361E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34" y="4714849"/>
            <a:ext cx="7228516" cy="6763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966435-F86F-5443-B5E8-60451DF596EE}"/>
              </a:ext>
            </a:extLst>
          </p:cNvPr>
          <p:cNvSpPr txBox="1"/>
          <p:nvPr/>
        </p:nvSpPr>
        <p:spPr>
          <a:xfrm>
            <a:off x="479376" y="5232197"/>
            <a:ext cx="6221899" cy="65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8" indent="-514338" defTabSz="914377">
              <a:lnSpc>
                <a:spcPct val="150000"/>
              </a:lnSpc>
              <a:buClr>
                <a:srgbClr val="54A021"/>
              </a:buClr>
              <a:buFont typeface="+mj-lt"/>
              <a:buAutoNum type="arabicPeriod" startAt="2"/>
              <a:defRPr/>
            </a:pPr>
            <a:r>
              <a:rPr lang="fr-FR" sz="2800" b="1" dirty="0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rPr>
              <a:t>Un questionnaire s’ouvrira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43277-7BEC-73DC-4685-923699B4EED2}"/>
              </a:ext>
            </a:extLst>
          </p:cNvPr>
          <p:cNvSpPr/>
          <p:nvPr/>
        </p:nvSpPr>
        <p:spPr>
          <a:xfrm>
            <a:off x="623392" y="4702919"/>
            <a:ext cx="5782768" cy="553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1219170" fontAlgn="base">
              <a:lnSpc>
                <a:spcPct val="107000"/>
              </a:lnSpc>
              <a:spcBef>
                <a:spcPct val="0"/>
              </a:spcBef>
              <a:spcAft>
                <a:spcPts val="1067"/>
              </a:spcAft>
            </a:pPr>
            <a:r>
              <a:rPr lang="fr-FR" sz="2400" b="1" u="sng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https://forms.gle/q87JHyhU5icn9Feb6</a:t>
            </a:r>
            <a:endParaRPr lang="fr-FR" sz="2400" b="1" kern="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358E4F4-0C3B-D01C-2D2E-2D289C8843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37" y="2370792"/>
            <a:ext cx="3387763" cy="33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4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6400" dirty="0">
                <a:solidFill>
                  <a:srgbClr val="90C226"/>
                </a:solidFill>
                <a:latin typeface="Trebuchet MS" panose="020B0603020202020204"/>
              </a:rPr>
              <a:t>Questions Pratiques</a:t>
            </a: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AF74536-88C4-133C-575B-BEC215C00B95}"/>
              </a:ext>
            </a:extLst>
          </p:cNvPr>
          <p:cNvSpPr/>
          <p:nvPr/>
        </p:nvSpPr>
        <p:spPr>
          <a:xfrm>
            <a:off x="1376384" y="1142991"/>
            <a:ext cx="8292549" cy="13739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609585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3733" b="1" dirty="0">
                <a:solidFill>
                  <a:srgbClr val="FFFF00"/>
                </a:solidFill>
                <a:latin typeface="Calibri"/>
              </a:rPr>
              <a:t>Attention ça va commencer</a:t>
            </a:r>
          </a:p>
          <a:p>
            <a:pPr marL="1219170" lvl="1" indent="-609585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3733" b="1" dirty="0">
                <a:solidFill>
                  <a:srgbClr val="FFFF00"/>
                </a:solidFill>
                <a:latin typeface="Calibri"/>
              </a:rPr>
              <a:t>Vous pouvez vous asseoir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752539-5E77-ECA3-D128-16B2E0540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4" y="2516898"/>
            <a:ext cx="6372181" cy="43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360092" y="-27384"/>
            <a:ext cx="8098283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endParaRPr lang="fr-FR" sz="36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975ADE-2A66-F89F-D19C-3A204049F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94" y="484139"/>
            <a:ext cx="5409693" cy="153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E26F65-0247-07C1-43FC-D4AE984400B8}"/>
              </a:ext>
            </a:extLst>
          </p:cNvPr>
          <p:cNvSpPr/>
          <p:nvPr/>
        </p:nvSpPr>
        <p:spPr>
          <a:xfrm>
            <a:off x="5754887" y="6264512"/>
            <a:ext cx="2837391" cy="47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fr-FR" sz="1867" dirty="0">
                <a:solidFill>
                  <a:prstClr val="white"/>
                </a:solidFill>
                <a:latin typeface="Calibri"/>
              </a:rPr>
              <a:t>Didier NOURISSON</a:t>
            </a:r>
            <a:endParaRPr lang="fr-FR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85476-E799-CCB7-A791-E77738DBEA96}"/>
              </a:ext>
            </a:extLst>
          </p:cNvPr>
          <p:cNvSpPr/>
          <p:nvPr/>
        </p:nvSpPr>
        <p:spPr>
          <a:xfrm>
            <a:off x="4242811" y="3993502"/>
            <a:ext cx="2477259" cy="47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fr-FR" sz="1867" dirty="0">
                <a:solidFill>
                  <a:prstClr val="white"/>
                </a:solidFill>
                <a:latin typeface="Calibri"/>
              </a:rPr>
              <a:t>Evelyne VERPILLIER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C14DE0-2B50-0B04-8370-6E6A0DC59144}"/>
              </a:ext>
            </a:extLst>
          </p:cNvPr>
          <p:cNvSpPr/>
          <p:nvPr/>
        </p:nvSpPr>
        <p:spPr>
          <a:xfrm>
            <a:off x="7605184" y="3993502"/>
            <a:ext cx="2283237" cy="47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fr-FR" sz="1867" dirty="0" err="1">
                <a:solidFill>
                  <a:prstClr val="white"/>
                </a:solidFill>
                <a:latin typeface="Calibri"/>
              </a:rPr>
              <a:t>Eric</a:t>
            </a:r>
            <a:r>
              <a:rPr lang="fr-FR" sz="1867" dirty="0">
                <a:solidFill>
                  <a:prstClr val="white"/>
                </a:solidFill>
                <a:latin typeface="Calibri"/>
              </a:rPr>
              <a:t> DUVAL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2FB90C-7181-2923-4881-852BEEFD0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37" y="2230874"/>
            <a:ext cx="1261164" cy="16815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B4E277-746C-D256-8D94-837B9BDAE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49" y="2231822"/>
            <a:ext cx="1307864" cy="1680605"/>
          </a:xfrm>
          <a:prstGeom prst="rect">
            <a:avLst/>
          </a:prstGeom>
        </p:spPr>
      </p:pic>
      <p:pic>
        <p:nvPicPr>
          <p:cNvPr id="8" name="Image 7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1AA39DA9-3D49-0680-2CF3-1164A4233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4567559"/>
            <a:ext cx="1504311" cy="1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6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959430" y="-27384"/>
            <a:ext cx="9361039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3733" b="1" dirty="0">
                <a:solidFill>
                  <a:srgbClr val="90C226"/>
                </a:solidFill>
                <a:latin typeface="Trebuchet MS" panose="020B0603020202020204"/>
              </a:rPr>
              <a:t>Election du bureau de l’AG et assesseurs</a:t>
            </a:r>
            <a:endParaRPr lang="fr-FR" sz="2133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8CBBAA-4A7D-23F3-9E6D-F8B45090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149" y="1076739"/>
            <a:ext cx="3776057" cy="17610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C77947-F272-476D-B12A-E29DDD6A7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103" y="1460782"/>
            <a:ext cx="3403775" cy="21421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49A6FF-7CC1-AC1F-C23D-CD190ADF7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7" y="3725732"/>
            <a:ext cx="5604047" cy="28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7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959430" y="-27384"/>
            <a:ext cx="9361039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4267" b="1" dirty="0">
                <a:solidFill>
                  <a:srgbClr val="90C226"/>
                </a:solidFill>
                <a:latin typeface="Trebuchet MS" panose="020B0603020202020204"/>
              </a:rPr>
              <a:t>Une pensée</a:t>
            </a:r>
          </a:p>
        </p:txBody>
      </p:sp>
      <p:pic>
        <p:nvPicPr>
          <p:cNvPr id="3" name="Image 7">
            <a:extLst>
              <a:ext uri="{FF2B5EF4-FFF2-40B4-BE49-F238E27FC236}">
                <a16:creationId xmlns:a16="http://schemas.microsoft.com/office/drawing/2014/main" id="{398438D1-62B2-9CE7-E453-4EE4753F7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72" y="1076739"/>
            <a:ext cx="6288697" cy="468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642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4234" y="1020234"/>
            <a:ext cx="4028017" cy="5837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1167"/>
            <a:ext cx="7916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-8467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959430" y="-27384"/>
            <a:ext cx="9361039" cy="17610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defRPr/>
            </a:pPr>
            <a:r>
              <a:rPr lang="fr-FR" sz="4267" b="1" dirty="0">
                <a:solidFill>
                  <a:srgbClr val="90C226"/>
                </a:solidFill>
                <a:latin typeface="Trebuchet MS" panose="020B0603020202020204"/>
              </a:rPr>
              <a:t>Accueil des invités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C055F-CD27-3204-81B6-ADCB800F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4519717"/>
            <a:ext cx="4645164" cy="230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91792CF-E198-C539-BE00-0CF7EC21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41" y="1018213"/>
            <a:ext cx="2992811" cy="35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9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 2023 NUMERIQUE - COMMUNICATION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329</Words>
  <Application>Microsoft Office PowerPoint</Application>
  <PresentationFormat>Grand écran</PresentationFormat>
  <Paragraphs>99</Paragraphs>
  <Slides>33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33</vt:i4>
      </vt:variant>
    </vt:vector>
  </HeadingPairs>
  <TitlesOfParts>
    <vt:vector size="45" baseType="lpstr">
      <vt:lpstr>Arial</vt:lpstr>
      <vt:lpstr>Arial </vt:lpstr>
      <vt:lpstr>Calibri</vt:lpstr>
      <vt:lpstr>Calibri Light</vt:lpstr>
      <vt:lpstr>Franklin Gothic Heavy</vt:lpstr>
      <vt:lpstr>Times New Roman</vt:lpstr>
      <vt:lpstr>Trebuchet MS</vt:lpstr>
      <vt:lpstr>Wingdings</vt:lpstr>
      <vt:lpstr>Wingdings 3</vt:lpstr>
      <vt:lpstr>Thème Office</vt:lpstr>
      <vt:lpstr>1_Thème Office</vt:lpstr>
      <vt:lpstr>AG 2023 NUMERIQUE - COMMUNICATION</vt:lpstr>
      <vt:lpstr>Présentation PowerPoint</vt:lpstr>
      <vt:lpstr>Présentation PowerPoint</vt:lpstr>
      <vt:lpstr>Présentation PowerPoint</vt:lpstr>
      <vt:lpstr>N’éteignez pas votre téléphone mais mettez le en mode silencieux Lors de cette assemblée, une animation interactive vous sera proposée…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ANTONIOTTI</dc:creator>
  <cp:lastModifiedBy>Richard ANTONIOTTI</cp:lastModifiedBy>
  <cp:revision>1</cp:revision>
  <dcterms:created xsi:type="dcterms:W3CDTF">2025-04-04T08:00:12Z</dcterms:created>
  <dcterms:modified xsi:type="dcterms:W3CDTF">2025-04-04T08:01:29Z</dcterms:modified>
</cp:coreProperties>
</file>