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4" r:id="rId5"/>
    <p:sldMasterId id="2147483704" r:id="rId6"/>
    <p:sldMasterId id="2147483718" r:id="rId7"/>
  </p:sldMasterIdLst>
  <p:notesMasterIdLst>
    <p:notesMasterId r:id="rId58"/>
  </p:notesMasterIdLst>
  <p:sldIdLst>
    <p:sldId id="256" r:id="rId8"/>
    <p:sldId id="649" r:id="rId9"/>
    <p:sldId id="414" r:id="rId10"/>
    <p:sldId id="642" r:id="rId11"/>
    <p:sldId id="610" r:id="rId12"/>
    <p:sldId id="624" r:id="rId13"/>
    <p:sldId id="625" r:id="rId14"/>
    <p:sldId id="626" r:id="rId15"/>
    <p:sldId id="627" r:id="rId16"/>
    <p:sldId id="628" r:id="rId17"/>
    <p:sldId id="629" r:id="rId18"/>
    <p:sldId id="630" r:id="rId19"/>
    <p:sldId id="632" r:id="rId20"/>
    <p:sldId id="631" r:id="rId21"/>
    <p:sldId id="904" r:id="rId22"/>
    <p:sldId id="951" r:id="rId23"/>
    <p:sldId id="2147472117" r:id="rId24"/>
    <p:sldId id="2147472112" r:id="rId25"/>
    <p:sldId id="2147472116" r:id="rId26"/>
    <p:sldId id="2147472114" r:id="rId27"/>
    <p:sldId id="2147472113" r:id="rId28"/>
    <p:sldId id="2147472119" r:id="rId29"/>
    <p:sldId id="633" r:id="rId30"/>
    <p:sldId id="282" r:id="rId31"/>
    <p:sldId id="602" r:id="rId32"/>
    <p:sldId id="333" r:id="rId33"/>
    <p:sldId id="297" r:id="rId34"/>
    <p:sldId id="603" r:id="rId35"/>
    <p:sldId id="605" r:id="rId36"/>
    <p:sldId id="332" r:id="rId37"/>
    <p:sldId id="327" r:id="rId38"/>
    <p:sldId id="606" r:id="rId39"/>
    <p:sldId id="512" r:id="rId40"/>
    <p:sldId id="599" r:id="rId41"/>
    <p:sldId id="569" r:id="rId42"/>
    <p:sldId id="568" r:id="rId43"/>
    <p:sldId id="570" r:id="rId44"/>
    <p:sldId id="336" r:id="rId45"/>
    <p:sldId id="283" r:id="rId46"/>
    <p:sldId id="643" r:id="rId47"/>
    <p:sldId id="644" r:id="rId48"/>
    <p:sldId id="634" r:id="rId49"/>
    <p:sldId id="635" r:id="rId50"/>
    <p:sldId id="636" r:id="rId51"/>
    <p:sldId id="567" r:id="rId52"/>
    <p:sldId id="431" r:id="rId53"/>
    <p:sldId id="618" r:id="rId54"/>
    <p:sldId id="645" r:id="rId55"/>
    <p:sldId id="615" r:id="rId56"/>
    <p:sldId id="374"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38" d="100"/>
          <a:sy n="38" d="100"/>
        </p:scale>
        <p:origin x="10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B0C8B-EFAE-496D-861D-25F206CD09D1}"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fr-FR"/>
        </a:p>
      </dgm:t>
    </dgm:pt>
    <dgm:pt modelId="{CA243678-10A0-4531-B869-5705EBB05F35}">
      <dgm:prSet phldrT="[Texte]"/>
      <dgm:spPr/>
      <dgm:t>
        <a:bodyPr/>
        <a:lstStyle/>
        <a:p>
          <a:r>
            <a:rPr lang="fr-FR" dirty="0"/>
            <a:t>Ateliers vitalité</a:t>
          </a:r>
        </a:p>
      </dgm:t>
    </dgm:pt>
    <dgm:pt modelId="{3469B598-877E-4365-8104-83B3A8E07726}" type="parTrans" cxnId="{539A832E-265C-49C1-962F-9A25D1D94C44}">
      <dgm:prSet/>
      <dgm:spPr/>
      <dgm:t>
        <a:bodyPr/>
        <a:lstStyle/>
        <a:p>
          <a:endParaRPr lang="fr-FR"/>
        </a:p>
      </dgm:t>
    </dgm:pt>
    <dgm:pt modelId="{F75AFE7B-2BD4-4B1A-9469-0FF8DA4C161C}" type="sibTrans" cxnId="{539A832E-265C-49C1-962F-9A25D1D94C44}">
      <dgm:prSet/>
      <dgm:spPr/>
      <dgm:t>
        <a:bodyPr/>
        <a:lstStyle/>
        <a:p>
          <a:endParaRPr lang="fr-FR"/>
        </a:p>
      </dgm:t>
    </dgm:pt>
    <dgm:pt modelId="{4E8774B0-B217-44D5-9FF9-6DE109238B47}">
      <dgm:prSet phldrT="[Texte]"/>
      <dgm:spPr/>
      <dgm:t>
        <a:bodyPr/>
        <a:lstStyle/>
        <a:p>
          <a:r>
            <a:rPr lang="fr-FR" dirty="0"/>
            <a:t>PEPS Eurêka, ateliers mémoire</a:t>
          </a:r>
        </a:p>
      </dgm:t>
    </dgm:pt>
    <dgm:pt modelId="{BFEAD80F-9657-4EAF-9052-419F4834DB6C}" type="parTrans" cxnId="{E735A515-F794-4B7C-814B-6A8EF7F0BB58}">
      <dgm:prSet/>
      <dgm:spPr/>
      <dgm:t>
        <a:bodyPr/>
        <a:lstStyle/>
        <a:p>
          <a:endParaRPr lang="fr-FR"/>
        </a:p>
      </dgm:t>
    </dgm:pt>
    <dgm:pt modelId="{ACC9FF87-CA81-4E18-9A48-3A81FAA4855E}" type="sibTrans" cxnId="{E735A515-F794-4B7C-814B-6A8EF7F0BB58}">
      <dgm:prSet/>
      <dgm:spPr/>
      <dgm:t>
        <a:bodyPr/>
        <a:lstStyle/>
        <a:p>
          <a:endParaRPr lang="fr-FR"/>
        </a:p>
      </dgm:t>
    </dgm:pt>
    <dgm:pt modelId="{05B08B1B-653E-477C-96A6-9A13B28ECC3F}">
      <dgm:prSet phldrT="[Texte]"/>
      <dgm:spPr/>
      <dgm:t>
        <a:bodyPr/>
        <a:lstStyle/>
        <a:p>
          <a:r>
            <a:rPr lang="fr-FR" dirty="0"/>
            <a:t>Bien vieillir chez soi</a:t>
          </a:r>
        </a:p>
      </dgm:t>
    </dgm:pt>
    <dgm:pt modelId="{3F732544-9719-4E0D-B354-F344174E680B}" type="parTrans" cxnId="{5EB562C2-4289-494C-886D-21F356AC3AF2}">
      <dgm:prSet/>
      <dgm:spPr/>
      <dgm:t>
        <a:bodyPr/>
        <a:lstStyle/>
        <a:p>
          <a:endParaRPr lang="fr-FR"/>
        </a:p>
      </dgm:t>
    </dgm:pt>
    <dgm:pt modelId="{7E69F341-0E89-49EF-AA30-EC06D11C46C3}" type="sibTrans" cxnId="{5EB562C2-4289-494C-886D-21F356AC3AF2}">
      <dgm:prSet/>
      <dgm:spPr/>
      <dgm:t>
        <a:bodyPr/>
        <a:lstStyle/>
        <a:p>
          <a:endParaRPr lang="fr-FR"/>
        </a:p>
      </dgm:t>
    </dgm:pt>
    <dgm:pt modelId="{E2A4DBC3-4AA2-42BC-ADDB-9ECDD71ACC98}">
      <dgm:prSet phldrT="[Texte]"/>
      <dgm:spPr/>
      <dgm:t>
        <a:bodyPr/>
        <a:lstStyle/>
        <a:p>
          <a:r>
            <a:rPr lang="fr-FR" dirty="0"/>
            <a:t>Vie affective et sexualité: un bon ménage?</a:t>
          </a:r>
        </a:p>
      </dgm:t>
    </dgm:pt>
    <dgm:pt modelId="{7F78CE17-1F7D-46F6-A0D9-CB347D4F74CA}" type="parTrans" cxnId="{983BCBAF-F556-425E-B9B2-58C06F53153E}">
      <dgm:prSet/>
      <dgm:spPr/>
      <dgm:t>
        <a:bodyPr/>
        <a:lstStyle/>
        <a:p>
          <a:endParaRPr lang="fr-FR"/>
        </a:p>
      </dgm:t>
    </dgm:pt>
    <dgm:pt modelId="{F7DD37AB-E6FA-4C0B-AF02-995731395040}" type="sibTrans" cxnId="{983BCBAF-F556-425E-B9B2-58C06F53153E}">
      <dgm:prSet/>
      <dgm:spPr/>
      <dgm:t>
        <a:bodyPr/>
        <a:lstStyle/>
        <a:p>
          <a:endParaRPr lang="fr-FR"/>
        </a:p>
      </dgm:t>
    </dgm:pt>
    <dgm:pt modelId="{0971023B-CBF0-421A-A7E1-7FAC6FAB9EF8}">
      <dgm:prSet phldrT="[Texte]"/>
      <dgm:spPr/>
      <dgm:t>
        <a:bodyPr/>
        <a:lstStyle/>
        <a:p>
          <a:r>
            <a:rPr lang="fr-FR" dirty="0"/>
            <a:t>Ateliers sommeil seniors</a:t>
          </a:r>
        </a:p>
      </dgm:t>
    </dgm:pt>
    <dgm:pt modelId="{83246E65-A1A2-4D3E-924D-807712754D70}" type="parTrans" cxnId="{CC6B4429-BDE8-4108-BB2C-C9A13D8252F9}">
      <dgm:prSet/>
      <dgm:spPr/>
      <dgm:t>
        <a:bodyPr/>
        <a:lstStyle/>
        <a:p>
          <a:endParaRPr lang="fr-FR"/>
        </a:p>
      </dgm:t>
    </dgm:pt>
    <dgm:pt modelId="{D30BD170-F4ED-469F-9E1A-5AFE8EDF92C2}" type="sibTrans" cxnId="{CC6B4429-BDE8-4108-BB2C-C9A13D8252F9}">
      <dgm:prSet/>
      <dgm:spPr/>
      <dgm:t>
        <a:bodyPr/>
        <a:lstStyle/>
        <a:p>
          <a:endParaRPr lang="fr-FR"/>
        </a:p>
      </dgm:t>
    </dgm:pt>
    <dgm:pt modelId="{0243C582-7501-4A24-84D0-A02348BF85B3}">
      <dgm:prSet phldrT="[Texte]"/>
      <dgm:spPr/>
      <dgm:t>
        <a:bodyPr/>
        <a:lstStyle/>
        <a:p>
          <a:r>
            <a:rPr lang="fr-FR" dirty="0"/>
            <a:t>Programme PIED</a:t>
          </a:r>
        </a:p>
      </dgm:t>
    </dgm:pt>
    <dgm:pt modelId="{4316483D-0FC7-4836-B73C-F272B755BD52}" type="parTrans" cxnId="{2C98FA6C-F75E-4B48-8EF6-87D8FED0D8C8}">
      <dgm:prSet/>
      <dgm:spPr/>
      <dgm:t>
        <a:bodyPr/>
        <a:lstStyle/>
        <a:p>
          <a:endParaRPr lang="fr-FR"/>
        </a:p>
      </dgm:t>
    </dgm:pt>
    <dgm:pt modelId="{E4D5E882-7633-4C16-A3BA-24F9B4A296DE}" type="sibTrans" cxnId="{2C98FA6C-F75E-4B48-8EF6-87D8FED0D8C8}">
      <dgm:prSet/>
      <dgm:spPr/>
      <dgm:t>
        <a:bodyPr/>
        <a:lstStyle/>
        <a:p>
          <a:endParaRPr lang="fr-FR"/>
        </a:p>
      </dgm:t>
    </dgm:pt>
    <dgm:pt modelId="{87A4466F-FAAE-4478-84F4-0A56BF380D0A}">
      <dgm:prSet phldrT="[Texte]"/>
      <dgm:spPr/>
      <dgm:t>
        <a:bodyPr/>
        <a:lstStyle/>
        <a:p>
          <a:r>
            <a:rPr lang="fr-FR" dirty="0"/>
            <a:t>Atelier CAP bien être</a:t>
          </a:r>
        </a:p>
      </dgm:t>
    </dgm:pt>
    <dgm:pt modelId="{52F7A9D4-F975-47EA-87CE-BDEB30E1A3DE}" type="parTrans" cxnId="{81EEA159-FB41-4074-98BF-F2B8D0D87723}">
      <dgm:prSet/>
      <dgm:spPr/>
      <dgm:t>
        <a:bodyPr/>
        <a:lstStyle/>
        <a:p>
          <a:endParaRPr lang="fr-FR"/>
        </a:p>
      </dgm:t>
    </dgm:pt>
    <dgm:pt modelId="{A9B53B00-14AA-4E59-9A46-EF05A5E79CE8}" type="sibTrans" cxnId="{81EEA159-FB41-4074-98BF-F2B8D0D87723}">
      <dgm:prSet/>
      <dgm:spPr/>
      <dgm:t>
        <a:bodyPr/>
        <a:lstStyle/>
        <a:p>
          <a:endParaRPr lang="fr-FR"/>
        </a:p>
      </dgm:t>
    </dgm:pt>
    <dgm:pt modelId="{9CFAAFD4-8D42-4A3A-8D7F-7C946B040EE9}">
      <dgm:prSet phldrT="[Texte]"/>
      <dgm:spPr/>
      <dgm:t>
        <a:bodyPr/>
        <a:lstStyle/>
        <a:p>
          <a:r>
            <a:rPr lang="fr-FR" dirty="0"/>
            <a:t>Ateliers nutri </a:t>
          </a:r>
          <a:r>
            <a:rPr lang="fr-FR" dirty="0" err="1"/>
            <a:t>activ</a:t>
          </a:r>
          <a:r>
            <a:rPr lang="fr-FR" dirty="0"/>
            <a:t>’</a:t>
          </a:r>
        </a:p>
      </dgm:t>
    </dgm:pt>
    <dgm:pt modelId="{1539D9B3-21D3-40CF-BAFD-A817E56168DD}" type="parTrans" cxnId="{0E375D2D-CE1A-418E-A6CA-F27463960FE3}">
      <dgm:prSet/>
      <dgm:spPr/>
      <dgm:t>
        <a:bodyPr/>
        <a:lstStyle/>
        <a:p>
          <a:endParaRPr lang="fr-FR"/>
        </a:p>
      </dgm:t>
    </dgm:pt>
    <dgm:pt modelId="{842A0726-CF7B-4A2F-9490-0B99223A66AF}" type="sibTrans" cxnId="{0E375D2D-CE1A-418E-A6CA-F27463960FE3}">
      <dgm:prSet/>
      <dgm:spPr/>
      <dgm:t>
        <a:bodyPr/>
        <a:lstStyle/>
        <a:p>
          <a:endParaRPr lang="fr-FR"/>
        </a:p>
      </dgm:t>
    </dgm:pt>
    <dgm:pt modelId="{41297A96-887E-461F-B824-FA4A6ADD3FE8}" type="pres">
      <dgm:prSet presAssocID="{E39B0C8B-EFAE-496D-861D-25F206CD09D1}" presName="linearFlow" presStyleCnt="0">
        <dgm:presLayoutVars>
          <dgm:dir/>
          <dgm:resizeHandles val="exact"/>
        </dgm:presLayoutVars>
      </dgm:prSet>
      <dgm:spPr/>
    </dgm:pt>
    <dgm:pt modelId="{4DCDBE5A-80F7-46D5-B9FF-CD7722D3C697}" type="pres">
      <dgm:prSet presAssocID="{CA243678-10A0-4531-B869-5705EBB05F35}" presName="composite" presStyleCnt="0"/>
      <dgm:spPr/>
    </dgm:pt>
    <dgm:pt modelId="{8936BA78-4990-4F90-A39E-C0A568D29B3D}" type="pres">
      <dgm:prSet presAssocID="{CA243678-10A0-4531-B869-5705EBB05F35}" presName="imgShp" presStyleLbl="fgImgPlace1" presStyleIdx="0" presStyleCnt="8"/>
      <dgm:spPr/>
    </dgm:pt>
    <dgm:pt modelId="{ED3096BF-78B8-4C75-90FF-7AD726A3835A}" type="pres">
      <dgm:prSet presAssocID="{CA243678-10A0-4531-B869-5705EBB05F35}" presName="txShp" presStyleLbl="node1" presStyleIdx="0" presStyleCnt="8">
        <dgm:presLayoutVars>
          <dgm:bulletEnabled val="1"/>
        </dgm:presLayoutVars>
      </dgm:prSet>
      <dgm:spPr/>
    </dgm:pt>
    <dgm:pt modelId="{9B64A3D8-55D5-4889-8273-784072931C26}" type="pres">
      <dgm:prSet presAssocID="{F75AFE7B-2BD4-4B1A-9469-0FF8DA4C161C}" presName="spacing" presStyleCnt="0"/>
      <dgm:spPr/>
    </dgm:pt>
    <dgm:pt modelId="{0F93072B-4CA8-487C-A89F-047205DF8058}" type="pres">
      <dgm:prSet presAssocID="{4E8774B0-B217-44D5-9FF9-6DE109238B47}" presName="composite" presStyleCnt="0"/>
      <dgm:spPr/>
    </dgm:pt>
    <dgm:pt modelId="{36EFFA8C-CC6C-4C96-8754-79BD66CBCB50}" type="pres">
      <dgm:prSet presAssocID="{4E8774B0-B217-44D5-9FF9-6DE109238B47}" presName="imgShp" presStyleLbl="fgImgPlace1" presStyleIdx="1" presStyleCnt="8"/>
      <dgm:spPr/>
    </dgm:pt>
    <dgm:pt modelId="{9700B9E8-CE61-4AF9-8E83-C4B9819E83C1}" type="pres">
      <dgm:prSet presAssocID="{4E8774B0-B217-44D5-9FF9-6DE109238B47}" presName="txShp" presStyleLbl="node1" presStyleIdx="1" presStyleCnt="8">
        <dgm:presLayoutVars>
          <dgm:bulletEnabled val="1"/>
        </dgm:presLayoutVars>
      </dgm:prSet>
      <dgm:spPr/>
    </dgm:pt>
    <dgm:pt modelId="{188DC0CA-EE81-48E8-B55A-765C35C49EF7}" type="pres">
      <dgm:prSet presAssocID="{ACC9FF87-CA81-4E18-9A48-3A81FAA4855E}" presName="spacing" presStyleCnt="0"/>
      <dgm:spPr/>
    </dgm:pt>
    <dgm:pt modelId="{9C6C2CAF-22C5-4692-9767-6C4864AB97E7}" type="pres">
      <dgm:prSet presAssocID="{05B08B1B-653E-477C-96A6-9A13B28ECC3F}" presName="composite" presStyleCnt="0"/>
      <dgm:spPr/>
    </dgm:pt>
    <dgm:pt modelId="{211B6E42-6B77-4102-9EC3-FA9292EE9787}" type="pres">
      <dgm:prSet presAssocID="{05B08B1B-653E-477C-96A6-9A13B28ECC3F}" presName="imgShp" presStyleLbl="fgImgPlace1" presStyleIdx="2" presStyleCnt="8"/>
      <dgm:spPr/>
    </dgm:pt>
    <dgm:pt modelId="{F11C5554-7468-4721-A8A7-B746CEB6424E}" type="pres">
      <dgm:prSet presAssocID="{05B08B1B-653E-477C-96A6-9A13B28ECC3F}" presName="txShp" presStyleLbl="node1" presStyleIdx="2" presStyleCnt="8">
        <dgm:presLayoutVars>
          <dgm:bulletEnabled val="1"/>
        </dgm:presLayoutVars>
      </dgm:prSet>
      <dgm:spPr/>
    </dgm:pt>
    <dgm:pt modelId="{85B5E526-15C5-424E-A5C5-3F54E110E1C3}" type="pres">
      <dgm:prSet presAssocID="{7E69F341-0E89-49EF-AA30-EC06D11C46C3}" presName="spacing" presStyleCnt="0"/>
      <dgm:spPr/>
    </dgm:pt>
    <dgm:pt modelId="{D45A756F-FABB-4B53-9FD7-3CCB5481459E}" type="pres">
      <dgm:prSet presAssocID="{E2A4DBC3-4AA2-42BC-ADDB-9ECDD71ACC98}" presName="composite" presStyleCnt="0"/>
      <dgm:spPr/>
    </dgm:pt>
    <dgm:pt modelId="{0B5A934F-13B6-4D92-A1C9-53947CB5EF0E}" type="pres">
      <dgm:prSet presAssocID="{E2A4DBC3-4AA2-42BC-ADDB-9ECDD71ACC98}" presName="imgShp" presStyleLbl="fgImgPlace1" presStyleIdx="3" presStyleCnt="8"/>
      <dgm:spPr/>
    </dgm:pt>
    <dgm:pt modelId="{57238FE8-260C-4C08-90F9-2DB3B08CCBEC}" type="pres">
      <dgm:prSet presAssocID="{E2A4DBC3-4AA2-42BC-ADDB-9ECDD71ACC98}" presName="txShp" presStyleLbl="node1" presStyleIdx="3" presStyleCnt="8">
        <dgm:presLayoutVars>
          <dgm:bulletEnabled val="1"/>
        </dgm:presLayoutVars>
      </dgm:prSet>
      <dgm:spPr/>
    </dgm:pt>
    <dgm:pt modelId="{F419EAA4-0E4C-49BE-B6D0-1B68BB1D1C00}" type="pres">
      <dgm:prSet presAssocID="{F7DD37AB-E6FA-4C0B-AF02-995731395040}" presName="spacing" presStyleCnt="0"/>
      <dgm:spPr/>
    </dgm:pt>
    <dgm:pt modelId="{EFA960DF-F392-4189-826A-E205A89FCA4B}" type="pres">
      <dgm:prSet presAssocID="{0971023B-CBF0-421A-A7E1-7FAC6FAB9EF8}" presName="composite" presStyleCnt="0"/>
      <dgm:spPr/>
    </dgm:pt>
    <dgm:pt modelId="{9C92DE13-95F1-473E-9504-B4F24EDE6B1A}" type="pres">
      <dgm:prSet presAssocID="{0971023B-CBF0-421A-A7E1-7FAC6FAB9EF8}" presName="imgShp" presStyleLbl="fgImgPlace1" presStyleIdx="4" presStyleCnt="8"/>
      <dgm:spPr/>
    </dgm:pt>
    <dgm:pt modelId="{8CBC2D56-C20C-415B-AAAA-2875850250E8}" type="pres">
      <dgm:prSet presAssocID="{0971023B-CBF0-421A-A7E1-7FAC6FAB9EF8}" presName="txShp" presStyleLbl="node1" presStyleIdx="4" presStyleCnt="8">
        <dgm:presLayoutVars>
          <dgm:bulletEnabled val="1"/>
        </dgm:presLayoutVars>
      </dgm:prSet>
      <dgm:spPr/>
    </dgm:pt>
    <dgm:pt modelId="{2094421E-E6B0-4591-8DBA-719D51DEE884}" type="pres">
      <dgm:prSet presAssocID="{D30BD170-F4ED-469F-9E1A-5AFE8EDF92C2}" presName="spacing" presStyleCnt="0"/>
      <dgm:spPr/>
    </dgm:pt>
    <dgm:pt modelId="{795A8D26-CC9E-4F9C-839C-1851CE235A9F}" type="pres">
      <dgm:prSet presAssocID="{0243C582-7501-4A24-84D0-A02348BF85B3}" presName="composite" presStyleCnt="0"/>
      <dgm:spPr/>
    </dgm:pt>
    <dgm:pt modelId="{DA0515E9-9B20-404F-B088-5EE61924179C}" type="pres">
      <dgm:prSet presAssocID="{0243C582-7501-4A24-84D0-A02348BF85B3}" presName="imgShp" presStyleLbl="fgImgPlace1" presStyleIdx="5" presStyleCnt="8"/>
      <dgm:spPr/>
    </dgm:pt>
    <dgm:pt modelId="{A05D6FE3-AE29-458C-B67F-52C653F8EF47}" type="pres">
      <dgm:prSet presAssocID="{0243C582-7501-4A24-84D0-A02348BF85B3}" presName="txShp" presStyleLbl="node1" presStyleIdx="5" presStyleCnt="8">
        <dgm:presLayoutVars>
          <dgm:bulletEnabled val="1"/>
        </dgm:presLayoutVars>
      </dgm:prSet>
      <dgm:spPr/>
    </dgm:pt>
    <dgm:pt modelId="{7952D722-FD1B-483A-9113-5A22EEFD4BA7}" type="pres">
      <dgm:prSet presAssocID="{E4D5E882-7633-4C16-A3BA-24F9B4A296DE}" presName="spacing" presStyleCnt="0"/>
      <dgm:spPr/>
    </dgm:pt>
    <dgm:pt modelId="{795F5BA4-9177-4C3E-A793-817C78E1A109}" type="pres">
      <dgm:prSet presAssocID="{87A4466F-FAAE-4478-84F4-0A56BF380D0A}" presName="composite" presStyleCnt="0"/>
      <dgm:spPr/>
    </dgm:pt>
    <dgm:pt modelId="{11E6BB54-7072-46ED-9DDC-40A19FC39F1E}" type="pres">
      <dgm:prSet presAssocID="{87A4466F-FAAE-4478-84F4-0A56BF380D0A}" presName="imgShp" presStyleLbl="fgImgPlace1" presStyleIdx="6" presStyleCnt="8"/>
      <dgm:spPr/>
    </dgm:pt>
    <dgm:pt modelId="{9678716A-3B28-43BE-A366-9AFCBEFF4DF0}" type="pres">
      <dgm:prSet presAssocID="{87A4466F-FAAE-4478-84F4-0A56BF380D0A}" presName="txShp" presStyleLbl="node1" presStyleIdx="6" presStyleCnt="8">
        <dgm:presLayoutVars>
          <dgm:bulletEnabled val="1"/>
        </dgm:presLayoutVars>
      </dgm:prSet>
      <dgm:spPr/>
    </dgm:pt>
    <dgm:pt modelId="{DB0845C9-A905-49DD-AE97-74D4A69308C8}" type="pres">
      <dgm:prSet presAssocID="{A9B53B00-14AA-4E59-9A46-EF05A5E79CE8}" presName="spacing" presStyleCnt="0"/>
      <dgm:spPr/>
    </dgm:pt>
    <dgm:pt modelId="{BA07661B-4033-4B4C-837D-AE9D4FAD7E7F}" type="pres">
      <dgm:prSet presAssocID="{9CFAAFD4-8D42-4A3A-8D7F-7C946B040EE9}" presName="composite" presStyleCnt="0"/>
      <dgm:spPr/>
    </dgm:pt>
    <dgm:pt modelId="{EB2FADA9-FEB0-4935-9070-2840A7F0FCD4}" type="pres">
      <dgm:prSet presAssocID="{9CFAAFD4-8D42-4A3A-8D7F-7C946B040EE9}" presName="imgShp" presStyleLbl="fgImgPlace1" presStyleIdx="7" presStyleCnt="8"/>
      <dgm:spPr/>
    </dgm:pt>
    <dgm:pt modelId="{058549BD-0C7F-4732-9FB7-6B7DC347DFD8}" type="pres">
      <dgm:prSet presAssocID="{9CFAAFD4-8D42-4A3A-8D7F-7C946B040EE9}" presName="txShp" presStyleLbl="node1" presStyleIdx="7" presStyleCnt="8">
        <dgm:presLayoutVars>
          <dgm:bulletEnabled val="1"/>
        </dgm:presLayoutVars>
      </dgm:prSet>
      <dgm:spPr/>
    </dgm:pt>
  </dgm:ptLst>
  <dgm:cxnLst>
    <dgm:cxn modelId="{E735A515-F794-4B7C-814B-6A8EF7F0BB58}" srcId="{E39B0C8B-EFAE-496D-861D-25F206CD09D1}" destId="{4E8774B0-B217-44D5-9FF9-6DE109238B47}" srcOrd="1" destOrd="0" parTransId="{BFEAD80F-9657-4EAF-9052-419F4834DB6C}" sibTransId="{ACC9FF87-CA81-4E18-9A48-3A81FAA4855E}"/>
    <dgm:cxn modelId="{BAF62520-E53A-4442-82B2-4D19246DC8CA}" type="presOf" srcId="{9CFAAFD4-8D42-4A3A-8D7F-7C946B040EE9}" destId="{058549BD-0C7F-4732-9FB7-6B7DC347DFD8}" srcOrd="0" destOrd="0" presId="urn:microsoft.com/office/officeart/2005/8/layout/vList3"/>
    <dgm:cxn modelId="{CC6B4429-BDE8-4108-BB2C-C9A13D8252F9}" srcId="{E39B0C8B-EFAE-496D-861D-25F206CD09D1}" destId="{0971023B-CBF0-421A-A7E1-7FAC6FAB9EF8}" srcOrd="4" destOrd="0" parTransId="{83246E65-A1A2-4D3E-924D-807712754D70}" sibTransId="{D30BD170-F4ED-469F-9E1A-5AFE8EDF92C2}"/>
    <dgm:cxn modelId="{0E375D2D-CE1A-418E-A6CA-F27463960FE3}" srcId="{E39B0C8B-EFAE-496D-861D-25F206CD09D1}" destId="{9CFAAFD4-8D42-4A3A-8D7F-7C946B040EE9}" srcOrd="7" destOrd="0" parTransId="{1539D9B3-21D3-40CF-BAFD-A817E56168DD}" sibTransId="{842A0726-CF7B-4A2F-9490-0B99223A66AF}"/>
    <dgm:cxn modelId="{539A832E-265C-49C1-962F-9A25D1D94C44}" srcId="{E39B0C8B-EFAE-496D-861D-25F206CD09D1}" destId="{CA243678-10A0-4531-B869-5705EBB05F35}" srcOrd="0" destOrd="0" parTransId="{3469B598-877E-4365-8104-83B3A8E07726}" sibTransId="{F75AFE7B-2BD4-4B1A-9469-0FF8DA4C161C}"/>
    <dgm:cxn modelId="{8366AD31-FD3B-4F3C-A82D-BC72E0833204}" type="presOf" srcId="{4E8774B0-B217-44D5-9FF9-6DE109238B47}" destId="{9700B9E8-CE61-4AF9-8E83-C4B9819E83C1}" srcOrd="0" destOrd="0" presId="urn:microsoft.com/office/officeart/2005/8/layout/vList3"/>
    <dgm:cxn modelId="{119AB539-33F1-4FA3-80B0-884B9ADA9F41}" type="presOf" srcId="{E39B0C8B-EFAE-496D-861D-25F206CD09D1}" destId="{41297A96-887E-461F-B824-FA4A6ADD3FE8}" srcOrd="0" destOrd="0" presId="urn:microsoft.com/office/officeart/2005/8/layout/vList3"/>
    <dgm:cxn modelId="{2C98FA6C-F75E-4B48-8EF6-87D8FED0D8C8}" srcId="{E39B0C8B-EFAE-496D-861D-25F206CD09D1}" destId="{0243C582-7501-4A24-84D0-A02348BF85B3}" srcOrd="5" destOrd="0" parTransId="{4316483D-0FC7-4836-B73C-F272B755BD52}" sibTransId="{E4D5E882-7633-4C16-A3BA-24F9B4A296DE}"/>
    <dgm:cxn modelId="{2354CD71-4631-405E-A9D4-ECF3B7927A04}" type="presOf" srcId="{87A4466F-FAAE-4478-84F4-0A56BF380D0A}" destId="{9678716A-3B28-43BE-A366-9AFCBEFF4DF0}" srcOrd="0" destOrd="0" presId="urn:microsoft.com/office/officeart/2005/8/layout/vList3"/>
    <dgm:cxn modelId="{81EEA159-FB41-4074-98BF-F2B8D0D87723}" srcId="{E39B0C8B-EFAE-496D-861D-25F206CD09D1}" destId="{87A4466F-FAAE-4478-84F4-0A56BF380D0A}" srcOrd="6" destOrd="0" parTransId="{52F7A9D4-F975-47EA-87CE-BDEB30E1A3DE}" sibTransId="{A9B53B00-14AA-4E59-9A46-EF05A5E79CE8}"/>
    <dgm:cxn modelId="{06AF3187-C806-461C-A972-A3A6679410E6}" type="presOf" srcId="{E2A4DBC3-4AA2-42BC-ADDB-9ECDD71ACC98}" destId="{57238FE8-260C-4C08-90F9-2DB3B08CCBEC}" srcOrd="0" destOrd="0" presId="urn:microsoft.com/office/officeart/2005/8/layout/vList3"/>
    <dgm:cxn modelId="{3E2BE5A6-AF4E-4C23-9CC7-82D4CBB1670C}" type="presOf" srcId="{0243C582-7501-4A24-84D0-A02348BF85B3}" destId="{A05D6FE3-AE29-458C-B67F-52C653F8EF47}" srcOrd="0" destOrd="0" presId="urn:microsoft.com/office/officeart/2005/8/layout/vList3"/>
    <dgm:cxn modelId="{983BCBAF-F556-425E-B9B2-58C06F53153E}" srcId="{E39B0C8B-EFAE-496D-861D-25F206CD09D1}" destId="{E2A4DBC3-4AA2-42BC-ADDB-9ECDD71ACC98}" srcOrd="3" destOrd="0" parTransId="{7F78CE17-1F7D-46F6-A0D9-CB347D4F74CA}" sibTransId="{F7DD37AB-E6FA-4C0B-AF02-995731395040}"/>
    <dgm:cxn modelId="{B7065FBF-AD58-4D55-81E4-18C67CF61F04}" type="presOf" srcId="{0971023B-CBF0-421A-A7E1-7FAC6FAB9EF8}" destId="{8CBC2D56-C20C-415B-AAAA-2875850250E8}" srcOrd="0" destOrd="0" presId="urn:microsoft.com/office/officeart/2005/8/layout/vList3"/>
    <dgm:cxn modelId="{5EB562C2-4289-494C-886D-21F356AC3AF2}" srcId="{E39B0C8B-EFAE-496D-861D-25F206CD09D1}" destId="{05B08B1B-653E-477C-96A6-9A13B28ECC3F}" srcOrd="2" destOrd="0" parTransId="{3F732544-9719-4E0D-B354-F344174E680B}" sibTransId="{7E69F341-0E89-49EF-AA30-EC06D11C46C3}"/>
    <dgm:cxn modelId="{F39A58DC-1791-42E3-83F1-667CF075683C}" type="presOf" srcId="{05B08B1B-653E-477C-96A6-9A13B28ECC3F}" destId="{F11C5554-7468-4721-A8A7-B746CEB6424E}" srcOrd="0" destOrd="0" presId="urn:microsoft.com/office/officeart/2005/8/layout/vList3"/>
    <dgm:cxn modelId="{C17709EC-EABC-4D41-A873-E25313209A24}" type="presOf" srcId="{CA243678-10A0-4531-B869-5705EBB05F35}" destId="{ED3096BF-78B8-4C75-90FF-7AD726A3835A}" srcOrd="0" destOrd="0" presId="urn:microsoft.com/office/officeart/2005/8/layout/vList3"/>
    <dgm:cxn modelId="{D05FE57E-8F23-4FC0-8737-741C457E9F24}" type="presParOf" srcId="{41297A96-887E-461F-B824-FA4A6ADD3FE8}" destId="{4DCDBE5A-80F7-46D5-B9FF-CD7722D3C697}" srcOrd="0" destOrd="0" presId="urn:microsoft.com/office/officeart/2005/8/layout/vList3"/>
    <dgm:cxn modelId="{4CBAE6B3-E976-414F-B2D1-00C431758261}" type="presParOf" srcId="{4DCDBE5A-80F7-46D5-B9FF-CD7722D3C697}" destId="{8936BA78-4990-4F90-A39E-C0A568D29B3D}" srcOrd="0" destOrd="0" presId="urn:microsoft.com/office/officeart/2005/8/layout/vList3"/>
    <dgm:cxn modelId="{D64AA4F5-02A9-4A2B-8435-185807C3BB1B}" type="presParOf" srcId="{4DCDBE5A-80F7-46D5-B9FF-CD7722D3C697}" destId="{ED3096BF-78B8-4C75-90FF-7AD726A3835A}" srcOrd="1" destOrd="0" presId="urn:microsoft.com/office/officeart/2005/8/layout/vList3"/>
    <dgm:cxn modelId="{E485BF30-AA0A-43F2-B9E4-3F0342CA81C2}" type="presParOf" srcId="{41297A96-887E-461F-B824-FA4A6ADD3FE8}" destId="{9B64A3D8-55D5-4889-8273-784072931C26}" srcOrd="1" destOrd="0" presId="urn:microsoft.com/office/officeart/2005/8/layout/vList3"/>
    <dgm:cxn modelId="{EC413952-8A34-40E5-A383-095B5A2E28E6}" type="presParOf" srcId="{41297A96-887E-461F-B824-FA4A6ADD3FE8}" destId="{0F93072B-4CA8-487C-A89F-047205DF8058}" srcOrd="2" destOrd="0" presId="urn:microsoft.com/office/officeart/2005/8/layout/vList3"/>
    <dgm:cxn modelId="{7C0850B1-D36B-4D40-ABCF-2E22C87532C5}" type="presParOf" srcId="{0F93072B-4CA8-487C-A89F-047205DF8058}" destId="{36EFFA8C-CC6C-4C96-8754-79BD66CBCB50}" srcOrd="0" destOrd="0" presId="urn:microsoft.com/office/officeart/2005/8/layout/vList3"/>
    <dgm:cxn modelId="{AAD4DE48-C211-4F79-88C0-C774938BF27A}" type="presParOf" srcId="{0F93072B-4CA8-487C-A89F-047205DF8058}" destId="{9700B9E8-CE61-4AF9-8E83-C4B9819E83C1}" srcOrd="1" destOrd="0" presId="urn:microsoft.com/office/officeart/2005/8/layout/vList3"/>
    <dgm:cxn modelId="{B62FBC1E-FBF4-4817-8C06-875DCA0C5348}" type="presParOf" srcId="{41297A96-887E-461F-B824-FA4A6ADD3FE8}" destId="{188DC0CA-EE81-48E8-B55A-765C35C49EF7}" srcOrd="3" destOrd="0" presId="urn:microsoft.com/office/officeart/2005/8/layout/vList3"/>
    <dgm:cxn modelId="{95C16278-CF75-49C7-81DF-CE3E260AEFDA}" type="presParOf" srcId="{41297A96-887E-461F-B824-FA4A6ADD3FE8}" destId="{9C6C2CAF-22C5-4692-9767-6C4864AB97E7}" srcOrd="4" destOrd="0" presId="urn:microsoft.com/office/officeart/2005/8/layout/vList3"/>
    <dgm:cxn modelId="{3A43F2CE-7E7C-42DB-A0F3-373DF7DA4C33}" type="presParOf" srcId="{9C6C2CAF-22C5-4692-9767-6C4864AB97E7}" destId="{211B6E42-6B77-4102-9EC3-FA9292EE9787}" srcOrd="0" destOrd="0" presId="urn:microsoft.com/office/officeart/2005/8/layout/vList3"/>
    <dgm:cxn modelId="{A18CBFA9-C6A8-4FD2-8412-B4ED0B4F6104}" type="presParOf" srcId="{9C6C2CAF-22C5-4692-9767-6C4864AB97E7}" destId="{F11C5554-7468-4721-A8A7-B746CEB6424E}" srcOrd="1" destOrd="0" presId="urn:microsoft.com/office/officeart/2005/8/layout/vList3"/>
    <dgm:cxn modelId="{22F50B93-1D21-450D-8AF3-CC5924023789}" type="presParOf" srcId="{41297A96-887E-461F-B824-FA4A6ADD3FE8}" destId="{85B5E526-15C5-424E-A5C5-3F54E110E1C3}" srcOrd="5" destOrd="0" presId="urn:microsoft.com/office/officeart/2005/8/layout/vList3"/>
    <dgm:cxn modelId="{A7B8C8C4-8ACB-41AC-BBED-48AC8CBE1317}" type="presParOf" srcId="{41297A96-887E-461F-B824-FA4A6ADD3FE8}" destId="{D45A756F-FABB-4B53-9FD7-3CCB5481459E}" srcOrd="6" destOrd="0" presId="urn:microsoft.com/office/officeart/2005/8/layout/vList3"/>
    <dgm:cxn modelId="{6F1018FC-6921-4E05-9808-5FDF389BDF3D}" type="presParOf" srcId="{D45A756F-FABB-4B53-9FD7-3CCB5481459E}" destId="{0B5A934F-13B6-4D92-A1C9-53947CB5EF0E}" srcOrd="0" destOrd="0" presId="urn:microsoft.com/office/officeart/2005/8/layout/vList3"/>
    <dgm:cxn modelId="{0DEED0EC-BDA5-4FBE-BDB6-58FD603F11C5}" type="presParOf" srcId="{D45A756F-FABB-4B53-9FD7-3CCB5481459E}" destId="{57238FE8-260C-4C08-90F9-2DB3B08CCBEC}" srcOrd="1" destOrd="0" presId="urn:microsoft.com/office/officeart/2005/8/layout/vList3"/>
    <dgm:cxn modelId="{A258D171-172E-4E70-9D28-E91A9E79B2C9}" type="presParOf" srcId="{41297A96-887E-461F-B824-FA4A6ADD3FE8}" destId="{F419EAA4-0E4C-49BE-B6D0-1B68BB1D1C00}" srcOrd="7" destOrd="0" presId="urn:microsoft.com/office/officeart/2005/8/layout/vList3"/>
    <dgm:cxn modelId="{B9C2A28C-E793-4178-8D1B-22618F0F5117}" type="presParOf" srcId="{41297A96-887E-461F-B824-FA4A6ADD3FE8}" destId="{EFA960DF-F392-4189-826A-E205A89FCA4B}" srcOrd="8" destOrd="0" presId="urn:microsoft.com/office/officeart/2005/8/layout/vList3"/>
    <dgm:cxn modelId="{11F605A3-B7A3-4423-AB26-917D87947265}" type="presParOf" srcId="{EFA960DF-F392-4189-826A-E205A89FCA4B}" destId="{9C92DE13-95F1-473E-9504-B4F24EDE6B1A}" srcOrd="0" destOrd="0" presId="urn:microsoft.com/office/officeart/2005/8/layout/vList3"/>
    <dgm:cxn modelId="{8EE7E24D-4EDE-4060-A5B0-79F0A3C83910}" type="presParOf" srcId="{EFA960DF-F392-4189-826A-E205A89FCA4B}" destId="{8CBC2D56-C20C-415B-AAAA-2875850250E8}" srcOrd="1" destOrd="0" presId="urn:microsoft.com/office/officeart/2005/8/layout/vList3"/>
    <dgm:cxn modelId="{E4CE65E5-0DCC-40DE-9C0B-353A53D898AE}" type="presParOf" srcId="{41297A96-887E-461F-B824-FA4A6ADD3FE8}" destId="{2094421E-E6B0-4591-8DBA-719D51DEE884}" srcOrd="9" destOrd="0" presId="urn:microsoft.com/office/officeart/2005/8/layout/vList3"/>
    <dgm:cxn modelId="{ECBED801-60E3-4679-937B-8A1FFF00330D}" type="presParOf" srcId="{41297A96-887E-461F-B824-FA4A6ADD3FE8}" destId="{795A8D26-CC9E-4F9C-839C-1851CE235A9F}" srcOrd="10" destOrd="0" presId="urn:microsoft.com/office/officeart/2005/8/layout/vList3"/>
    <dgm:cxn modelId="{79F6EE03-4E26-4061-B4E0-375BA4977E2A}" type="presParOf" srcId="{795A8D26-CC9E-4F9C-839C-1851CE235A9F}" destId="{DA0515E9-9B20-404F-B088-5EE61924179C}" srcOrd="0" destOrd="0" presId="urn:microsoft.com/office/officeart/2005/8/layout/vList3"/>
    <dgm:cxn modelId="{B5F13B29-41A5-40F2-B44B-3BD30E194495}" type="presParOf" srcId="{795A8D26-CC9E-4F9C-839C-1851CE235A9F}" destId="{A05D6FE3-AE29-458C-B67F-52C653F8EF47}" srcOrd="1" destOrd="0" presId="urn:microsoft.com/office/officeart/2005/8/layout/vList3"/>
    <dgm:cxn modelId="{51F13C1E-42EC-4F08-AA61-C1175500A0EE}" type="presParOf" srcId="{41297A96-887E-461F-B824-FA4A6ADD3FE8}" destId="{7952D722-FD1B-483A-9113-5A22EEFD4BA7}" srcOrd="11" destOrd="0" presId="urn:microsoft.com/office/officeart/2005/8/layout/vList3"/>
    <dgm:cxn modelId="{9F0C7323-A2B4-48F8-9831-80D5DB627EA0}" type="presParOf" srcId="{41297A96-887E-461F-B824-FA4A6ADD3FE8}" destId="{795F5BA4-9177-4C3E-A793-817C78E1A109}" srcOrd="12" destOrd="0" presId="urn:microsoft.com/office/officeart/2005/8/layout/vList3"/>
    <dgm:cxn modelId="{31CD7DA8-A3BE-4CDA-B622-34E087711053}" type="presParOf" srcId="{795F5BA4-9177-4C3E-A793-817C78E1A109}" destId="{11E6BB54-7072-46ED-9DDC-40A19FC39F1E}" srcOrd="0" destOrd="0" presId="urn:microsoft.com/office/officeart/2005/8/layout/vList3"/>
    <dgm:cxn modelId="{7B22F876-2F1E-4C0A-A67E-D1A53933F3CB}" type="presParOf" srcId="{795F5BA4-9177-4C3E-A793-817C78E1A109}" destId="{9678716A-3B28-43BE-A366-9AFCBEFF4DF0}" srcOrd="1" destOrd="0" presId="urn:microsoft.com/office/officeart/2005/8/layout/vList3"/>
    <dgm:cxn modelId="{D6306C1D-D1A4-4D15-8316-60880260EEE9}" type="presParOf" srcId="{41297A96-887E-461F-B824-FA4A6ADD3FE8}" destId="{DB0845C9-A905-49DD-AE97-74D4A69308C8}" srcOrd="13" destOrd="0" presId="urn:microsoft.com/office/officeart/2005/8/layout/vList3"/>
    <dgm:cxn modelId="{3B416581-0655-4BAA-92E9-B796358B455A}" type="presParOf" srcId="{41297A96-887E-461F-B824-FA4A6ADD3FE8}" destId="{BA07661B-4033-4B4C-837D-AE9D4FAD7E7F}" srcOrd="14" destOrd="0" presId="urn:microsoft.com/office/officeart/2005/8/layout/vList3"/>
    <dgm:cxn modelId="{6082FB53-FA34-4F12-ABFD-D19006619BE2}" type="presParOf" srcId="{BA07661B-4033-4B4C-837D-AE9D4FAD7E7F}" destId="{EB2FADA9-FEB0-4935-9070-2840A7F0FCD4}" srcOrd="0" destOrd="0" presId="urn:microsoft.com/office/officeart/2005/8/layout/vList3"/>
    <dgm:cxn modelId="{6D0A5800-3055-4F61-B9AB-48D30DE25536}" type="presParOf" srcId="{BA07661B-4033-4B4C-837D-AE9D4FAD7E7F}" destId="{058549BD-0C7F-4732-9FB7-6B7DC347DF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096BF-78B8-4C75-90FF-7AD726A3835A}">
      <dsp:nvSpPr>
        <dsp:cNvPr id="0" name=""/>
        <dsp:cNvSpPr/>
      </dsp:nvSpPr>
      <dsp:spPr>
        <a:xfrm rot="10800000">
          <a:off x="1788856" y="2980"/>
          <a:ext cx="6657491" cy="44787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Ateliers vitalité</a:t>
          </a:r>
        </a:p>
      </dsp:txBody>
      <dsp:txXfrm rot="10800000">
        <a:off x="1900826" y="2980"/>
        <a:ext cx="6545521" cy="447879"/>
      </dsp:txXfrm>
    </dsp:sp>
    <dsp:sp modelId="{8936BA78-4990-4F90-A39E-C0A568D29B3D}">
      <dsp:nvSpPr>
        <dsp:cNvPr id="0" name=""/>
        <dsp:cNvSpPr/>
      </dsp:nvSpPr>
      <dsp:spPr>
        <a:xfrm>
          <a:off x="1564917" y="2980"/>
          <a:ext cx="447879" cy="447879"/>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0B9E8-CE61-4AF9-8E83-C4B9819E83C1}">
      <dsp:nvSpPr>
        <dsp:cNvPr id="0" name=""/>
        <dsp:cNvSpPr/>
      </dsp:nvSpPr>
      <dsp:spPr>
        <a:xfrm rot="10800000">
          <a:off x="1788856" y="584555"/>
          <a:ext cx="6657491" cy="44787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PEPS Eurêka, ateliers mémoire</a:t>
          </a:r>
        </a:p>
      </dsp:txBody>
      <dsp:txXfrm rot="10800000">
        <a:off x="1900826" y="584555"/>
        <a:ext cx="6545521" cy="447879"/>
      </dsp:txXfrm>
    </dsp:sp>
    <dsp:sp modelId="{36EFFA8C-CC6C-4C96-8754-79BD66CBCB50}">
      <dsp:nvSpPr>
        <dsp:cNvPr id="0" name=""/>
        <dsp:cNvSpPr/>
      </dsp:nvSpPr>
      <dsp:spPr>
        <a:xfrm>
          <a:off x="1564917" y="584555"/>
          <a:ext cx="447879" cy="447879"/>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C5554-7468-4721-A8A7-B746CEB6424E}">
      <dsp:nvSpPr>
        <dsp:cNvPr id="0" name=""/>
        <dsp:cNvSpPr/>
      </dsp:nvSpPr>
      <dsp:spPr>
        <a:xfrm rot="10800000">
          <a:off x="1788856" y="1166130"/>
          <a:ext cx="6657491" cy="44787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Bien vieillir chez soi</a:t>
          </a:r>
        </a:p>
      </dsp:txBody>
      <dsp:txXfrm rot="10800000">
        <a:off x="1900826" y="1166130"/>
        <a:ext cx="6545521" cy="447879"/>
      </dsp:txXfrm>
    </dsp:sp>
    <dsp:sp modelId="{211B6E42-6B77-4102-9EC3-FA9292EE9787}">
      <dsp:nvSpPr>
        <dsp:cNvPr id="0" name=""/>
        <dsp:cNvSpPr/>
      </dsp:nvSpPr>
      <dsp:spPr>
        <a:xfrm>
          <a:off x="1564917" y="1166130"/>
          <a:ext cx="447879" cy="44787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38FE8-260C-4C08-90F9-2DB3B08CCBEC}">
      <dsp:nvSpPr>
        <dsp:cNvPr id="0" name=""/>
        <dsp:cNvSpPr/>
      </dsp:nvSpPr>
      <dsp:spPr>
        <a:xfrm rot="10800000">
          <a:off x="1788856" y="1747705"/>
          <a:ext cx="6657491" cy="44787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Vie affective et sexualité: un bon ménage?</a:t>
          </a:r>
        </a:p>
      </dsp:txBody>
      <dsp:txXfrm rot="10800000">
        <a:off x="1900826" y="1747705"/>
        <a:ext cx="6545521" cy="447879"/>
      </dsp:txXfrm>
    </dsp:sp>
    <dsp:sp modelId="{0B5A934F-13B6-4D92-A1C9-53947CB5EF0E}">
      <dsp:nvSpPr>
        <dsp:cNvPr id="0" name=""/>
        <dsp:cNvSpPr/>
      </dsp:nvSpPr>
      <dsp:spPr>
        <a:xfrm>
          <a:off x="1564917" y="1747705"/>
          <a:ext cx="447879" cy="447879"/>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C2D56-C20C-415B-AAAA-2875850250E8}">
      <dsp:nvSpPr>
        <dsp:cNvPr id="0" name=""/>
        <dsp:cNvSpPr/>
      </dsp:nvSpPr>
      <dsp:spPr>
        <a:xfrm rot="10800000">
          <a:off x="1788856" y="2329280"/>
          <a:ext cx="6657491" cy="44787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Ateliers sommeil seniors</a:t>
          </a:r>
        </a:p>
      </dsp:txBody>
      <dsp:txXfrm rot="10800000">
        <a:off x="1900826" y="2329280"/>
        <a:ext cx="6545521" cy="447879"/>
      </dsp:txXfrm>
    </dsp:sp>
    <dsp:sp modelId="{9C92DE13-95F1-473E-9504-B4F24EDE6B1A}">
      <dsp:nvSpPr>
        <dsp:cNvPr id="0" name=""/>
        <dsp:cNvSpPr/>
      </dsp:nvSpPr>
      <dsp:spPr>
        <a:xfrm>
          <a:off x="1564917" y="2329280"/>
          <a:ext cx="447879" cy="447879"/>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D6FE3-AE29-458C-B67F-52C653F8EF47}">
      <dsp:nvSpPr>
        <dsp:cNvPr id="0" name=""/>
        <dsp:cNvSpPr/>
      </dsp:nvSpPr>
      <dsp:spPr>
        <a:xfrm rot="10800000">
          <a:off x="1788856" y="2910854"/>
          <a:ext cx="6657491" cy="44787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Programme PIED</a:t>
          </a:r>
        </a:p>
      </dsp:txBody>
      <dsp:txXfrm rot="10800000">
        <a:off x="1900826" y="2910854"/>
        <a:ext cx="6545521" cy="447879"/>
      </dsp:txXfrm>
    </dsp:sp>
    <dsp:sp modelId="{DA0515E9-9B20-404F-B088-5EE61924179C}">
      <dsp:nvSpPr>
        <dsp:cNvPr id="0" name=""/>
        <dsp:cNvSpPr/>
      </dsp:nvSpPr>
      <dsp:spPr>
        <a:xfrm>
          <a:off x="1564917" y="2910854"/>
          <a:ext cx="447879" cy="447879"/>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78716A-3B28-43BE-A366-9AFCBEFF4DF0}">
      <dsp:nvSpPr>
        <dsp:cNvPr id="0" name=""/>
        <dsp:cNvSpPr/>
      </dsp:nvSpPr>
      <dsp:spPr>
        <a:xfrm rot="10800000">
          <a:off x="1788856" y="3492429"/>
          <a:ext cx="6657491" cy="44787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Atelier CAP bien être</a:t>
          </a:r>
        </a:p>
      </dsp:txBody>
      <dsp:txXfrm rot="10800000">
        <a:off x="1900826" y="3492429"/>
        <a:ext cx="6545521" cy="447879"/>
      </dsp:txXfrm>
    </dsp:sp>
    <dsp:sp modelId="{11E6BB54-7072-46ED-9DDC-40A19FC39F1E}">
      <dsp:nvSpPr>
        <dsp:cNvPr id="0" name=""/>
        <dsp:cNvSpPr/>
      </dsp:nvSpPr>
      <dsp:spPr>
        <a:xfrm>
          <a:off x="1564917" y="3492429"/>
          <a:ext cx="447879" cy="447879"/>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49BD-0C7F-4732-9FB7-6B7DC347DFD8}">
      <dsp:nvSpPr>
        <dsp:cNvPr id="0" name=""/>
        <dsp:cNvSpPr/>
      </dsp:nvSpPr>
      <dsp:spPr>
        <a:xfrm rot="10800000">
          <a:off x="1788856" y="4074004"/>
          <a:ext cx="6657491" cy="44787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02"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Ateliers nutri </a:t>
          </a:r>
          <a:r>
            <a:rPr lang="fr-FR" sz="2100" kern="1200" dirty="0" err="1"/>
            <a:t>activ</a:t>
          </a:r>
          <a:r>
            <a:rPr lang="fr-FR" sz="2100" kern="1200" dirty="0"/>
            <a:t>’</a:t>
          </a:r>
        </a:p>
      </dsp:txBody>
      <dsp:txXfrm rot="10800000">
        <a:off x="1900826" y="4074004"/>
        <a:ext cx="6545521" cy="447879"/>
      </dsp:txXfrm>
    </dsp:sp>
    <dsp:sp modelId="{EB2FADA9-FEB0-4935-9070-2840A7F0FCD4}">
      <dsp:nvSpPr>
        <dsp:cNvPr id="0" name=""/>
        <dsp:cNvSpPr/>
      </dsp:nvSpPr>
      <dsp:spPr>
        <a:xfrm>
          <a:off x="1564917" y="4074004"/>
          <a:ext cx="447879" cy="44787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807A5-C54A-40CC-92BD-B51B61D64A46}" type="datetimeFigureOut">
              <a:rPr lang="fr-FR" smtClean="0"/>
              <a:t>04/04/2025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9A80A-D354-4696-A5F5-BA5855DA7D5B}" type="slidenum">
              <a:rPr lang="fr-FR" smtClean="0"/>
              <a:t>‹N°›</a:t>
            </a:fld>
            <a:endParaRPr lang="fr-FR"/>
          </a:p>
        </p:txBody>
      </p:sp>
    </p:spTree>
    <p:extLst>
      <p:ext uri="{BB962C8B-B14F-4D97-AF65-F5344CB8AC3E}">
        <p14:creationId xmlns:p14="http://schemas.microsoft.com/office/powerpoint/2010/main" val="23067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9F6A8-A783-C685-F2A4-9F826EB48B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472D0A-7391-BE9A-10E9-B7C52B18A4E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41962F9-7FA8-D35F-C8B8-61F3AC10431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1" dirty="0">
                <a:solidFill>
                  <a:srgbClr val="FF0000"/>
                </a:solidFill>
              </a:rPr>
              <a:t>Alterner la diapo 2 et 3</a:t>
            </a:r>
          </a:p>
          <a:p>
            <a:endParaRPr lang="fr-FR" dirty="0"/>
          </a:p>
        </p:txBody>
      </p:sp>
      <p:sp>
        <p:nvSpPr>
          <p:cNvPr id="4" name="Espace réservé du numéro de diapositive 3">
            <a:extLst>
              <a:ext uri="{FF2B5EF4-FFF2-40B4-BE49-F238E27FC236}">
                <a16:creationId xmlns:a16="http://schemas.microsoft.com/office/drawing/2014/main" id="{9259ADA3-5E80-CA7D-C655-3DB84267BE9C}"/>
              </a:ext>
            </a:extLst>
          </p:cNvPr>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0DF95DBB-F7C5-4B73-9E05-24FD8CCD073E}" type="slidenum">
              <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95376" rtl="0" eaLnBrk="1" fontAlgn="auto" latinLnBrk="0" hangingPunct="1">
                <a:lnSpc>
                  <a:spcPct val="100000"/>
                </a:lnSpc>
                <a:spcBef>
                  <a:spcPts val="0"/>
                </a:spcBef>
                <a:spcAft>
                  <a:spcPts val="0"/>
                </a:spcAft>
                <a:buClrTx/>
                <a:buSzTx/>
                <a:buFontTx/>
                <a:buNone/>
                <a:tabLst/>
                <a:defRPr/>
              </a:pPr>
              <a:t>5</a:t>
            </a:fld>
            <a:endPar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1850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32803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 que notre intervention répond au schéma </a:t>
            </a:r>
            <a:r>
              <a:rPr lang="fr-FR" dirty="0" err="1"/>
              <a:t>géronto</a:t>
            </a:r>
            <a:r>
              <a:rPr lang="fr-FR" dirty="0"/>
              <a:t>, intervention complémentaire au département, c’est ++++ sans exclusion: coordination</a:t>
            </a:r>
          </a:p>
          <a:p>
            <a:r>
              <a:rPr lang="fr-FR" dirty="0"/>
              <a:t>Ex: transmission, lieu de vie spécifique (isolement, acculturation)</a:t>
            </a:r>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2B059D9D-5DFF-4A4B-99CD-70EE47E144AF}" type="slidenum">
              <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56218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30698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2B059D9D-5DFF-4A4B-99CD-70EE47E144AF}" type="slidenum">
              <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06441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 compléter</a:t>
            </a:r>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2B059D9D-5DFF-4A4B-99CD-70EE47E144AF}" type="slidenum">
              <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21766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59617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36492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211901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79944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59043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tx1"/>
                </a:solidFill>
              </a:rPr>
              <a:t>Souligner l’existence d’une convention entre le CD51 et la MSA pour mieux articuler nos politiques réciproques en faveur des personnes âgées. </a:t>
            </a:r>
          </a:p>
          <a:p>
            <a:r>
              <a:rPr lang="fr-FR" dirty="0">
                <a:solidFill>
                  <a:schemeClr val="tx1"/>
                </a:solidFill>
              </a:rPr>
              <a:t>Actions qui s’inscrivent en complémentarité et en relai</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577702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2B059D9D-5DFF-4A4B-99CD-70EE47E144AF}" type="slidenum">
              <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369966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78599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70931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159510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117140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767924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0DF95DBB-F7C5-4B73-9E05-24FD8CCD073E}" type="slidenum">
              <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95376" rtl="0" eaLnBrk="1" fontAlgn="auto" latinLnBrk="0" hangingPunct="1">
                <a:lnSpc>
                  <a:spcPct val="100000"/>
                </a:lnSpc>
                <a:spcBef>
                  <a:spcPts val="0"/>
                </a:spcBef>
                <a:spcAft>
                  <a:spcPts val="0"/>
                </a:spcAft>
                <a:buClrTx/>
                <a:buSzTx/>
                <a:buFontTx/>
                <a:buNone/>
                <a:tabLst/>
                <a:defRPr/>
              </a:pPr>
              <a:t>45</a:t>
            </a:fld>
            <a:endPar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9338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0DF95DBB-F7C5-4B73-9E05-24FD8CCD073E}" type="slidenum">
              <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95376" rtl="0" eaLnBrk="1" fontAlgn="auto" latinLnBrk="0" hangingPunct="1">
                <a:lnSpc>
                  <a:spcPct val="100000"/>
                </a:lnSpc>
                <a:spcBef>
                  <a:spcPts val="0"/>
                </a:spcBef>
                <a:spcAft>
                  <a:spcPts val="0"/>
                </a:spcAft>
                <a:buClrTx/>
                <a:buSzTx/>
                <a:buFontTx/>
                <a:buNone/>
                <a:tabLst/>
                <a:defRPr/>
              </a:pPr>
              <a:t>47</a:t>
            </a:fld>
            <a:endParaRPr kumimoji="0" lang="fr-FR"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598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1939">
              <a:defRPr/>
            </a:pPr>
            <a:r>
              <a:rPr lang="fr-FR" dirty="0">
                <a:solidFill>
                  <a:schemeClr val="tx1"/>
                </a:solidFill>
              </a:rPr>
              <a:t>Rappel des compétence du Département de la Marne en faveur des personnes âgées : </a:t>
            </a:r>
          </a:p>
          <a:p>
            <a:pPr marL="165364" indent="-165364" defTabSz="881939">
              <a:buFontTx/>
              <a:buChar char="-"/>
              <a:defRPr/>
            </a:pPr>
            <a:r>
              <a:rPr lang="fr-FR" dirty="0">
                <a:solidFill>
                  <a:schemeClr val="tx1"/>
                </a:solidFill>
              </a:rPr>
              <a:t>Le Dpt en sa qualité de </a:t>
            </a:r>
            <a:r>
              <a:rPr lang="fr-FR" b="1" dirty="0">
                <a:solidFill>
                  <a:schemeClr val="tx1"/>
                </a:solidFill>
              </a:rPr>
              <a:t>chef de file </a:t>
            </a:r>
            <a:r>
              <a:rPr lang="fr-FR" dirty="0">
                <a:solidFill>
                  <a:schemeClr val="tx1"/>
                </a:solidFill>
              </a:rPr>
              <a:t>de la politique gérontologique coordonne l’ensemble des actions des professionnels en faveur du public âgé</a:t>
            </a:r>
          </a:p>
          <a:p>
            <a:pPr marL="165364" indent="-165364" defTabSz="881939">
              <a:buFontTx/>
              <a:buChar char="-"/>
              <a:defRPr/>
            </a:pPr>
            <a:r>
              <a:rPr lang="fr-FR" dirty="0">
                <a:solidFill>
                  <a:schemeClr val="tx1"/>
                </a:solidFill>
              </a:rPr>
              <a:t>Le Dpt a également la charge de </a:t>
            </a:r>
            <a:r>
              <a:rPr lang="fr-FR" b="1" dirty="0">
                <a:solidFill>
                  <a:schemeClr val="tx1"/>
                </a:solidFill>
              </a:rPr>
              <a:t>l’information et la coordination </a:t>
            </a:r>
            <a:r>
              <a:rPr lang="fr-FR" dirty="0">
                <a:solidFill>
                  <a:schemeClr val="tx1"/>
                </a:solidFill>
              </a:rPr>
              <a:t>pour le public âgé que nous mettons en œuvre par l’intermédiaire de notre réseau des CLIC auquel nous consacrons 1 168 000 €</a:t>
            </a:r>
          </a:p>
          <a:p>
            <a:pPr marL="165364" indent="-165364" defTabSz="881939">
              <a:buFontTx/>
              <a:buChar char="-"/>
              <a:defRPr/>
            </a:pPr>
            <a:r>
              <a:rPr lang="fr-FR" dirty="0">
                <a:solidFill>
                  <a:schemeClr val="tx1"/>
                </a:solidFill>
              </a:rPr>
              <a:t>Il </a:t>
            </a:r>
            <a:r>
              <a:rPr lang="fr-FR" b="1" dirty="0">
                <a:solidFill>
                  <a:schemeClr val="tx1"/>
                </a:solidFill>
              </a:rPr>
              <a:t>autorise et contrôle </a:t>
            </a:r>
            <a:r>
              <a:rPr lang="fr-FR" dirty="0">
                <a:solidFill>
                  <a:schemeClr val="tx1"/>
                </a:solidFill>
              </a:rPr>
              <a:t>l’offre de services tel que les service d’aide à domicile et les établissements médicaux sociaux</a:t>
            </a:r>
          </a:p>
          <a:p>
            <a:pPr marL="165364" indent="-165364" defTabSz="881939">
              <a:buFontTx/>
              <a:buChar char="-"/>
              <a:defRPr/>
            </a:pPr>
            <a:r>
              <a:rPr lang="fr-FR" dirty="0">
                <a:solidFill>
                  <a:schemeClr val="tx1"/>
                </a:solidFill>
              </a:rPr>
              <a:t>Il met en place des </a:t>
            </a:r>
            <a:r>
              <a:rPr lang="fr-FR" b="1" dirty="0">
                <a:solidFill>
                  <a:schemeClr val="tx1"/>
                </a:solidFill>
              </a:rPr>
              <a:t>actions de prévention : </a:t>
            </a:r>
            <a:r>
              <a:rPr lang="fr-FR" b="0" dirty="0">
                <a:solidFill>
                  <a:schemeClr val="tx1"/>
                </a:solidFill>
              </a:rPr>
              <a:t>385 actions qui ont bénéficiés à 18000 personnes âgées </a:t>
            </a:r>
          </a:p>
          <a:p>
            <a:pPr marL="165364" indent="-165364" defTabSz="881939">
              <a:buFontTx/>
              <a:buChar char="-"/>
              <a:defRPr/>
            </a:pPr>
            <a:r>
              <a:rPr lang="fr-FR" dirty="0">
                <a:solidFill>
                  <a:schemeClr val="tx1"/>
                </a:solidFill>
              </a:rPr>
              <a:t>Et il </a:t>
            </a:r>
            <a:r>
              <a:rPr lang="fr-FR" b="1" dirty="0">
                <a:solidFill>
                  <a:schemeClr val="tx1"/>
                </a:solidFill>
              </a:rPr>
              <a:t>gère des prestations sociales </a:t>
            </a:r>
            <a:r>
              <a:rPr lang="fr-FR" dirty="0">
                <a:solidFill>
                  <a:schemeClr val="tx1"/>
                </a:solidFill>
              </a:rPr>
              <a:t>comme l’APA par exemple (3 875 bénéficiaires) </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0350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1939">
              <a:defRPr/>
            </a:pPr>
            <a:r>
              <a:rPr lang="fr-FR" dirty="0">
                <a:solidFill>
                  <a:schemeClr val="tx1"/>
                </a:solidFill>
              </a:rPr>
              <a:t>Qq éléments de contexte : </a:t>
            </a:r>
          </a:p>
          <a:p>
            <a:pPr marL="165364" indent="-165364" defTabSz="881939">
              <a:buFontTx/>
              <a:buChar char="-"/>
              <a:defRPr/>
            </a:pPr>
            <a:r>
              <a:rPr lang="fr-FR" dirty="0">
                <a:ea typeface="Verdana" panose="020B0604030504040204" pitchFamily="34" charset="0"/>
              </a:rPr>
              <a:t>En 2020, le département compte </a:t>
            </a:r>
            <a:r>
              <a:rPr lang="fr-FR" b="1" dirty="0">
                <a:ea typeface="Verdana" panose="020B0604030504040204" pitchFamily="34" charset="0"/>
              </a:rPr>
              <a:t>564 000</a:t>
            </a:r>
            <a:r>
              <a:rPr lang="fr-FR" dirty="0">
                <a:ea typeface="Verdana" panose="020B0604030504040204" pitchFamily="34" charset="0"/>
              </a:rPr>
              <a:t> habitants dont 147 000 personnes âgées de + 60 ans ce qui représente 26% de la population </a:t>
            </a:r>
          </a:p>
          <a:p>
            <a:pPr marL="165364" indent="-165364" defTabSz="881939">
              <a:buFontTx/>
              <a:buChar char="-"/>
              <a:defRPr/>
            </a:pPr>
            <a:r>
              <a:rPr lang="fr-FR" dirty="0">
                <a:ea typeface="Verdana" panose="020B0604030504040204" pitchFamily="34" charset="0"/>
              </a:rPr>
              <a:t>La part des + </a:t>
            </a:r>
            <a:r>
              <a:rPr lang="fr-FR" b="1" dirty="0">
                <a:ea typeface="Verdana" panose="020B0604030504040204" pitchFamily="34" charset="0"/>
              </a:rPr>
              <a:t>75 ans </a:t>
            </a:r>
            <a:r>
              <a:rPr lang="fr-FR" dirty="0">
                <a:ea typeface="Verdana" panose="020B0604030504040204" pitchFamily="34" charset="0"/>
              </a:rPr>
              <a:t>dans la population départementale était de </a:t>
            </a:r>
            <a:r>
              <a:rPr lang="fr-FR" b="1" dirty="0">
                <a:ea typeface="Verdana" panose="020B0604030504040204" pitchFamily="34" charset="0"/>
              </a:rPr>
              <a:t>9% </a:t>
            </a:r>
            <a:r>
              <a:rPr lang="fr-FR" dirty="0">
                <a:ea typeface="Verdana" panose="020B0604030504040204" pitchFamily="34" charset="0"/>
              </a:rPr>
              <a:t>en 2020. Les projections de l’INSEE estiment cette proportion à </a:t>
            </a:r>
            <a:r>
              <a:rPr lang="fr-FR" b="1" dirty="0">
                <a:ea typeface="Verdana" panose="020B0604030504040204" pitchFamily="34" charset="0"/>
              </a:rPr>
              <a:t>12,4%</a:t>
            </a:r>
            <a:r>
              <a:rPr lang="fr-FR" dirty="0">
                <a:ea typeface="Verdana" panose="020B0604030504040204" pitchFamily="34" charset="0"/>
              </a:rPr>
              <a:t> en 2030</a:t>
            </a:r>
          </a:p>
          <a:p>
            <a:pPr marL="165364" indent="-165364" defTabSz="881939">
              <a:buFontTx/>
              <a:buChar char="-"/>
              <a:defRPr/>
            </a:pPr>
            <a:r>
              <a:rPr lang="fr-FR" dirty="0">
                <a:ea typeface="Verdana" panose="020B0604030504040204" pitchFamily="34" charset="0"/>
              </a:rPr>
              <a:t>C’est surtout la proportion de personne âgées de + 75 ans qui va fortement progresser entre 2020 et 2030 et qui pourrait connaitre une hausse de +</a:t>
            </a:r>
            <a:r>
              <a:rPr lang="fr-FR" b="1" dirty="0">
                <a:ea typeface="Verdana" panose="020B0604030504040204" pitchFamily="34" charset="0"/>
              </a:rPr>
              <a:t> 37,8%</a:t>
            </a:r>
            <a:endParaRPr lang="fr-FR" dirty="0">
              <a:ea typeface="Verdana" panose="020B0604030504040204" pitchFamily="34" charset="0"/>
            </a:endParaRPr>
          </a:p>
          <a:p>
            <a:pPr marL="165364" indent="-165364" defTabSz="881939">
              <a:buFontTx/>
              <a:buChar char="-"/>
              <a:defRPr/>
            </a:pPr>
            <a:r>
              <a:rPr lang="fr-FR" dirty="0">
                <a:solidFill>
                  <a:schemeClr val="tx1"/>
                </a:solidFill>
              </a:rPr>
              <a:t>On peut voir que la population globale </a:t>
            </a:r>
            <a:r>
              <a:rPr lang="fr-FR" dirty="0" err="1">
                <a:solidFill>
                  <a:schemeClr val="tx1"/>
                </a:solidFill>
              </a:rPr>
              <a:t>marnaise</a:t>
            </a:r>
            <a:r>
              <a:rPr lang="fr-FR" dirty="0">
                <a:solidFill>
                  <a:schemeClr val="tx1"/>
                </a:solidFill>
              </a:rPr>
              <a:t> va tendre à diminuer entre 2020 et 2035 en passant de 564 341 à 549 826, quand dans le même temps le nombre de personnes âgées va progresser avec l’arrivée des générations du baby boom (les bébés de 1946 auront 85 ans en 2031). Pour mémoire il y avait eu 30% de naissance en plus à la sortie de la guerre (entre 45 et 46). Ces évolutions ont comme conséquence de modifier la pyramide des âges. </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23025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1939">
              <a:defRPr/>
            </a:pPr>
            <a:r>
              <a:rPr lang="fr-FR" dirty="0">
                <a:latin typeface="Arial" panose="020B0604020202020204" pitchFamily="34" charset="0"/>
                <a:cs typeface="Arial" panose="020B0604020202020204" pitchFamily="34" charset="0"/>
              </a:rPr>
              <a:t>Le Département est le chef de file de la politique gérontologique et sa politique se décline sous la forme d’un schéma gérontologique départemental qui va être la feuille de route pour les acteurs du territoire</a:t>
            </a:r>
          </a:p>
          <a:p>
            <a:pPr marL="165364" indent="-165364" defTabSz="881939">
              <a:buFontTx/>
              <a:buChar char="-"/>
              <a:defRPr/>
            </a:pPr>
            <a:r>
              <a:rPr lang="fr-FR" dirty="0">
                <a:latin typeface="Arial" panose="020B0604020202020204" pitchFamily="34" charset="0"/>
                <a:cs typeface="Arial" panose="020B0604020202020204" pitchFamily="34" charset="0"/>
              </a:rPr>
              <a:t>Face à ce constat démographique, en prenant en compte l’état de l’offre existante que l’on a couplé avec les résultats d’une enquête réalisée en 2022, le Département de la Marne à lancé ses travaux pour construire son schéma gérontologique</a:t>
            </a:r>
          </a:p>
          <a:p>
            <a:pPr marL="165364" indent="-165364" defTabSz="881939">
              <a:buFontTx/>
              <a:buChar char="-"/>
              <a:defRPr/>
            </a:pPr>
            <a:r>
              <a:rPr lang="fr-FR" dirty="0">
                <a:latin typeface="Arial" panose="020B0604020202020204" pitchFamily="34" charset="0"/>
                <a:cs typeface="Arial" panose="020B0604020202020204" pitchFamily="34" charset="0"/>
              </a:rPr>
              <a:t>Cette enquête mettait en avant un isolement ressenti par 40% des répondants et un fort besoin de sortir, d’être en lien</a:t>
            </a:r>
          </a:p>
          <a:p>
            <a:pPr defTabSz="881939">
              <a:defRPr/>
            </a:pPr>
            <a:r>
              <a:rPr lang="fr-FR" dirty="0">
                <a:latin typeface="Arial" panose="020B0604020202020204" pitchFamily="34" charset="0"/>
                <a:cs typeface="Arial" panose="020B0604020202020204" pitchFamily="34" charset="0"/>
              </a:rPr>
              <a:t>-&gt; à partir de ces éléments </a:t>
            </a:r>
            <a:r>
              <a:rPr lang="fr-FR" dirty="0" err="1">
                <a:latin typeface="Arial" panose="020B0604020202020204" pitchFamily="34" charset="0"/>
                <a:cs typeface="Arial" panose="020B0604020202020204" pitchFamily="34" charset="0"/>
              </a:rPr>
              <a:t>co</a:t>
            </a:r>
            <a:r>
              <a:rPr lang="fr-FR" dirty="0">
                <a:latin typeface="Arial" panose="020B0604020202020204" pitchFamily="34" charset="0"/>
                <a:cs typeface="Arial" panose="020B0604020202020204" pitchFamily="34" charset="0"/>
              </a:rPr>
              <a:t> construction du Schéma </a:t>
            </a:r>
            <a:r>
              <a:rPr lang="fr-FR" dirty="0" err="1">
                <a:latin typeface="Arial" panose="020B0604020202020204" pitchFamily="34" charset="0"/>
                <a:cs typeface="Arial" panose="020B0604020202020204" pitchFamily="34" charset="0"/>
              </a:rPr>
              <a:t>géronto</a:t>
            </a:r>
            <a:r>
              <a:rPr lang="fr-FR" dirty="0">
                <a:latin typeface="Arial" panose="020B0604020202020204" pitchFamily="34" charset="0"/>
                <a:cs typeface="Arial" panose="020B0604020202020204" pitchFamily="34" charset="0"/>
              </a:rPr>
              <a:t> = feuille de route</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251041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1939">
              <a:defRPr/>
            </a:pPr>
            <a:r>
              <a:rPr lang="fr-FR" dirty="0">
                <a:latin typeface="Arial" panose="020B0604020202020204" pitchFamily="34" charset="0"/>
                <a:cs typeface="Arial" panose="020B0604020202020204" pitchFamily="34" charset="0"/>
              </a:rPr>
              <a:t>Schéma gérontologique : </a:t>
            </a:r>
            <a:r>
              <a:rPr lang="fr-FR" dirty="0" err="1">
                <a:latin typeface="Arial" panose="020B0604020202020204" pitchFamily="34" charset="0"/>
                <a:cs typeface="Arial" panose="020B0604020202020204" pitchFamily="34" charset="0"/>
              </a:rPr>
              <a:t>co</a:t>
            </a:r>
            <a:r>
              <a:rPr lang="fr-FR" dirty="0">
                <a:latin typeface="Arial" panose="020B0604020202020204" pitchFamily="34" charset="0"/>
                <a:cs typeface="Arial" panose="020B0604020202020204" pitchFamily="34" charset="0"/>
              </a:rPr>
              <a:t> construction avec les acteurs autour de 16 réunions qui ont rassemblées 314 participations</a:t>
            </a:r>
          </a:p>
          <a:p>
            <a:pPr defTabSz="881939">
              <a:defRPr/>
            </a:pPr>
            <a:r>
              <a:rPr lang="fr-FR" dirty="0">
                <a:latin typeface="Arial" panose="020B0604020202020204" pitchFamily="34" charset="0"/>
                <a:cs typeface="Arial" panose="020B0604020202020204" pitchFamily="34" charset="0"/>
              </a:rPr>
              <a:t> -&gt; 5 grandes orientations déclinées en 76 ambitions:</a:t>
            </a:r>
          </a:p>
          <a:p>
            <a:pPr defTabSz="881939">
              <a:defRPr/>
            </a:pPr>
            <a:r>
              <a:rPr lang="fr-FR" dirty="0">
                <a:latin typeface="Arial" panose="020B0604020202020204" pitchFamily="34" charset="0"/>
                <a:cs typeface="Arial" panose="020B0604020202020204" pitchFamily="34" charset="0"/>
              </a:rPr>
              <a:t>1. </a:t>
            </a:r>
            <a:r>
              <a:rPr lang="fr-FR" b="1" dirty="0">
                <a:latin typeface="Arial" panose="020B0604020202020204" pitchFamily="34" charset="0"/>
                <a:cs typeface="Arial" panose="020B0604020202020204" pitchFamily="34" charset="0"/>
              </a:rPr>
              <a:t>Organiser dans les territoires le soutien à l’autonomie </a:t>
            </a:r>
            <a:r>
              <a:rPr lang="fr-FR" dirty="0">
                <a:latin typeface="Arial" panose="020B0604020202020204" pitchFamily="34" charset="0"/>
                <a:cs typeface="Arial" panose="020B0604020202020204" pitchFamily="34" charset="0"/>
              </a:rPr>
              <a:t>: Garantir l’accompagnement des personnes sur l’ensemble du territoire en réorganisant notamment l’offre d’information et l’aide aux aidants.</a:t>
            </a:r>
          </a:p>
          <a:p>
            <a:pPr defTabSz="881939">
              <a:defRPr/>
            </a:pPr>
            <a:r>
              <a:rPr lang="fr-FR" dirty="0">
                <a:latin typeface="Arial" panose="020B0604020202020204" pitchFamily="34" charset="0"/>
                <a:cs typeface="Arial" panose="020B0604020202020204" pitchFamily="34" charset="0"/>
              </a:rPr>
              <a:t>2. </a:t>
            </a:r>
            <a:r>
              <a:rPr lang="fr-FR" b="1" dirty="0">
                <a:latin typeface="Arial" panose="020B0604020202020204" pitchFamily="34" charset="0"/>
                <a:cs typeface="Arial" panose="020B0604020202020204" pitchFamily="34" charset="0"/>
              </a:rPr>
              <a:t>Développer les actions de prévention </a:t>
            </a:r>
            <a:r>
              <a:rPr lang="fr-FR" dirty="0">
                <a:latin typeface="Arial" panose="020B0604020202020204" pitchFamily="34" charset="0"/>
                <a:cs typeface="Arial" panose="020B0604020202020204" pitchFamily="34" charset="0"/>
              </a:rPr>
              <a:t>: Anticiper la perte d’autonomie en proposant des actions préventives et par la mise en place d’un dispositif de repérage des fragilités.</a:t>
            </a:r>
          </a:p>
          <a:p>
            <a:pPr defTabSz="881939">
              <a:defRPr/>
            </a:pPr>
            <a:r>
              <a:rPr lang="fr-FR" dirty="0">
                <a:latin typeface="Arial" panose="020B0604020202020204" pitchFamily="34" charset="0"/>
                <a:cs typeface="Arial" panose="020B0604020202020204" pitchFamily="34" charset="0"/>
              </a:rPr>
              <a:t>3. </a:t>
            </a:r>
            <a:r>
              <a:rPr lang="fr-FR" b="1" dirty="0">
                <a:latin typeface="Arial" panose="020B0604020202020204" pitchFamily="34" charset="0"/>
                <a:cs typeface="Arial" panose="020B0604020202020204" pitchFamily="34" charset="0"/>
              </a:rPr>
              <a:t>Impulser une dynamique territoriale pour soutenir l’accompagnement à domicile </a:t>
            </a:r>
            <a:r>
              <a:rPr lang="fr-FR" dirty="0">
                <a:latin typeface="Arial" panose="020B0604020202020204" pitchFamily="34" charset="0"/>
                <a:cs typeface="Arial" panose="020B0604020202020204" pitchFamily="34" charset="0"/>
              </a:rPr>
              <a:t>: Agir sur l’attractivité des métiers du domicile et le soutien à l’exercice professionnel pour renforcer la performance des services et permettre un accompagnement de qualité.</a:t>
            </a:r>
          </a:p>
          <a:p>
            <a:pPr defTabSz="881939">
              <a:defRPr/>
            </a:pPr>
            <a:r>
              <a:rPr lang="fr-FR" dirty="0">
                <a:latin typeface="Arial" panose="020B0604020202020204" pitchFamily="34" charset="0"/>
                <a:cs typeface="Arial" panose="020B0604020202020204" pitchFamily="34" charset="0"/>
              </a:rPr>
              <a:t>4. </a:t>
            </a:r>
            <a:r>
              <a:rPr lang="fr-FR" b="1" dirty="0">
                <a:latin typeface="Arial" panose="020B0604020202020204" pitchFamily="34" charset="0"/>
                <a:cs typeface="Arial" panose="020B0604020202020204" pitchFamily="34" charset="0"/>
              </a:rPr>
              <a:t>Agir sur le logement </a:t>
            </a:r>
            <a:r>
              <a:rPr lang="fr-FR" dirty="0">
                <a:latin typeface="Arial" panose="020B0604020202020204" pitchFamily="34" charset="0"/>
                <a:cs typeface="Arial" panose="020B0604020202020204" pitchFamily="34" charset="0"/>
              </a:rPr>
              <a:t>: Envisager le logement comme un sujet majeur du soutien à domicile. Favoriser l’adaptation du logement mais également les offres d’habitats alternatifs.</a:t>
            </a:r>
          </a:p>
          <a:p>
            <a:pPr defTabSz="881939">
              <a:defRPr/>
            </a:pPr>
            <a:r>
              <a:rPr lang="fr-FR" dirty="0">
                <a:latin typeface="Arial" panose="020B0604020202020204" pitchFamily="34" charset="0"/>
                <a:cs typeface="Arial" panose="020B0604020202020204" pitchFamily="34" charset="0"/>
              </a:rPr>
              <a:t>5. </a:t>
            </a:r>
            <a:r>
              <a:rPr lang="fr-FR" b="1" dirty="0">
                <a:latin typeface="Arial" panose="020B0604020202020204" pitchFamily="34" charset="0"/>
                <a:cs typeface="Arial" panose="020B0604020202020204" pitchFamily="34" charset="0"/>
              </a:rPr>
              <a:t>Adapter l’offre d’hébergement médicalisée </a:t>
            </a:r>
            <a:r>
              <a:rPr lang="fr-FR" dirty="0">
                <a:latin typeface="Arial" panose="020B0604020202020204" pitchFamily="34" charset="0"/>
                <a:cs typeface="Arial" panose="020B0604020202020204" pitchFamily="34" charset="0"/>
              </a:rPr>
              <a:t>: Poursuivre la réhabilitation des EHPAD publics et re déployer les places au plus près des besoins. Adapter l’offre aux maladies neuro dégénératives.</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9108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1939">
              <a:spcBef>
                <a:spcPct val="0"/>
              </a:spcBef>
              <a:defRPr/>
            </a:pPr>
            <a:r>
              <a:rPr lang="fr-FR" dirty="0">
                <a:ea typeface="Segoe UI Black" panose="020B0A02040204020203" pitchFamily="34" charset="0"/>
              </a:rPr>
              <a:t>La politique du Département de la Marne en faveur des personnes âgées s’appuie sur son schéma gérontologique qui est sa « feuille de route » et s’articule autour de 3 axes que sont </a:t>
            </a:r>
            <a:r>
              <a:rPr lang="fr-FR" b="1" dirty="0">
                <a:ea typeface="Segoe UI Black" panose="020B0A02040204020203" pitchFamily="34" charset="0"/>
              </a:rPr>
              <a:t>la prévention</a:t>
            </a:r>
            <a:r>
              <a:rPr lang="fr-FR" dirty="0">
                <a:ea typeface="Segoe UI Black" panose="020B0A02040204020203" pitchFamily="34" charset="0"/>
              </a:rPr>
              <a:t>, </a:t>
            </a:r>
            <a:r>
              <a:rPr lang="fr-FR" b="1" dirty="0">
                <a:ea typeface="Segoe UI Black" panose="020B0A02040204020203" pitchFamily="34" charset="0"/>
              </a:rPr>
              <a:t>l’information / l’orientation et l’évaluation </a:t>
            </a:r>
            <a:r>
              <a:rPr lang="fr-FR" dirty="0">
                <a:ea typeface="Segoe UI Black" panose="020B0A02040204020203" pitchFamily="34" charset="0"/>
              </a:rPr>
              <a:t>et </a:t>
            </a:r>
            <a:r>
              <a:rPr lang="fr-FR" b="1" dirty="0">
                <a:ea typeface="Segoe UI Black" panose="020B0A02040204020203" pitchFamily="34" charset="0"/>
              </a:rPr>
              <a:t>l’ouverture des droits /  le soutien à la perte d’autonomie</a:t>
            </a:r>
          </a:p>
          <a:p>
            <a:pPr defTabSz="881939"/>
            <a:r>
              <a:rPr lang="fr-FR" b="1" dirty="0">
                <a:ea typeface="Open Sans"/>
                <a:cs typeface="Open Sans"/>
                <a:sym typeface="Open Sans"/>
              </a:rPr>
              <a:t>Actions de prévention de la perte d’autonomie </a:t>
            </a:r>
            <a:r>
              <a:rPr lang="fr-FR" dirty="0">
                <a:ea typeface="Open Sans"/>
                <a:cs typeface="Open Sans"/>
                <a:sym typeface="Open Sans"/>
              </a:rPr>
              <a:t>-&gt; </a:t>
            </a:r>
            <a:r>
              <a:rPr lang="fr-FR" dirty="0"/>
              <a:t>Etablissement d’un programme coordonné annuel entre tous les financeurs qui siègent à la CDFPPA (caisses de retraite CARSAT MSA Agirc Arrco, ARS, caisses de sécurité sociales, mutualité française, Anah) </a:t>
            </a:r>
            <a:endParaRPr lang="fr-FR" dirty="0">
              <a:ea typeface="Open Sans"/>
              <a:cs typeface="Open Sans"/>
              <a:sym typeface="Open Sans"/>
            </a:endParaRPr>
          </a:p>
          <a:p>
            <a:pPr marL="275606" indent="-275606" defTabSz="881939">
              <a:buFontTx/>
              <a:buChar char="-"/>
              <a:defRPr/>
            </a:pPr>
            <a:r>
              <a:rPr lang="fr-FR" dirty="0">
                <a:ea typeface="Open Sans"/>
                <a:cs typeface="Open Sans"/>
                <a:sym typeface="Open Sans"/>
              </a:rPr>
              <a:t>Activités physiques adaptées (été indiens, EPGV)</a:t>
            </a:r>
          </a:p>
          <a:p>
            <a:pPr marL="275606" indent="-275606" defTabSz="881939">
              <a:buFontTx/>
              <a:buChar char="-"/>
              <a:defRPr/>
            </a:pPr>
            <a:r>
              <a:rPr lang="fr-FR" dirty="0">
                <a:ea typeface="Open Sans"/>
                <a:cs typeface="Open Sans"/>
                <a:sym typeface="Open Sans"/>
              </a:rPr>
              <a:t>Les visites de convivialité (unicité, SC2S)</a:t>
            </a:r>
          </a:p>
          <a:p>
            <a:pPr marL="275606" indent="-275606">
              <a:buFontTx/>
              <a:buChar char="-"/>
            </a:pPr>
            <a:r>
              <a:rPr lang="fr-FR" dirty="0">
                <a:ea typeface="Open Sans"/>
                <a:cs typeface="Open Sans"/>
                <a:sym typeface="Open Sans"/>
              </a:rPr>
              <a:t>Le soutien aux aidants (AMA Pays Vitryat, journée d’information, temps d’échange entre pairs)</a:t>
            </a:r>
          </a:p>
          <a:p>
            <a:pPr marL="275606" indent="-275606">
              <a:buFontTx/>
              <a:buChar char="-"/>
            </a:pPr>
            <a:r>
              <a:rPr lang="fr-FR" dirty="0">
                <a:ea typeface="Open Sans"/>
                <a:cs typeface="Open Sans"/>
                <a:sym typeface="Open Sans"/>
              </a:rPr>
              <a:t>Prendre soin  de soi (relai du bien être)</a:t>
            </a:r>
          </a:p>
          <a:p>
            <a:pPr marL="275606" indent="-275606">
              <a:buFontTx/>
              <a:buChar char="-"/>
            </a:pPr>
            <a:r>
              <a:rPr lang="fr-FR" dirty="0">
                <a:ea typeface="Open Sans"/>
                <a:cs typeface="Open Sans"/>
                <a:sym typeface="Open Sans"/>
              </a:rPr>
              <a:t>la mobilité (mobilité solidaire de famille rurale)</a:t>
            </a:r>
          </a:p>
          <a:p>
            <a:pPr marL="275606" indent="-275606">
              <a:buFontTx/>
              <a:buChar char="-"/>
            </a:pPr>
            <a:r>
              <a:rPr lang="fr-FR" dirty="0">
                <a:ea typeface="Open Sans"/>
                <a:cs typeface="Open Sans"/>
                <a:sym typeface="Open Sans"/>
              </a:rPr>
              <a:t>L’habitat partagé intergénérationnel (ensemble 2 générations)</a:t>
            </a:r>
          </a:p>
          <a:p>
            <a:pPr defTabSz="881939">
              <a:spcBef>
                <a:spcPct val="0"/>
              </a:spcBef>
              <a:defRPr/>
            </a:pPr>
            <a:endParaRPr lang="fr-FR" b="1" dirty="0">
              <a:solidFill>
                <a:srgbClr val="EB5A45"/>
              </a:solidFill>
              <a:ea typeface="Segoe UI Black" panose="020B0A02040204020203"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09018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total près de 719 000 € ont été dépensés en 2024 dans des actions ayant pour but premier ou secondaire de lutter contre l’isolement des séniors. </a:t>
            </a:r>
          </a:p>
          <a:p>
            <a:r>
              <a:rPr lang="fr-FR" dirty="0"/>
              <a:t>De manière générale l’ensemble des financements CFPPA participent plus ou moins à cette finalité dans l’axe 5 des actions de prévention de la perte d’autonomie. </a:t>
            </a:r>
          </a:p>
          <a:p>
            <a:r>
              <a:rPr lang="fr-FR" dirty="0"/>
              <a:t>Rappel axe 5 : environ = 964 000 €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50716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Non exhaustif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EEF882-DA88-42DC-ACD8-DE47F8FF8307}" type="slidenum">
              <a:rPr kumimoji="0" lang="fr-FR" altLang="fr-FR" sz="1200" b="0" i="0" u="none" strike="noStrike" kern="1200" cap="none" spc="0" normalizeH="0" baseline="0" noProof="0" smtClean="0">
                <a:ln>
                  <a:noFill/>
                </a:ln>
                <a:solidFill>
                  <a:srgbClr val="000000"/>
                </a:solidFill>
                <a:effectLst/>
                <a:uLnTx/>
                <a:uFillTx/>
                <a:latin typeface="Arial" charset="0"/>
                <a:ea typeface="ヒラギノ角ゴ Pro W3" pitchFamily="12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dirty="0">
              <a:ln>
                <a:noFill/>
              </a:ln>
              <a:solidFill>
                <a:srgbClr val="000000"/>
              </a:solidFill>
              <a:effectLst/>
              <a:uLnTx/>
              <a:uFillTx/>
              <a:latin typeface="Arial"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01668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FFDF5-6D75-7B8B-811A-77BFC72AFB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6E314A-DF18-6440-1A26-F3672E0B8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F34E0B-D90B-4CA8-545D-B11EA17CB5D7}"/>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D36D41C4-87F0-EC92-AE4F-5964573D6E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A83964-8945-C773-24F1-AFDB6802B50D}"/>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46015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94E79-D577-A72D-5F01-BBD678753B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320A93-6E52-67A7-3A15-9291642D34B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4EF2F6-BD85-5F95-0AC5-4FB237605A97}"/>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0896E25E-0108-1E11-4491-AC9B85EC8A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FDE8D1-F651-BA79-1552-9A1E17089557}"/>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14384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7F2812-58C4-566F-89E0-55BC6A1D63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7F94EC1-BD0E-25DE-B53F-FAE1E01B05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B7C5D3-1AF1-627A-2CBC-2004C9870DBB}"/>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305B5DED-2476-D475-BB76-20F1D8DA91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193AEF-AB58-85EC-9520-A42B1B96709C}"/>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198678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CBBC125-4452-46F2-BA95-BDA31AE39C7A}"/>
              </a:ext>
            </a:extLst>
          </p:cNvPr>
          <p:cNvSpPr>
            <a:spLocks noGrp="1"/>
          </p:cNvSpPr>
          <p:nvPr>
            <p:ph type="dt" sz="half" idx="10"/>
          </p:nvPr>
        </p:nvSpPr>
        <p:spPr/>
        <p:txBody>
          <a:bodyPr/>
          <a:lstStyle>
            <a:lvl1pPr>
              <a:defRPr/>
            </a:lvl1pPr>
          </a:lstStyle>
          <a:p>
            <a:pPr>
              <a:defRPr/>
            </a:pPr>
            <a:fld id="{23882652-B5CF-49B2-85FA-90D80AD41F5F}"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8C24DBA6-EAAC-425B-BA23-83522E97101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A2E0222-9082-46C1-9227-11EC07A63297}"/>
              </a:ext>
            </a:extLst>
          </p:cNvPr>
          <p:cNvSpPr>
            <a:spLocks noGrp="1"/>
          </p:cNvSpPr>
          <p:nvPr>
            <p:ph type="sldNum" sz="quarter" idx="12"/>
          </p:nvPr>
        </p:nvSpPr>
        <p:spPr/>
        <p:txBody>
          <a:bodyPr/>
          <a:lstStyle>
            <a:lvl1pPr>
              <a:defRPr/>
            </a:lvl1pPr>
          </a:lstStyle>
          <a:p>
            <a:fld id="{892C77BB-08AA-47C9-8CEA-A232F0006357}" type="slidenum">
              <a:rPr lang="fr-FR" altLang="fr-FR"/>
              <a:pPr/>
              <a:t>‹N°›</a:t>
            </a:fld>
            <a:endParaRPr lang="fr-FR" altLang="fr-FR"/>
          </a:p>
        </p:txBody>
      </p:sp>
    </p:spTree>
    <p:extLst>
      <p:ext uri="{BB962C8B-B14F-4D97-AF65-F5344CB8AC3E}">
        <p14:creationId xmlns:p14="http://schemas.microsoft.com/office/powerpoint/2010/main" val="231638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60F26E-BFFF-401A-BD95-8DB2E6FF8EF7}"/>
              </a:ext>
            </a:extLst>
          </p:cNvPr>
          <p:cNvSpPr>
            <a:spLocks noGrp="1"/>
          </p:cNvSpPr>
          <p:nvPr>
            <p:ph type="dt" sz="half" idx="10"/>
          </p:nvPr>
        </p:nvSpPr>
        <p:spPr/>
        <p:txBody>
          <a:bodyPr/>
          <a:lstStyle>
            <a:lvl1pPr>
              <a:defRPr/>
            </a:lvl1pPr>
          </a:lstStyle>
          <a:p>
            <a:pPr>
              <a:defRPr/>
            </a:pPr>
            <a:fld id="{BDFAB55F-E765-471E-A38D-D529FBCF73ED}"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53FA5946-0C91-4CE4-9E62-C7171E631E6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C603C54-1888-4BDA-A3E0-60516EA23438}"/>
              </a:ext>
            </a:extLst>
          </p:cNvPr>
          <p:cNvSpPr>
            <a:spLocks noGrp="1"/>
          </p:cNvSpPr>
          <p:nvPr>
            <p:ph type="sldNum" sz="quarter" idx="12"/>
          </p:nvPr>
        </p:nvSpPr>
        <p:spPr/>
        <p:txBody>
          <a:bodyPr/>
          <a:lstStyle>
            <a:lvl1pPr>
              <a:defRPr/>
            </a:lvl1pPr>
          </a:lstStyle>
          <a:p>
            <a:fld id="{B2D8F45A-E639-4094-8898-283333A689CA}" type="slidenum">
              <a:rPr lang="fr-FR" altLang="fr-FR"/>
              <a:pPr/>
              <a:t>‹N°›</a:t>
            </a:fld>
            <a:endParaRPr lang="fr-FR" altLang="fr-FR"/>
          </a:p>
        </p:txBody>
      </p:sp>
    </p:spTree>
    <p:extLst>
      <p:ext uri="{BB962C8B-B14F-4D97-AF65-F5344CB8AC3E}">
        <p14:creationId xmlns:p14="http://schemas.microsoft.com/office/powerpoint/2010/main" val="292803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FDB7E5D-0CE4-4F43-94C0-4775355D2A1C}"/>
              </a:ext>
            </a:extLst>
          </p:cNvPr>
          <p:cNvSpPr>
            <a:spLocks noGrp="1"/>
          </p:cNvSpPr>
          <p:nvPr>
            <p:ph type="dt" sz="half" idx="10"/>
          </p:nvPr>
        </p:nvSpPr>
        <p:spPr/>
        <p:txBody>
          <a:bodyPr/>
          <a:lstStyle>
            <a:lvl1pPr>
              <a:defRPr/>
            </a:lvl1pPr>
          </a:lstStyle>
          <a:p>
            <a:pPr>
              <a:defRPr/>
            </a:pPr>
            <a:fld id="{8B761207-3E99-4427-AA72-55D7D8A65247}"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F6D08454-A1DE-4EA5-B16B-2BD79E10547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B244449-27FB-4929-A282-CE3C50840B12}"/>
              </a:ext>
            </a:extLst>
          </p:cNvPr>
          <p:cNvSpPr>
            <a:spLocks noGrp="1"/>
          </p:cNvSpPr>
          <p:nvPr>
            <p:ph type="sldNum" sz="quarter" idx="12"/>
          </p:nvPr>
        </p:nvSpPr>
        <p:spPr/>
        <p:txBody>
          <a:bodyPr/>
          <a:lstStyle>
            <a:lvl1pPr>
              <a:defRPr/>
            </a:lvl1pPr>
          </a:lstStyle>
          <a:p>
            <a:fld id="{703F9FEB-75A4-4907-A018-A290E62C2F3A}" type="slidenum">
              <a:rPr lang="fr-FR" altLang="fr-FR"/>
              <a:pPr/>
              <a:t>‹N°›</a:t>
            </a:fld>
            <a:endParaRPr lang="fr-FR" altLang="fr-FR"/>
          </a:p>
        </p:txBody>
      </p:sp>
    </p:spTree>
    <p:extLst>
      <p:ext uri="{BB962C8B-B14F-4D97-AF65-F5344CB8AC3E}">
        <p14:creationId xmlns:p14="http://schemas.microsoft.com/office/powerpoint/2010/main" val="224696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77393A7-62AF-4B14-B36C-322D050C013F}"/>
              </a:ext>
            </a:extLst>
          </p:cNvPr>
          <p:cNvSpPr>
            <a:spLocks noGrp="1"/>
          </p:cNvSpPr>
          <p:nvPr>
            <p:ph type="dt" sz="half" idx="10"/>
          </p:nvPr>
        </p:nvSpPr>
        <p:spPr/>
        <p:txBody>
          <a:bodyPr/>
          <a:lstStyle>
            <a:lvl1pPr>
              <a:defRPr/>
            </a:lvl1pPr>
          </a:lstStyle>
          <a:p>
            <a:pPr>
              <a:defRPr/>
            </a:pPr>
            <a:fld id="{66EB5537-7E5D-4701-B353-B42B90896542}"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FEB28CBB-3280-4AC5-B579-3B258A8D02B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7C328EC-7511-4B3E-A1AA-84F6998AA5D2}"/>
              </a:ext>
            </a:extLst>
          </p:cNvPr>
          <p:cNvSpPr>
            <a:spLocks noGrp="1"/>
          </p:cNvSpPr>
          <p:nvPr>
            <p:ph type="sldNum" sz="quarter" idx="12"/>
          </p:nvPr>
        </p:nvSpPr>
        <p:spPr/>
        <p:txBody>
          <a:bodyPr/>
          <a:lstStyle>
            <a:lvl1pPr>
              <a:defRPr/>
            </a:lvl1pPr>
          </a:lstStyle>
          <a:p>
            <a:fld id="{173D4EBD-88B6-444C-9F5E-A72693CEACCA}" type="slidenum">
              <a:rPr lang="fr-FR" altLang="fr-FR"/>
              <a:pPr/>
              <a:t>‹N°›</a:t>
            </a:fld>
            <a:endParaRPr lang="fr-FR" altLang="fr-FR"/>
          </a:p>
        </p:txBody>
      </p:sp>
    </p:spTree>
    <p:extLst>
      <p:ext uri="{BB962C8B-B14F-4D97-AF65-F5344CB8AC3E}">
        <p14:creationId xmlns:p14="http://schemas.microsoft.com/office/powerpoint/2010/main" val="336234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8511E506-10FA-4043-BF31-D71B4B41BB37}"/>
              </a:ext>
            </a:extLst>
          </p:cNvPr>
          <p:cNvSpPr>
            <a:spLocks noGrp="1"/>
          </p:cNvSpPr>
          <p:nvPr>
            <p:ph type="dt" sz="half" idx="10"/>
          </p:nvPr>
        </p:nvSpPr>
        <p:spPr/>
        <p:txBody>
          <a:bodyPr/>
          <a:lstStyle>
            <a:lvl1pPr>
              <a:defRPr/>
            </a:lvl1pPr>
          </a:lstStyle>
          <a:p>
            <a:pPr>
              <a:defRPr/>
            </a:pPr>
            <a:fld id="{C73CE0E3-57C3-4E09-A59F-E4C7FB526C14}" type="datetimeFigureOut">
              <a:rPr lang="fr-FR"/>
              <a:pPr>
                <a:defRPr/>
              </a:pPr>
              <a:t>04/04/2025</a:t>
            </a:fld>
            <a:endParaRPr lang="fr-FR"/>
          </a:p>
        </p:txBody>
      </p:sp>
      <p:sp>
        <p:nvSpPr>
          <p:cNvPr id="8" name="Espace réservé du pied de page 4">
            <a:extLst>
              <a:ext uri="{FF2B5EF4-FFF2-40B4-BE49-F238E27FC236}">
                <a16:creationId xmlns:a16="http://schemas.microsoft.com/office/drawing/2014/main" id="{D7B12B14-2442-40FC-9955-3311A08A0A21}"/>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EA41197D-544B-4543-918C-F704C23F0026}"/>
              </a:ext>
            </a:extLst>
          </p:cNvPr>
          <p:cNvSpPr>
            <a:spLocks noGrp="1"/>
          </p:cNvSpPr>
          <p:nvPr>
            <p:ph type="sldNum" sz="quarter" idx="12"/>
          </p:nvPr>
        </p:nvSpPr>
        <p:spPr/>
        <p:txBody>
          <a:bodyPr/>
          <a:lstStyle>
            <a:lvl1pPr>
              <a:defRPr/>
            </a:lvl1pPr>
          </a:lstStyle>
          <a:p>
            <a:fld id="{8A4C841B-A4E5-47B0-8597-6D0AC2A2005A}" type="slidenum">
              <a:rPr lang="fr-FR" altLang="fr-FR"/>
              <a:pPr/>
              <a:t>‹N°›</a:t>
            </a:fld>
            <a:endParaRPr lang="fr-FR" altLang="fr-FR"/>
          </a:p>
        </p:txBody>
      </p:sp>
    </p:spTree>
    <p:extLst>
      <p:ext uri="{BB962C8B-B14F-4D97-AF65-F5344CB8AC3E}">
        <p14:creationId xmlns:p14="http://schemas.microsoft.com/office/powerpoint/2010/main" val="124787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DBF6E5DF-8349-4959-8F01-E51DB7DB5691}"/>
              </a:ext>
            </a:extLst>
          </p:cNvPr>
          <p:cNvSpPr>
            <a:spLocks noGrp="1"/>
          </p:cNvSpPr>
          <p:nvPr>
            <p:ph type="dt" sz="half" idx="10"/>
          </p:nvPr>
        </p:nvSpPr>
        <p:spPr/>
        <p:txBody>
          <a:bodyPr/>
          <a:lstStyle>
            <a:lvl1pPr>
              <a:defRPr/>
            </a:lvl1pPr>
          </a:lstStyle>
          <a:p>
            <a:pPr>
              <a:defRPr/>
            </a:pPr>
            <a:fld id="{D68982D7-4214-4611-B8E5-8DACA7825349}" type="datetimeFigureOut">
              <a:rPr lang="fr-FR"/>
              <a:pPr>
                <a:defRPr/>
              </a:pPr>
              <a:t>04/04/2025</a:t>
            </a:fld>
            <a:endParaRPr lang="fr-FR"/>
          </a:p>
        </p:txBody>
      </p:sp>
      <p:sp>
        <p:nvSpPr>
          <p:cNvPr id="4" name="Espace réservé du pied de page 4">
            <a:extLst>
              <a:ext uri="{FF2B5EF4-FFF2-40B4-BE49-F238E27FC236}">
                <a16:creationId xmlns:a16="http://schemas.microsoft.com/office/drawing/2014/main" id="{E51781A1-CDCB-48C1-BE30-28B9D276EE7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12C7C0A4-8B63-4CA5-B7FC-A7531F177330}"/>
              </a:ext>
            </a:extLst>
          </p:cNvPr>
          <p:cNvSpPr>
            <a:spLocks noGrp="1"/>
          </p:cNvSpPr>
          <p:nvPr>
            <p:ph type="sldNum" sz="quarter" idx="12"/>
          </p:nvPr>
        </p:nvSpPr>
        <p:spPr/>
        <p:txBody>
          <a:bodyPr/>
          <a:lstStyle>
            <a:lvl1pPr>
              <a:defRPr/>
            </a:lvl1pPr>
          </a:lstStyle>
          <a:p>
            <a:fld id="{4CCC368C-3B9B-4A00-94CA-20576E0E66BB}" type="slidenum">
              <a:rPr lang="fr-FR" altLang="fr-FR"/>
              <a:pPr/>
              <a:t>‹N°›</a:t>
            </a:fld>
            <a:endParaRPr lang="fr-FR" altLang="fr-FR"/>
          </a:p>
        </p:txBody>
      </p:sp>
    </p:spTree>
    <p:extLst>
      <p:ext uri="{BB962C8B-B14F-4D97-AF65-F5344CB8AC3E}">
        <p14:creationId xmlns:p14="http://schemas.microsoft.com/office/powerpoint/2010/main" val="59890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6DC4E71-6CE3-435E-A984-26DA4E2598F2}"/>
              </a:ext>
            </a:extLst>
          </p:cNvPr>
          <p:cNvSpPr>
            <a:spLocks noGrp="1"/>
          </p:cNvSpPr>
          <p:nvPr>
            <p:ph type="dt" sz="half" idx="10"/>
          </p:nvPr>
        </p:nvSpPr>
        <p:spPr/>
        <p:txBody>
          <a:bodyPr/>
          <a:lstStyle>
            <a:lvl1pPr>
              <a:defRPr/>
            </a:lvl1pPr>
          </a:lstStyle>
          <a:p>
            <a:pPr>
              <a:defRPr/>
            </a:pPr>
            <a:fld id="{4A6D5B50-51F4-41E1-9248-00DC25161EBC}" type="datetimeFigureOut">
              <a:rPr lang="fr-FR"/>
              <a:pPr>
                <a:defRPr/>
              </a:pPr>
              <a:t>04/04/2025</a:t>
            </a:fld>
            <a:endParaRPr lang="fr-FR"/>
          </a:p>
        </p:txBody>
      </p:sp>
      <p:sp>
        <p:nvSpPr>
          <p:cNvPr id="3" name="Espace réservé du pied de page 4">
            <a:extLst>
              <a:ext uri="{FF2B5EF4-FFF2-40B4-BE49-F238E27FC236}">
                <a16:creationId xmlns:a16="http://schemas.microsoft.com/office/drawing/2014/main" id="{7BC69291-A09E-4C9D-BAB3-6AB41467933D}"/>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83023BD9-A172-4751-BC40-1E91AA93A8F4}"/>
              </a:ext>
            </a:extLst>
          </p:cNvPr>
          <p:cNvSpPr>
            <a:spLocks noGrp="1"/>
          </p:cNvSpPr>
          <p:nvPr>
            <p:ph type="sldNum" sz="quarter" idx="12"/>
          </p:nvPr>
        </p:nvSpPr>
        <p:spPr/>
        <p:txBody>
          <a:bodyPr/>
          <a:lstStyle>
            <a:lvl1pPr>
              <a:defRPr/>
            </a:lvl1pPr>
          </a:lstStyle>
          <a:p>
            <a:fld id="{ADFBB150-4E69-459B-8DC3-48345B8BCE84}" type="slidenum">
              <a:rPr lang="fr-FR" altLang="fr-FR"/>
              <a:pPr/>
              <a:t>‹N°›</a:t>
            </a:fld>
            <a:endParaRPr lang="fr-FR" altLang="fr-FR"/>
          </a:p>
        </p:txBody>
      </p:sp>
    </p:spTree>
    <p:extLst>
      <p:ext uri="{BB962C8B-B14F-4D97-AF65-F5344CB8AC3E}">
        <p14:creationId xmlns:p14="http://schemas.microsoft.com/office/powerpoint/2010/main" val="784971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26" y="273049"/>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7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7260EE3A-6633-473E-A67F-69A7BC7B9404}"/>
              </a:ext>
            </a:extLst>
          </p:cNvPr>
          <p:cNvSpPr>
            <a:spLocks noGrp="1"/>
          </p:cNvSpPr>
          <p:nvPr>
            <p:ph type="dt" sz="half" idx="10"/>
          </p:nvPr>
        </p:nvSpPr>
        <p:spPr/>
        <p:txBody>
          <a:bodyPr/>
          <a:lstStyle>
            <a:lvl1pPr>
              <a:defRPr/>
            </a:lvl1pPr>
          </a:lstStyle>
          <a:p>
            <a:pPr>
              <a:defRPr/>
            </a:pPr>
            <a:fld id="{8B43101A-A49E-4813-BB71-9079D5836142}"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1B55ACAD-86C7-428F-8ADA-DF61EF0FD06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5449292-BDB6-4B18-AD7C-FDE53089B7F7}"/>
              </a:ext>
            </a:extLst>
          </p:cNvPr>
          <p:cNvSpPr>
            <a:spLocks noGrp="1"/>
          </p:cNvSpPr>
          <p:nvPr>
            <p:ph type="sldNum" sz="quarter" idx="12"/>
          </p:nvPr>
        </p:nvSpPr>
        <p:spPr/>
        <p:txBody>
          <a:bodyPr/>
          <a:lstStyle>
            <a:lvl1pPr>
              <a:defRPr/>
            </a:lvl1pPr>
          </a:lstStyle>
          <a:p>
            <a:fld id="{1BF08BB9-29FA-42FB-B167-DB4D3E171AF7}" type="slidenum">
              <a:rPr lang="fr-FR" altLang="fr-FR"/>
              <a:pPr/>
              <a:t>‹N°›</a:t>
            </a:fld>
            <a:endParaRPr lang="fr-FR" altLang="fr-FR"/>
          </a:p>
        </p:txBody>
      </p:sp>
    </p:spTree>
    <p:extLst>
      <p:ext uri="{BB962C8B-B14F-4D97-AF65-F5344CB8AC3E}">
        <p14:creationId xmlns:p14="http://schemas.microsoft.com/office/powerpoint/2010/main" val="363589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E9B5D-0DD6-932F-87FA-18E630E517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C94612-4D02-2906-17B0-4240C4BFB7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5F5D40-0494-E4D2-9668-C4E811135439}"/>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D6BD4F1A-A95B-A9F9-06E8-1084E9CCE8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ADACA1-EE82-C621-218F-8115F8EE1D20}"/>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33024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fr-FR" noProof="0"/>
          </a:p>
        </p:txBody>
      </p:sp>
      <p:sp>
        <p:nvSpPr>
          <p:cNvPr id="4" name="Espace réservé du texte 3"/>
          <p:cNvSpPr>
            <a:spLocks noGrp="1"/>
          </p:cNvSpPr>
          <p:nvPr>
            <p:ph type="body" sz="half" idx="2"/>
          </p:nvPr>
        </p:nvSpPr>
        <p:spPr>
          <a:xfrm>
            <a:off x="2389717" y="536735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38BCF2E5-3A35-4633-B901-C5ED9A51CF4E}"/>
              </a:ext>
            </a:extLst>
          </p:cNvPr>
          <p:cNvSpPr>
            <a:spLocks noGrp="1"/>
          </p:cNvSpPr>
          <p:nvPr>
            <p:ph type="dt" sz="half" idx="10"/>
          </p:nvPr>
        </p:nvSpPr>
        <p:spPr/>
        <p:txBody>
          <a:bodyPr/>
          <a:lstStyle>
            <a:lvl1pPr>
              <a:defRPr/>
            </a:lvl1pPr>
          </a:lstStyle>
          <a:p>
            <a:pPr>
              <a:defRPr/>
            </a:pPr>
            <a:fld id="{49B14894-63CE-49F5-A65B-62950E89C740}"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1CFD9F74-AA96-4430-ADEE-AC261022F2D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A8502C9-69E3-4C3B-9779-0CE0BAC84FCA}"/>
              </a:ext>
            </a:extLst>
          </p:cNvPr>
          <p:cNvSpPr>
            <a:spLocks noGrp="1"/>
          </p:cNvSpPr>
          <p:nvPr>
            <p:ph type="sldNum" sz="quarter" idx="12"/>
          </p:nvPr>
        </p:nvSpPr>
        <p:spPr/>
        <p:txBody>
          <a:bodyPr/>
          <a:lstStyle>
            <a:lvl1pPr>
              <a:defRPr/>
            </a:lvl1pPr>
          </a:lstStyle>
          <a:p>
            <a:fld id="{315ECEE5-B75B-4CC8-9410-14B6312ECFDB}" type="slidenum">
              <a:rPr lang="fr-FR" altLang="fr-FR"/>
              <a:pPr/>
              <a:t>‹N°›</a:t>
            </a:fld>
            <a:endParaRPr lang="fr-FR" altLang="fr-FR"/>
          </a:p>
        </p:txBody>
      </p:sp>
    </p:spTree>
    <p:extLst>
      <p:ext uri="{BB962C8B-B14F-4D97-AF65-F5344CB8AC3E}">
        <p14:creationId xmlns:p14="http://schemas.microsoft.com/office/powerpoint/2010/main" val="103267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B11800-4FF7-4EAB-81F6-44987455A1D4}"/>
              </a:ext>
            </a:extLst>
          </p:cNvPr>
          <p:cNvSpPr>
            <a:spLocks noGrp="1"/>
          </p:cNvSpPr>
          <p:nvPr>
            <p:ph type="dt" sz="half" idx="10"/>
          </p:nvPr>
        </p:nvSpPr>
        <p:spPr/>
        <p:txBody>
          <a:bodyPr/>
          <a:lstStyle>
            <a:lvl1pPr>
              <a:defRPr/>
            </a:lvl1pPr>
          </a:lstStyle>
          <a:p>
            <a:pPr>
              <a:defRPr/>
            </a:pPr>
            <a:fld id="{CE2BD989-6A06-4F9A-9C06-D7D6A8BB02AB}"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7A6C619E-55AC-4DA3-8678-337318C57F8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C130ACC-A64C-4BE9-8110-541E5C376BAC}"/>
              </a:ext>
            </a:extLst>
          </p:cNvPr>
          <p:cNvSpPr>
            <a:spLocks noGrp="1"/>
          </p:cNvSpPr>
          <p:nvPr>
            <p:ph type="sldNum" sz="quarter" idx="12"/>
          </p:nvPr>
        </p:nvSpPr>
        <p:spPr/>
        <p:txBody>
          <a:bodyPr/>
          <a:lstStyle>
            <a:lvl1pPr>
              <a:defRPr/>
            </a:lvl1pPr>
          </a:lstStyle>
          <a:p>
            <a:fld id="{925C9EF8-E0B0-45B0-8D12-F2DE4005E09E}" type="slidenum">
              <a:rPr lang="fr-FR" altLang="fr-FR"/>
              <a:pPr/>
              <a:t>‹N°›</a:t>
            </a:fld>
            <a:endParaRPr lang="fr-FR" altLang="fr-FR"/>
          </a:p>
        </p:txBody>
      </p:sp>
    </p:spTree>
    <p:extLst>
      <p:ext uri="{BB962C8B-B14F-4D97-AF65-F5344CB8AC3E}">
        <p14:creationId xmlns:p14="http://schemas.microsoft.com/office/powerpoint/2010/main" val="2516668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06377"/>
            <a:ext cx="2743200" cy="438785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06377"/>
            <a:ext cx="8026400" cy="43878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C2F8BB-E155-4F61-9E98-289DFC0D17C8}"/>
              </a:ext>
            </a:extLst>
          </p:cNvPr>
          <p:cNvSpPr>
            <a:spLocks noGrp="1"/>
          </p:cNvSpPr>
          <p:nvPr>
            <p:ph type="dt" sz="half" idx="10"/>
          </p:nvPr>
        </p:nvSpPr>
        <p:spPr/>
        <p:txBody>
          <a:bodyPr/>
          <a:lstStyle>
            <a:lvl1pPr>
              <a:defRPr/>
            </a:lvl1pPr>
          </a:lstStyle>
          <a:p>
            <a:pPr>
              <a:defRPr/>
            </a:pPr>
            <a:fld id="{E34388F3-79DD-4C43-8D3C-FBCE3569E819}"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CD48ED40-AA48-4F00-B289-5312E12ACFF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0D3E634-B5F3-4598-BEB7-8E1F6EBEBB8E}"/>
              </a:ext>
            </a:extLst>
          </p:cNvPr>
          <p:cNvSpPr>
            <a:spLocks noGrp="1"/>
          </p:cNvSpPr>
          <p:nvPr>
            <p:ph type="sldNum" sz="quarter" idx="12"/>
          </p:nvPr>
        </p:nvSpPr>
        <p:spPr/>
        <p:txBody>
          <a:bodyPr/>
          <a:lstStyle>
            <a:lvl1pPr>
              <a:defRPr/>
            </a:lvl1pPr>
          </a:lstStyle>
          <a:p>
            <a:fld id="{76E26A1C-449D-4E57-81A7-4A6089815458}" type="slidenum">
              <a:rPr lang="fr-FR" altLang="fr-FR"/>
              <a:pPr/>
              <a:t>‹N°›</a:t>
            </a:fld>
            <a:endParaRPr lang="fr-FR" altLang="fr-FR"/>
          </a:p>
        </p:txBody>
      </p:sp>
    </p:spTree>
    <p:extLst>
      <p:ext uri="{BB962C8B-B14F-4D97-AF65-F5344CB8AC3E}">
        <p14:creationId xmlns:p14="http://schemas.microsoft.com/office/powerpoint/2010/main" val="224249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DA96F45-A9F1-4C63-A3F7-8919D18D970F}"/>
              </a:ext>
            </a:extLst>
          </p:cNvPr>
          <p:cNvSpPr>
            <a:spLocks noGrp="1"/>
          </p:cNvSpPr>
          <p:nvPr>
            <p:ph type="dt" sz="half" idx="10"/>
          </p:nvPr>
        </p:nvSpPr>
        <p:spPr/>
        <p:txBody>
          <a:bodyPr/>
          <a:lstStyle>
            <a:lvl1pPr>
              <a:defRPr/>
            </a:lvl1pPr>
          </a:lstStyle>
          <a:p>
            <a:pPr>
              <a:defRPr/>
            </a:pPr>
            <a:fld id="{892CC5EE-505B-4EA2-8332-F36A3FA184CA}"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1BE89EBB-3B55-4F38-A482-60F626759BF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3A4D18A-9FED-435D-A6DF-AFA51DDDBA35}"/>
              </a:ext>
            </a:extLst>
          </p:cNvPr>
          <p:cNvSpPr>
            <a:spLocks noGrp="1"/>
          </p:cNvSpPr>
          <p:nvPr>
            <p:ph type="sldNum" sz="quarter" idx="12"/>
          </p:nvPr>
        </p:nvSpPr>
        <p:spPr/>
        <p:txBody>
          <a:bodyPr/>
          <a:lstStyle>
            <a:lvl1pPr>
              <a:defRPr/>
            </a:lvl1pPr>
          </a:lstStyle>
          <a:p>
            <a:fld id="{CBCE3C7B-7D41-4BC3-BCFA-036D434C0496}" type="slidenum">
              <a:rPr lang="fr-FR" altLang="fr-FR"/>
              <a:pPr/>
              <a:t>‹N°›</a:t>
            </a:fld>
            <a:endParaRPr lang="fr-FR" altLang="fr-FR"/>
          </a:p>
        </p:txBody>
      </p:sp>
    </p:spTree>
    <p:extLst>
      <p:ext uri="{BB962C8B-B14F-4D97-AF65-F5344CB8AC3E}">
        <p14:creationId xmlns:p14="http://schemas.microsoft.com/office/powerpoint/2010/main" val="3646143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786D35-EBB6-4C14-BAAA-2D3FDED0E4E2}"/>
              </a:ext>
            </a:extLst>
          </p:cNvPr>
          <p:cNvSpPr>
            <a:spLocks noGrp="1"/>
          </p:cNvSpPr>
          <p:nvPr>
            <p:ph type="dt" sz="half" idx="10"/>
          </p:nvPr>
        </p:nvSpPr>
        <p:spPr/>
        <p:txBody>
          <a:bodyPr/>
          <a:lstStyle>
            <a:lvl1pPr>
              <a:defRPr/>
            </a:lvl1pPr>
          </a:lstStyle>
          <a:p>
            <a:pPr>
              <a:defRPr/>
            </a:pPr>
            <a:fld id="{BB33B04F-4DB5-4C14-A2DC-7C5C39E5A272}"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7F514E98-6A86-403E-A77A-23D54BEC5CC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613F6FE-4AB6-4E29-BEAF-A2199FD3A093}"/>
              </a:ext>
            </a:extLst>
          </p:cNvPr>
          <p:cNvSpPr>
            <a:spLocks noGrp="1"/>
          </p:cNvSpPr>
          <p:nvPr>
            <p:ph type="sldNum" sz="quarter" idx="12"/>
          </p:nvPr>
        </p:nvSpPr>
        <p:spPr/>
        <p:txBody>
          <a:bodyPr/>
          <a:lstStyle>
            <a:lvl1pPr>
              <a:defRPr/>
            </a:lvl1pPr>
          </a:lstStyle>
          <a:p>
            <a:fld id="{11920193-14DA-4B3D-A973-FC84C0EE5C56}" type="slidenum">
              <a:rPr lang="fr-FR" altLang="fr-FR"/>
              <a:pPr/>
              <a:t>‹N°›</a:t>
            </a:fld>
            <a:endParaRPr lang="fr-FR" altLang="fr-FR"/>
          </a:p>
        </p:txBody>
      </p:sp>
    </p:spTree>
    <p:extLst>
      <p:ext uri="{BB962C8B-B14F-4D97-AF65-F5344CB8AC3E}">
        <p14:creationId xmlns:p14="http://schemas.microsoft.com/office/powerpoint/2010/main" val="164652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BB05CDDB-98F4-4BCC-AA89-CC7ABB10E4BA}"/>
              </a:ext>
            </a:extLst>
          </p:cNvPr>
          <p:cNvSpPr>
            <a:spLocks noGrp="1"/>
          </p:cNvSpPr>
          <p:nvPr>
            <p:ph type="dt" sz="half" idx="10"/>
          </p:nvPr>
        </p:nvSpPr>
        <p:spPr/>
        <p:txBody>
          <a:bodyPr/>
          <a:lstStyle>
            <a:lvl1pPr>
              <a:defRPr/>
            </a:lvl1pPr>
          </a:lstStyle>
          <a:p>
            <a:pPr>
              <a:defRPr/>
            </a:pPr>
            <a:fld id="{9116B76C-EA3F-40CC-A90D-5DB141A21155}"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C0E76AD1-897B-4349-9714-6A9425B530C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0ECD61-0C4D-4705-9630-2B553EFC6D7C}"/>
              </a:ext>
            </a:extLst>
          </p:cNvPr>
          <p:cNvSpPr>
            <a:spLocks noGrp="1"/>
          </p:cNvSpPr>
          <p:nvPr>
            <p:ph type="sldNum" sz="quarter" idx="12"/>
          </p:nvPr>
        </p:nvSpPr>
        <p:spPr/>
        <p:txBody>
          <a:bodyPr/>
          <a:lstStyle>
            <a:lvl1pPr>
              <a:defRPr/>
            </a:lvl1pPr>
          </a:lstStyle>
          <a:p>
            <a:fld id="{4CD1C5B0-640B-4C4A-9F28-962DCA2BB5B9}" type="slidenum">
              <a:rPr lang="fr-FR" altLang="fr-FR"/>
              <a:pPr/>
              <a:t>‹N°›</a:t>
            </a:fld>
            <a:endParaRPr lang="fr-FR" altLang="fr-FR"/>
          </a:p>
        </p:txBody>
      </p:sp>
    </p:spTree>
    <p:extLst>
      <p:ext uri="{BB962C8B-B14F-4D97-AF65-F5344CB8AC3E}">
        <p14:creationId xmlns:p14="http://schemas.microsoft.com/office/powerpoint/2010/main" val="3952724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9DFB130-CB62-4A35-9435-78628FBAC57A}"/>
              </a:ext>
            </a:extLst>
          </p:cNvPr>
          <p:cNvSpPr>
            <a:spLocks noGrp="1"/>
          </p:cNvSpPr>
          <p:nvPr>
            <p:ph type="dt" sz="half" idx="10"/>
          </p:nvPr>
        </p:nvSpPr>
        <p:spPr/>
        <p:txBody>
          <a:bodyPr/>
          <a:lstStyle>
            <a:lvl1pPr>
              <a:defRPr/>
            </a:lvl1pPr>
          </a:lstStyle>
          <a:p>
            <a:pPr>
              <a:defRPr/>
            </a:pPr>
            <a:fld id="{4609564F-CD33-49B4-9BD5-DEB8FEB5C3D1}"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1D8815F6-73E0-439C-8ACE-A6FD17E7AAE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525012C-C005-42F9-AC95-A21C01BC1A88}"/>
              </a:ext>
            </a:extLst>
          </p:cNvPr>
          <p:cNvSpPr>
            <a:spLocks noGrp="1"/>
          </p:cNvSpPr>
          <p:nvPr>
            <p:ph type="sldNum" sz="quarter" idx="12"/>
          </p:nvPr>
        </p:nvSpPr>
        <p:spPr/>
        <p:txBody>
          <a:bodyPr/>
          <a:lstStyle>
            <a:lvl1pPr>
              <a:defRPr/>
            </a:lvl1pPr>
          </a:lstStyle>
          <a:p>
            <a:fld id="{0B8335CB-8705-42A1-841C-8A98F27E4A97}" type="slidenum">
              <a:rPr lang="fr-FR" altLang="fr-FR"/>
              <a:pPr/>
              <a:t>‹N°›</a:t>
            </a:fld>
            <a:endParaRPr lang="fr-FR" altLang="fr-FR"/>
          </a:p>
        </p:txBody>
      </p:sp>
    </p:spTree>
    <p:extLst>
      <p:ext uri="{BB962C8B-B14F-4D97-AF65-F5344CB8AC3E}">
        <p14:creationId xmlns:p14="http://schemas.microsoft.com/office/powerpoint/2010/main" val="1239272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84AC3DBF-DA9C-4684-8226-1A006BA2E98E}"/>
              </a:ext>
            </a:extLst>
          </p:cNvPr>
          <p:cNvSpPr>
            <a:spLocks noGrp="1"/>
          </p:cNvSpPr>
          <p:nvPr>
            <p:ph type="dt" sz="half" idx="10"/>
          </p:nvPr>
        </p:nvSpPr>
        <p:spPr/>
        <p:txBody>
          <a:bodyPr/>
          <a:lstStyle>
            <a:lvl1pPr>
              <a:defRPr/>
            </a:lvl1pPr>
          </a:lstStyle>
          <a:p>
            <a:pPr>
              <a:defRPr/>
            </a:pPr>
            <a:fld id="{01823D59-B8D5-40E9-AA18-AE5C0CC7CDBA}" type="datetimeFigureOut">
              <a:rPr lang="fr-FR"/>
              <a:pPr>
                <a:defRPr/>
              </a:pPr>
              <a:t>04/04/2025</a:t>
            </a:fld>
            <a:endParaRPr lang="fr-FR"/>
          </a:p>
        </p:txBody>
      </p:sp>
      <p:sp>
        <p:nvSpPr>
          <p:cNvPr id="8" name="Espace réservé du pied de page 4">
            <a:extLst>
              <a:ext uri="{FF2B5EF4-FFF2-40B4-BE49-F238E27FC236}">
                <a16:creationId xmlns:a16="http://schemas.microsoft.com/office/drawing/2014/main" id="{1FF84F23-6EBB-4F5C-9330-1C2D7536E088}"/>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8AF09F7E-ED20-4E3C-8C87-A4164F1F8284}"/>
              </a:ext>
            </a:extLst>
          </p:cNvPr>
          <p:cNvSpPr>
            <a:spLocks noGrp="1"/>
          </p:cNvSpPr>
          <p:nvPr>
            <p:ph type="sldNum" sz="quarter" idx="12"/>
          </p:nvPr>
        </p:nvSpPr>
        <p:spPr/>
        <p:txBody>
          <a:bodyPr/>
          <a:lstStyle>
            <a:lvl1pPr>
              <a:defRPr/>
            </a:lvl1pPr>
          </a:lstStyle>
          <a:p>
            <a:fld id="{EA3B3FE0-CB6D-4096-896B-505F5464CC0C}" type="slidenum">
              <a:rPr lang="fr-FR" altLang="fr-FR"/>
              <a:pPr/>
              <a:t>‹N°›</a:t>
            </a:fld>
            <a:endParaRPr lang="fr-FR" altLang="fr-FR"/>
          </a:p>
        </p:txBody>
      </p:sp>
    </p:spTree>
    <p:extLst>
      <p:ext uri="{BB962C8B-B14F-4D97-AF65-F5344CB8AC3E}">
        <p14:creationId xmlns:p14="http://schemas.microsoft.com/office/powerpoint/2010/main" val="4158183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84CDC82F-CF9B-4D7C-9B6D-5BC9F1056232}"/>
              </a:ext>
            </a:extLst>
          </p:cNvPr>
          <p:cNvSpPr>
            <a:spLocks noGrp="1"/>
          </p:cNvSpPr>
          <p:nvPr>
            <p:ph type="dt" sz="half" idx="10"/>
          </p:nvPr>
        </p:nvSpPr>
        <p:spPr/>
        <p:txBody>
          <a:bodyPr/>
          <a:lstStyle>
            <a:lvl1pPr>
              <a:defRPr/>
            </a:lvl1pPr>
          </a:lstStyle>
          <a:p>
            <a:pPr>
              <a:defRPr/>
            </a:pPr>
            <a:fld id="{A8D18B19-3A28-404E-BF89-CC88ADC51150}" type="datetimeFigureOut">
              <a:rPr lang="fr-FR"/>
              <a:pPr>
                <a:defRPr/>
              </a:pPr>
              <a:t>04/04/2025</a:t>
            </a:fld>
            <a:endParaRPr lang="fr-FR"/>
          </a:p>
        </p:txBody>
      </p:sp>
      <p:sp>
        <p:nvSpPr>
          <p:cNvPr id="4" name="Espace réservé du pied de page 4">
            <a:extLst>
              <a:ext uri="{FF2B5EF4-FFF2-40B4-BE49-F238E27FC236}">
                <a16:creationId xmlns:a16="http://schemas.microsoft.com/office/drawing/2014/main" id="{778E31B0-3878-45A4-A2A7-B8C5A3E8B9C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13A1E99F-7E1D-4A4F-BDE9-BEFAED748C1C}"/>
              </a:ext>
            </a:extLst>
          </p:cNvPr>
          <p:cNvSpPr>
            <a:spLocks noGrp="1"/>
          </p:cNvSpPr>
          <p:nvPr>
            <p:ph type="sldNum" sz="quarter" idx="12"/>
          </p:nvPr>
        </p:nvSpPr>
        <p:spPr/>
        <p:txBody>
          <a:bodyPr/>
          <a:lstStyle>
            <a:lvl1pPr>
              <a:defRPr/>
            </a:lvl1pPr>
          </a:lstStyle>
          <a:p>
            <a:fld id="{66235364-F2DD-41ED-B93A-358BFCDF81C8}" type="slidenum">
              <a:rPr lang="fr-FR" altLang="fr-FR"/>
              <a:pPr/>
              <a:t>‹N°›</a:t>
            </a:fld>
            <a:endParaRPr lang="fr-FR" altLang="fr-FR"/>
          </a:p>
        </p:txBody>
      </p:sp>
    </p:spTree>
    <p:extLst>
      <p:ext uri="{BB962C8B-B14F-4D97-AF65-F5344CB8AC3E}">
        <p14:creationId xmlns:p14="http://schemas.microsoft.com/office/powerpoint/2010/main" val="1577511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A081811-B20F-454C-AAF5-02CC1E6FF5C5}"/>
              </a:ext>
            </a:extLst>
          </p:cNvPr>
          <p:cNvSpPr>
            <a:spLocks noGrp="1"/>
          </p:cNvSpPr>
          <p:nvPr>
            <p:ph type="dt" sz="half" idx="10"/>
          </p:nvPr>
        </p:nvSpPr>
        <p:spPr/>
        <p:txBody>
          <a:bodyPr/>
          <a:lstStyle>
            <a:lvl1pPr>
              <a:defRPr/>
            </a:lvl1pPr>
          </a:lstStyle>
          <a:p>
            <a:pPr>
              <a:defRPr/>
            </a:pPr>
            <a:fld id="{98E35614-F707-4AE8-83D7-A1EF230A82D2}" type="datetimeFigureOut">
              <a:rPr lang="fr-FR"/>
              <a:pPr>
                <a:defRPr/>
              </a:pPr>
              <a:t>04/04/2025</a:t>
            </a:fld>
            <a:endParaRPr lang="fr-FR"/>
          </a:p>
        </p:txBody>
      </p:sp>
      <p:sp>
        <p:nvSpPr>
          <p:cNvPr id="3" name="Espace réservé du pied de page 4">
            <a:extLst>
              <a:ext uri="{FF2B5EF4-FFF2-40B4-BE49-F238E27FC236}">
                <a16:creationId xmlns:a16="http://schemas.microsoft.com/office/drawing/2014/main" id="{372DB57E-D8C9-47CE-BB1E-6DEAC4631F3D}"/>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C58E7C3-F21B-4DED-A1A3-D5B223FAE61A}"/>
              </a:ext>
            </a:extLst>
          </p:cNvPr>
          <p:cNvSpPr>
            <a:spLocks noGrp="1"/>
          </p:cNvSpPr>
          <p:nvPr>
            <p:ph type="sldNum" sz="quarter" idx="12"/>
          </p:nvPr>
        </p:nvSpPr>
        <p:spPr/>
        <p:txBody>
          <a:bodyPr/>
          <a:lstStyle>
            <a:lvl1pPr>
              <a:defRPr/>
            </a:lvl1pPr>
          </a:lstStyle>
          <a:p>
            <a:fld id="{D5F79651-8FFB-4422-9E4C-70E099DF316D}" type="slidenum">
              <a:rPr lang="fr-FR" altLang="fr-FR"/>
              <a:pPr/>
              <a:t>‹N°›</a:t>
            </a:fld>
            <a:endParaRPr lang="fr-FR" altLang="fr-FR"/>
          </a:p>
        </p:txBody>
      </p:sp>
    </p:spTree>
    <p:extLst>
      <p:ext uri="{BB962C8B-B14F-4D97-AF65-F5344CB8AC3E}">
        <p14:creationId xmlns:p14="http://schemas.microsoft.com/office/powerpoint/2010/main" val="202681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C27D-F3FC-5728-41BC-68B52C331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0ADE567-204E-8AE8-A6DF-F5C0EFAE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84477A-A2D5-F1FB-669C-99013090DA1A}"/>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4D373C4C-F3E4-9A0D-E512-575C26D159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5FD543-DE92-750F-4B21-22CDB08F38F4}"/>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284606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26" y="273049"/>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7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A40BA6C-D188-4484-9066-400FDA9BD379}"/>
              </a:ext>
            </a:extLst>
          </p:cNvPr>
          <p:cNvSpPr>
            <a:spLocks noGrp="1"/>
          </p:cNvSpPr>
          <p:nvPr>
            <p:ph type="dt" sz="half" idx="10"/>
          </p:nvPr>
        </p:nvSpPr>
        <p:spPr/>
        <p:txBody>
          <a:bodyPr/>
          <a:lstStyle>
            <a:lvl1pPr>
              <a:defRPr/>
            </a:lvl1pPr>
          </a:lstStyle>
          <a:p>
            <a:pPr>
              <a:defRPr/>
            </a:pPr>
            <a:fld id="{63E56E8B-5CE6-4754-8856-07D8CAED4F7E}"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A718909A-8C9C-408D-B6D8-36F0E7C5A60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F7D1F0-9C03-434C-9CF0-ECE392700B92}"/>
              </a:ext>
            </a:extLst>
          </p:cNvPr>
          <p:cNvSpPr>
            <a:spLocks noGrp="1"/>
          </p:cNvSpPr>
          <p:nvPr>
            <p:ph type="sldNum" sz="quarter" idx="12"/>
          </p:nvPr>
        </p:nvSpPr>
        <p:spPr/>
        <p:txBody>
          <a:bodyPr/>
          <a:lstStyle>
            <a:lvl1pPr>
              <a:defRPr/>
            </a:lvl1pPr>
          </a:lstStyle>
          <a:p>
            <a:fld id="{5A87AC62-3EAA-4CF4-ACAF-84EE16D67FFD}" type="slidenum">
              <a:rPr lang="fr-FR" altLang="fr-FR"/>
              <a:pPr/>
              <a:t>‹N°›</a:t>
            </a:fld>
            <a:endParaRPr lang="fr-FR" altLang="fr-FR"/>
          </a:p>
        </p:txBody>
      </p:sp>
    </p:spTree>
    <p:extLst>
      <p:ext uri="{BB962C8B-B14F-4D97-AF65-F5344CB8AC3E}">
        <p14:creationId xmlns:p14="http://schemas.microsoft.com/office/powerpoint/2010/main" val="4006637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fr-FR" noProof="0"/>
          </a:p>
        </p:txBody>
      </p:sp>
      <p:sp>
        <p:nvSpPr>
          <p:cNvPr id="4" name="Espace réservé du texte 3"/>
          <p:cNvSpPr>
            <a:spLocks noGrp="1"/>
          </p:cNvSpPr>
          <p:nvPr>
            <p:ph type="body" sz="half" idx="2"/>
          </p:nvPr>
        </p:nvSpPr>
        <p:spPr>
          <a:xfrm>
            <a:off x="2389717" y="536735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284DDB3-F3E7-466D-A45A-C60EE89CD441}"/>
              </a:ext>
            </a:extLst>
          </p:cNvPr>
          <p:cNvSpPr>
            <a:spLocks noGrp="1"/>
          </p:cNvSpPr>
          <p:nvPr>
            <p:ph type="dt" sz="half" idx="10"/>
          </p:nvPr>
        </p:nvSpPr>
        <p:spPr/>
        <p:txBody>
          <a:bodyPr/>
          <a:lstStyle>
            <a:lvl1pPr>
              <a:defRPr/>
            </a:lvl1pPr>
          </a:lstStyle>
          <a:p>
            <a:pPr>
              <a:defRPr/>
            </a:pPr>
            <a:fld id="{8E927F7D-E45F-4776-8F96-FAE0500CC4C9}" type="datetimeFigureOut">
              <a:rPr lang="fr-FR"/>
              <a:pPr>
                <a:defRPr/>
              </a:pPr>
              <a:t>04/04/2025</a:t>
            </a:fld>
            <a:endParaRPr lang="fr-FR"/>
          </a:p>
        </p:txBody>
      </p:sp>
      <p:sp>
        <p:nvSpPr>
          <p:cNvPr id="6" name="Espace réservé du pied de page 4">
            <a:extLst>
              <a:ext uri="{FF2B5EF4-FFF2-40B4-BE49-F238E27FC236}">
                <a16:creationId xmlns:a16="http://schemas.microsoft.com/office/drawing/2014/main" id="{2C5E089F-50F4-4732-AB61-68EDAE738D4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77D2343-FA77-4B23-B674-4278C5648D2F}"/>
              </a:ext>
            </a:extLst>
          </p:cNvPr>
          <p:cNvSpPr>
            <a:spLocks noGrp="1"/>
          </p:cNvSpPr>
          <p:nvPr>
            <p:ph type="sldNum" sz="quarter" idx="12"/>
          </p:nvPr>
        </p:nvSpPr>
        <p:spPr/>
        <p:txBody>
          <a:bodyPr/>
          <a:lstStyle>
            <a:lvl1pPr>
              <a:defRPr/>
            </a:lvl1pPr>
          </a:lstStyle>
          <a:p>
            <a:fld id="{1199A53B-1205-4ACB-B4C3-7364D23C4DB4}" type="slidenum">
              <a:rPr lang="fr-FR" altLang="fr-FR"/>
              <a:pPr/>
              <a:t>‹N°›</a:t>
            </a:fld>
            <a:endParaRPr lang="fr-FR" altLang="fr-FR"/>
          </a:p>
        </p:txBody>
      </p:sp>
    </p:spTree>
    <p:extLst>
      <p:ext uri="{BB962C8B-B14F-4D97-AF65-F5344CB8AC3E}">
        <p14:creationId xmlns:p14="http://schemas.microsoft.com/office/powerpoint/2010/main" val="2445000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066BE0-82ED-45FB-8E6E-BCC8C177FEC5}"/>
              </a:ext>
            </a:extLst>
          </p:cNvPr>
          <p:cNvSpPr>
            <a:spLocks noGrp="1"/>
          </p:cNvSpPr>
          <p:nvPr>
            <p:ph type="dt" sz="half" idx="10"/>
          </p:nvPr>
        </p:nvSpPr>
        <p:spPr/>
        <p:txBody>
          <a:bodyPr/>
          <a:lstStyle>
            <a:lvl1pPr>
              <a:defRPr/>
            </a:lvl1pPr>
          </a:lstStyle>
          <a:p>
            <a:pPr>
              <a:defRPr/>
            </a:pPr>
            <a:fld id="{061686A5-FD6B-4AE8-AE41-07D466FF9600}"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B4CCC020-6DD2-4CAC-8C17-CF1EA27FFE4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202CFA1-EE8D-49F5-AFE7-3632A8D1712F}"/>
              </a:ext>
            </a:extLst>
          </p:cNvPr>
          <p:cNvSpPr>
            <a:spLocks noGrp="1"/>
          </p:cNvSpPr>
          <p:nvPr>
            <p:ph type="sldNum" sz="quarter" idx="12"/>
          </p:nvPr>
        </p:nvSpPr>
        <p:spPr/>
        <p:txBody>
          <a:bodyPr/>
          <a:lstStyle>
            <a:lvl1pPr>
              <a:defRPr/>
            </a:lvl1pPr>
          </a:lstStyle>
          <a:p>
            <a:fld id="{313585D5-47DB-43F5-9DD7-7216D8E9EE24}" type="slidenum">
              <a:rPr lang="fr-FR" altLang="fr-FR"/>
              <a:pPr/>
              <a:t>‹N°›</a:t>
            </a:fld>
            <a:endParaRPr lang="fr-FR" altLang="fr-FR"/>
          </a:p>
        </p:txBody>
      </p:sp>
    </p:spTree>
    <p:extLst>
      <p:ext uri="{BB962C8B-B14F-4D97-AF65-F5344CB8AC3E}">
        <p14:creationId xmlns:p14="http://schemas.microsoft.com/office/powerpoint/2010/main" val="77122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06377"/>
            <a:ext cx="2743200" cy="438785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06377"/>
            <a:ext cx="8026400" cy="43878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75AF05-6C0C-44F0-A766-D0BC01B6F093}"/>
              </a:ext>
            </a:extLst>
          </p:cNvPr>
          <p:cNvSpPr>
            <a:spLocks noGrp="1"/>
          </p:cNvSpPr>
          <p:nvPr>
            <p:ph type="dt" sz="half" idx="10"/>
          </p:nvPr>
        </p:nvSpPr>
        <p:spPr/>
        <p:txBody>
          <a:bodyPr/>
          <a:lstStyle>
            <a:lvl1pPr>
              <a:defRPr/>
            </a:lvl1pPr>
          </a:lstStyle>
          <a:p>
            <a:pPr>
              <a:defRPr/>
            </a:pPr>
            <a:fld id="{6237C703-A593-45F2-88A9-79FF49EA1531}"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C5BA2F5D-D4DD-45C8-94C1-B5107A5E35A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26EB1A7-2CAD-45BC-A2FD-75D34030E42C}"/>
              </a:ext>
            </a:extLst>
          </p:cNvPr>
          <p:cNvSpPr>
            <a:spLocks noGrp="1"/>
          </p:cNvSpPr>
          <p:nvPr>
            <p:ph type="sldNum" sz="quarter" idx="12"/>
          </p:nvPr>
        </p:nvSpPr>
        <p:spPr/>
        <p:txBody>
          <a:bodyPr/>
          <a:lstStyle>
            <a:lvl1pPr>
              <a:defRPr/>
            </a:lvl1pPr>
          </a:lstStyle>
          <a:p>
            <a:fld id="{92C89403-AE19-41C3-8D09-F61A10E791AA}" type="slidenum">
              <a:rPr lang="fr-FR" altLang="fr-FR"/>
              <a:pPr/>
              <a:t>‹N°›</a:t>
            </a:fld>
            <a:endParaRPr lang="fr-FR" altLang="fr-FR"/>
          </a:p>
        </p:txBody>
      </p:sp>
    </p:spTree>
    <p:extLst>
      <p:ext uri="{BB962C8B-B14F-4D97-AF65-F5344CB8AC3E}">
        <p14:creationId xmlns:p14="http://schemas.microsoft.com/office/powerpoint/2010/main" val="256700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7C9366F8-CA8B-4424-BCD3-D52B6BFCC6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2665" y="301626"/>
            <a:ext cx="16732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889513" y="3229473"/>
            <a:ext cx="8534400" cy="1470025"/>
          </a:xfrm>
        </p:spPr>
        <p:txBody>
          <a:bodyPr/>
          <a:lstStyle>
            <a:lvl1pPr algn="l">
              <a:defRPr b="1">
                <a:solidFill>
                  <a:schemeClr val="tx1"/>
                </a:solidFill>
                <a:latin typeface="+mn-lt"/>
              </a:defRPr>
            </a:lvl1pPr>
          </a:lstStyle>
          <a:p>
            <a:r>
              <a:rPr lang="fr-FR" dirty="0"/>
              <a:t>Modifiez le style du titre</a:t>
            </a:r>
          </a:p>
        </p:txBody>
      </p:sp>
      <p:sp>
        <p:nvSpPr>
          <p:cNvPr id="3" name="Sous-titre 2"/>
          <p:cNvSpPr>
            <a:spLocks noGrp="1"/>
          </p:cNvSpPr>
          <p:nvPr>
            <p:ph type="subTitle" idx="1"/>
          </p:nvPr>
        </p:nvSpPr>
        <p:spPr>
          <a:xfrm>
            <a:off x="889513" y="4867278"/>
            <a:ext cx="8534400" cy="1147861"/>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dirty="0"/>
              <a:t>Modifiez le style des sous-titres du masque</a:t>
            </a:r>
          </a:p>
        </p:txBody>
      </p:sp>
      <p:sp>
        <p:nvSpPr>
          <p:cNvPr id="5" name="Espace réservé de la date 3">
            <a:extLst>
              <a:ext uri="{FF2B5EF4-FFF2-40B4-BE49-F238E27FC236}">
                <a16:creationId xmlns:a16="http://schemas.microsoft.com/office/drawing/2014/main" id="{5041408C-E88D-4152-A550-35CE9485D060}"/>
              </a:ext>
            </a:extLst>
          </p:cNvPr>
          <p:cNvSpPr>
            <a:spLocks noGrp="1"/>
          </p:cNvSpPr>
          <p:nvPr>
            <p:ph type="dt" sz="half" idx="10"/>
          </p:nvPr>
        </p:nvSpPr>
        <p:spPr/>
        <p:txBody>
          <a:bodyPr/>
          <a:lstStyle>
            <a:lvl1pPr>
              <a:defRPr>
                <a:solidFill>
                  <a:schemeClr val="bg1"/>
                </a:solidFill>
                <a:latin typeface="+mj-lt"/>
              </a:defRPr>
            </a:lvl1pPr>
          </a:lstStyle>
          <a:p>
            <a:pPr>
              <a:defRPr/>
            </a:pPr>
            <a:fld id="{8FB95A4D-5161-4D81-ABE7-7EE1375CF48A}" type="datetime1">
              <a:rPr lang="fr-FR"/>
              <a:pPr>
                <a:defRPr/>
              </a:pPr>
              <a:t>04/04/2025</a:t>
            </a:fld>
            <a:endParaRPr lang="fr-FR" dirty="0"/>
          </a:p>
        </p:txBody>
      </p:sp>
      <p:sp>
        <p:nvSpPr>
          <p:cNvPr id="6" name="Espace réservé du pied de page 4">
            <a:extLst>
              <a:ext uri="{FF2B5EF4-FFF2-40B4-BE49-F238E27FC236}">
                <a16:creationId xmlns:a16="http://schemas.microsoft.com/office/drawing/2014/main" id="{9B774D6A-662A-41E1-BDAA-61BCCA8BFF2C}"/>
              </a:ext>
            </a:extLst>
          </p:cNvPr>
          <p:cNvSpPr>
            <a:spLocks noGrp="1"/>
          </p:cNvSpPr>
          <p:nvPr>
            <p:ph type="ftr" sz="quarter" idx="11"/>
          </p:nvPr>
        </p:nvSpPr>
        <p:spPr/>
        <p:txBody>
          <a:bodyPr/>
          <a:lstStyle>
            <a:lvl1pPr>
              <a:defRPr>
                <a:solidFill>
                  <a:schemeClr val="bg1"/>
                </a:solidFill>
                <a:latin typeface="+mj-lt"/>
              </a:defRPr>
            </a:lvl1pPr>
          </a:lstStyle>
          <a:p>
            <a:pPr>
              <a:defRPr/>
            </a:pPr>
            <a:endParaRPr lang="fr-FR"/>
          </a:p>
        </p:txBody>
      </p:sp>
      <p:sp>
        <p:nvSpPr>
          <p:cNvPr id="7" name="Espace réservé du numéro de diapositive 5">
            <a:extLst>
              <a:ext uri="{FF2B5EF4-FFF2-40B4-BE49-F238E27FC236}">
                <a16:creationId xmlns:a16="http://schemas.microsoft.com/office/drawing/2014/main" id="{8CAF38B0-7949-4613-8266-83659A2E098F}"/>
              </a:ext>
            </a:extLst>
          </p:cNvPr>
          <p:cNvSpPr>
            <a:spLocks noGrp="1"/>
          </p:cNvSpPr>
          <p:nvPr>
            <p:ph type="sldNum" sz="quarter" idx="12"/>
          </p:nvPr>
        </p:nvSpPr>
        <p:spPr/>
        <p:txBody>
          <a:bodyPr/>
          <a:lstStyle>
            <a:lvl1pPr>
              <a:defRPr>
                <a:solidFill>
                  <a:schemeClr val="bg1"/>
                </a:solidFill>
                <a:latin typeface="+mj-lt"/>
              </a:defRPr>
            </a:lvl1pPr>
          </a:lstStyle>
          <a:p>
            <a:pPr>
              <a:defRPr/>
            </a:pPr>
            <a:fld id="{4FE25988-F5C9-4501-BE01-8CD1D14DEB30}" type="slidenum">
              <a:rPr lang="fr-FR" altLang="fr-FR"/>
              <a:pPr>
                <a:defRPr/>
              </a:pPr>
              <a:t>‹N°›</a:t>
            </a:fld>
            <a:endParaRPr lang="fr-FR" altLang="fr-FR" dirty="0"/>
          </a:p>
        </p:txBody>
      </p:sp>
    </p:spTree>
    <p:extLst>
      <p:ext uri="{BB962C8B-B14F-4D97-AF65-F5344CB8AC3E}">
        <p14:creationId xmlns:p14="http://schemas.microsoft.com/office/powerpoint/2010/main" val="2237286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88033" y="188640"/>
            <a:ext cx="5039883" cy="1143000"/>
          </a:xfrm>
        </p:spPr>
        <p:txBody>
          <a:bodyPr/>
          <a:lstStyle>
            <a:lvl1pPr>
              <a:defRPr b="1"/>
            </a:lvl1pPr>
          </a:lstStyle>
          <a:p>
            <a:r>
              <a:rPr lang="fr-FR"/>
              <a:t>Modifiez le style du titre</a:t>
            </a:r>
            <a:endParaRPr lang="fr-FR" dirty="0"/>
          </a:p>
        </p:txBody>
      </p:sp>
      <p:sp>
        <p:nvSpPr>
          <p:cNvPr id="6" name="Espace réservé du texte 2"/>
          <p:cNvSpPr>
            <a:spLocks noGrp="1"/>
          </p:cNvSpPr>
          <p:nvPr>
            <p:ph idx="1"/>
          </p:nvPr>
        </p:nvSpPr>
        <p:spPr bwMode="auto">
          <a:xfrm>
            <a:off x="609601" y="1600201"/>
            <a:ext cx="107669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vl3pPr>
              <a:defRPr baseline="0"/>
            </a:lvl3pPr>
            <a:lvl4pPr>
              <a:defRPr baseline="0"/>
            </a:lvl4pPr>
            <a:lvl5pPr>
              <a:defRPr baseline="0"/>
            </a:lvl5pPr>
          </a:lstStyle>
          <a:p>
            <a:pPr lvl="0"/>
            <a:r>
              <a:rPr lang="fr-FR" altLang="fr-FR" noProof="0" dirty="0"/>
              <a:t>Modifiez les styles du texte du masque</a:t>
            </a:r>
          </a:p>
          <a:p>
            <a:pPr lvl="1"/>
            <a:r>
              <a:rPr lang="fr-FR" altLang="fr-FR" noProof="0" dirty="0"/>
              <a:t>Deuxième niveau</a:t>
            </a:r>
          </a:p>
          <a:p>
            <a:pPr lvl="2"/>
            <a:r>
              <a:rPr lang="fr-FR" altLang="fr-FR" noProof="0" dirty="0"/>
              <a:t>Troisième niveau</a:t>
            </a:r>
          </a:p>
          <a:p>
            <a:pPr lvl="3"/>
            <a:r>
              <a:rPr lang="fr-FR" altLang="fr-FR" noProof="0" dirty="0"/>
              <a:t>Quatrième niveau</a:t>
            </a:r>
          </a:p>
          <a:p>
            <a:pPr lvl="4"/>
            <a:r>
              <a:rPr lang="fr-FR" altLang="fr-FR" noProof="0" dirty="0"/>
              <a:t>Cinquième niveau</a:t>
            </a:r>
          </a:p>
        </p:txBody>
      </p:sp>
      <p:sp>
        <p:nvSpPr>
          <p:cNvPr id="4" name="Espace réservé de la date 3">
            <a:extLst>
              <a:ext uri="{FF2B5EF4-FFF2-40B4-BE49-F238E27FC236}">
                <a16:creationId xmlns:a16="http://schemas.microsoft.com/office/drawing/2014/main" id="{392BB5C9-B61D-45DF-9D16-C32DD54DA977}"/>
              </a:ext>
            </a:extLst>
          </p:cNvPr>
          <p:cNvSpPr>
            <a:spLocks noGrp="1"/>
          </p:cNvSpPr>
          <p:nvPr>
            <p:ph type="dt" sz="half" idx="10"/>
          </p:nvPr>
        </p:nvSpPr>
        <p:spPr/>
        <p:txBody>
          <a:bodyPr/>
          <a:lstStyle>
            <a:lvl1pPr>
              <a:defRPr/>
            </a:lvl1pPr>
          </a:lstStyle>
          <a:p>
            <a:pPr>
              <a:defRPr/>
            </a:pPr>
            <a:fld id="{FBBBBB47-529D-4A01-BC10-D750A70EECC0}" type="datetime1">
              <a:rPr lang="fr-FR"/>
              <a:pPr>
                <a:defRPr/>
              </a:pPr>
              <a:t>04/04/2025</a:t>
            </a:fld>
            <a:endParaRPr lang="fr-FR" dirty="0"/>
          </a:p>
        </p:txBody>
      </p:sp>
      <p:sp>
        <p:nvSpPr>
          <p:cNvPr id="5" name="Espace réservé du pied de page 4">
            <a:extLst>
              <a:ext uri="{FF2B5EF4-FFF2-40B4-BE49-F238E27FC236}">
                <a16:creationId xmlns:a16="http://schemas.microsoft.com/office/drawing/2014/main" id="{C5D904A7-AAC3-4931-8C50-4A17CDC8FB1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DBE5EA6-8D70-4221-AD6C-DA0F91972D6E}"/>
              </a:ext>
            </a:extLst>
          </p:cNvPr>
          <p:cNvSpPr>
            <a:spLocks noGrp="1"/>
          </p:cNvSpPr>
          <p:nvPr>
            <p:ph type="sldNum" sz="quarter" idx="12"/>
          </p:nvPr>
        </p:nvSpPr>
        <p:spPr/>
        <p:txBody>
          <a:bodyPr/>
          <a:lstStyle>
            <a:lvl1pPr>
              <a:defRPr/>
            </a:lvl1pPr>
          </a:lstStyle>
          <a:p>
            <a:pPr>
              <a:defRPr/>
            </a:pPr>
            <a:fld id="{F204971C-0D47-4D40-9115-55EF600B8B97}" type="slidenum">
              <a:rPr lang="fr-FR" altLang="fr-FR"/>
              <a:pPr>
                <a:defRPr/>
              </a:pPr>
              <a:t>‹N°›</a:t>
            </a:fld>
            <a:endParaRPr lang="fr-FR" altLang="fr-FR" dirty="0"/>
          </a:p>
        </p:txBody>
      </p:sp>
    </p:spTree>
    <p:extLst>
      <p:ext uri="{BB962C8B-B14F-4D97-AF65-F5344CB8AC3E}">
        <p14:creationId xmlns:p14="http://schemas.microsoft.com/office/powerpoint/2010/main" val="1700928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a:solidFill>
                  <a:srgbClr val="64A525"/>
                </a:solidFill>
              </a:defRPr>
            </a:lvl1pPr>
          </a:lstStyle>
          <a:p>
            <a:r>
              <a:rPr lang="fr-FR" dirty="0"/>
              <a:t>Modifiez le style du titre</a:t>
            </a:r>
          </a:p>
        </p:txBody>
      </p:sp>
      <p:sp>
        <p:nvSpPr>
          <p:cNvPr id="3" name="Espace réservé du contenu 2"/>
          <p:cNvSpPr>
            <a:spLocks noGrp="1"/>
          </p:cNvSpPr>
          <p:nvPr>
            <p:ph idx="1"/>
          </p:nvPr>
        </p:nvSpPr>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a:lvl4pPr>
            <a:lvl5pPr marL="1828754" indent="0">
              <a:buClr>
                <a:srgbClr val="64A525"/>
              </a:buClr>
              <a:buNone/>
              <a:defRPr/>
            </a:lvl5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e la date 3">
            <a:extLst>
              <a:ext uri="{FF2B5EF4-FFF2-40B4-BE49-F238E27FC236}">
                <a16:creationId xmlns:a16="http://schemas.microsoft.com/office/drawing/2014/main" id="{B3589E5E-6647-44ED-9ACC-BF74DA83D1E2}"/>
              </a:ext>
            </a:extLst>
          </p:cNvPr>
          <p:cNvSpPr>
            <a:spLocks noGrp="1"/>
          </p:cNvSpPr>
          <p:nvPr>
            <p:ph type="dt" sz="half" idx="10"/>
          </p:nvPr>
        </p:nvSpPr>
        <p:spPr/>
        <p:txBody>
          <a:bodyPr/>
          <a:lstStyle>
            <a:lvl1pPr>
              <a:defRPr/>
            </a:lvl1pPr>
          </a:lstStyle>
          <a:p>
            <a:pPr>
              <a:defRPr/>
            </a:pPr>
            <a:fld id="{2AB31107-2373-4570-B3B9-9E72A2B6167F}" type="datetime1">
              <a:rPr lang="fr-FR"/>
              <a:pPr>
                <a:defRPr/>
              </a:pPr>
              <a:t>04/04/2025</a:t>
            </a:fld>
            <a:endParaRPr lang="fr-FR" dirty="0"/>
          </a:p>
        </p:txBody>
      </p:sp>
      <p:sp>
        <p:nvSpPr>
          <p:cNvPr id="5" name="Espace réservé du pied de page 4">
            <a:extLst>
              <a:ext uri="{FF2B5EF4-FFF2-40B4-BE49-F238E27FC236}">
                <a16:creationId xmlns:a16="http://schemas.microsoft.com/office/drawing/2014/main" id="{33669008-0CE9-4731-B83B-8D9414648D2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DC29318-3E2A-4F8C-827B-644F5225DD2E}"/>
              </a:ext>
            </a:extLst>
          </p:cNvPr>
          <p:cNvSpPr>
            <a:spLocks noGrp="1"/>
          </p:cNvSpPr>
          <p:nvPr>
            <p:ph type="sldNum" sz="quarter" idx="12"/>
          </p:nvPr>
        </p:nvSpPr>
        <p:spPr/>
        <p:txBody>
          <a:bodyPr/>
          <a:lstStyle>
            <a:lvl1pPr>
              <a:defRPr/>
            </a:lvl1pPr>
          </a:lstStyle>
          <a:p>
            <a:pPr>
              <a:defRPr/>
            </a:pPr>
            <a:fld id="{32CD877D-73ED-44B9-B419-02C70ACD6D67}" type="slidenum">
              <a:rPr lang="fr-FR" altLang="fr-FR"/>
              <a:pPr>
                <a:defRPr/>
              </a:pPr>
              <a:t>‹N°›</a:t>
            </a:fld>
            <a:endParaRPr lang="fr-FR" altLang="fr-FR" dirty="0"/>
          </a:p>
        </p:txBody>
      </p:sp>
    </p:spTree>
    <p:extLst>
      <p:ext uri="{BB962C8B-B14F-4D97-AF65-F5344CB8AC3E}">
        <p14:creationId xmlns:p14="http://schemas.microsoft.com/office/powerpoint/2010/main" val="676213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sz="1800"/>
            </a:lvl4pPr>
            <a:lvl5pPr>
              <a:buClr>
                <a:srgbClr val="64A525"/>
              </a:buCl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sz="1800"/>
            </a:lvl4pPr>
            <a:lvl5pPr>
              <a:buClr>
                <a:srgbClr val="64A525"/>
              </a:buCl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1DE7463-1026-4DC8-AC1A-95BBB7256DCC}"/>
              </a:ext>
            </a:extLst>
          </p:cNvPr>
          <p:cNvSpPr>
            <a:spLocks noGrp="1"/>
          </p:cNvSpPr>
          <p:nvPr>
            <p:ph type="dt" sz="half" idx="10"/>
          </p:nvPr>
        </p:nvSpPr>
        <p:spPr/>
        <p:txBody>
          <a:bodyPr/>
          <a:lstStyle>
            <a:lvl1pPr>
              <a:defRPr/>
            </a:lvl1pPr>
          </a:lstStyle>
          <a:p>
            <a:pPr>
              <a:defRPr/>
            </a:pPr>
            <a:fld id="{CB1E8697-09B6-429C-B167-99DEF9A158D1}" type="datetime1">
              <a:rPr lang="fr-FR"/>
              <a:pPr>
                <a:defRPr/>
              </a:pPr>
              <a:t>04/04/2025</a:t>
            </a:fld>
            <a:endParaRPr lang="fr-FR" dirty="0"/>
          </a:p>
        </p:txBody>
      </p:sp>
      <p:sp>
        <p:nvSpPr>
          <p:cNvPr id="6" name="Espace réservé du pied de page 4">
            <a:extLst>
              <a:ext uri="{FF2B5EF4-FFF2-40B4-BE49-F238E27FC236}">
                <a16:creationId xmlns:a16="http://schemas.microsoft.com/office/drawing/2014/main" id="{2E7D9EE8-1237-41D7-891A-F86ADB33BC5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1AB9432-D5AF-4BAF-B889-D0C62D4B4A5C}"/>
              </a:ext>
            </a:extLst>
          </p:cNvPr>
          <p:cNvSpPr>
            <a:spLocks noGrp="1"/>
          </p:cNvSpPr>
          <p:nvPr>
            <p:ph type="sldNum" sz="quarter" idx="12"/>
          </p:nvPr>
        </p:nvSpPr>
        <p:spPr/>
        <p:txBody>
          <a:bodyPr/>
          <a:lstStyle>
            <a:lvl1pPr>
              <a:defRPr/>
            </a:lvl1pPr>
          </a:lstStyle>
          <a:p>
            <a:pPr>
              <a:defRPr/>
            </a:pPr>
            <a:fld id="{AD5E837A-72F1-4BDA-BE37-1D1ADC130E3E}" type="slidenum">
              <a:rPr lang="fr-FR" altLang="fr-FR"/>
              <a:pPr>
                <a:defRPr/>
              </a:pPr>
              <a:t>‹N°›</a:t>
            </a:fld>
            <a:endParaRPr lang="fr-FR" altLang="fr-FR" dirty="0"/>
          </a:p>
        </p:txBody>
      </p:sp>
    </p:spTree>
    <p:extLst>
      <p:ext uri="{BB962C8B-B14F-4D97-AF65-F5344CB8AC3E}">
        <p14:creationId xmlns:p14="http://schemas.microsoft.com/office/powerpoint/2010/main" val="2997885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buClr>
                <a:srgbClr val="64A525"/>
              </a:buClr>
              <a:defRPr sz="2400"/>
            </a:lvl1pPr>
            <a:lvl2pPr>
              <a:buClr>
                <a:srgbClr val="64A525"/>
              </a:buClr>
              <a:defRPr sz="2000"/>
            </a:lvl2pPr>
            <a:lvl3pPr>
              <a:buClr>
                <a:srgbClr val="64A525"/>
              </a:buClr>
              <a:defRPr sz="1800"/>
            </a:lvl3pPr>
            <a:lvl4pPr>
              <a:buClr>
                <a:srgbClr val="64A525"/>
              </a:buClr>
              <a:defRPr sz="1600"/>
            </a:lvl4pPr>
            <a:lvl5pPr>
              <a:buClr>
                <a:srgbClr val="64A525"/>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buClr>
                <a:srgbClr val="64A525"/>
              </a:buClr>
              <a:defRPr sz="2400"/>
            </a:lvl1pPr>
            <a:lvl2pPr>
              <a:buClr>
                <a:srgbClr val="64A525"/>
              </a:buClr>
              <a:defRPr sz="2000"/>
            </a:lvl2pPr>
            <a:lvl3pPr>
              <a:buClr>
                <a:srgbClr val="64A525"/>
              </a:buClr>
              <a:defRPr sz="1800"/>
            </a:lvl3pPr>
            <a:lvl4pPr>
              <a:buClr>
                <a:srgbClr val="64A525"/>
              </a:buClr>
              <a:defRPr sz="1600"/>
            </a:lvl4pPr>
            <a:lvl5pPr>
              <a:buClr>
                <a:srgbClr val="64A525"/>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E6141F07-80E3-426F-B4A5-7965B6928E84}"/>
              </a:ext>
            </a:extLst>
          </p:cNvPr>
          <p:cNvSpPr>
            <a:spLocks noGrp="1"/>
          </p:cNvSpPr>
          <p:nvPr>
            <p:ph type="dt" sz="half" idx="10"/>
          </p:nvPr>
        </p:nvSpPr>
        <p:spPr/>
        <p:txBody>
          <a:bodyPr/>
          <a:lstStyle>
            <a:lvl1pPr>
              <a:defRPr/>
            </a:lvl1pPr>
          </a:lstStyle>
          <a:p>
            <a:pPr>
              <a:defRPr/>
            </a:pPr>
            <a:fld id="{75EFD569-7E1B-4736-84E3-84D420D08B7F}" type="datetime1">
              <a:rPr lang="fr-FR"/>
              <a:pPr>
                <a:defRPr/>
              </a:pPr>
              <a:t>04/04/2025</a:t>
            </a:fld>
            <a:endParaRPr lang="fr-FR" dirty="0"/>
          </a:p>
        </p:txBody>
      </p:sp>
      <p:sp>
        <p:nvSpPr>
          <p:cNvPr id="8" name="Espace réservé du pied de page 4">
            <a:extLst>
              <a:ext uri="{FF2B5EF4-FFF2-40B4-BE49-F238E27FC236}">
                <a16:creationId xmlns:a16="http://schemas.microsoft.com/office/drawing/2014/main" id="{A8FE4016-9FF1-4D85-BF34-06F230BD7CAC}"/>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58572C1-94B3-476F-83A1-2435D47D5E9D}"/>
              </a:ext>
            </a:extLst>
          </p:cNvPr>
          <p:cNvSpPr>
            <a:spLocks noGrp="1"/>
          </p:cNvSpPr>
          <p:nvPr>
            <p:ph type="sldNum" sz="quarter" idx="12"/>
          </p:nvPr>
        </p:nvSpPr>
        <p:spPr/>
        <p:txBody>
          <a:bodyPr/>
          <a:lstStyle>
            <a:lvl1pPr>
              <a:defRPr/>
            </a:lvl1pPr>
          </a:lstStyle>
          <a:p>
            <a:pPr>
              <a:defRPr/>
            </a:pPr>
            <a:fld id="{FD21A4A7-2DA3-4187-B14E-70CE0B9DB884}" type="slidenum">
              <a:rPr lang="fr-FR" altLang="fr-FR"/>
              <a:pPr>
                <a:defRPr/>
              </a:pPr>
              <a:t>‹N°›</a:t>
            </a:fld>
            <a:endParaRPr lang="fr-FR" altLang="fr-FR" dirty="0"/>
          </a:p>
        </p:txBody>
      </p:sp>
    </p:spTree>
    <p:extLst>
      <p:ext uri="{BB962C8B-B14F-4D97-AF65-F5344CB8AC3E}">
        <p14:creationId xmlns:p14="http://schemas.microsoft.com/office/powerpoint/2010/main" val="1039256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e la date 3">
            <a:extLst>
              <a:ext uri="{FF2B5EF4-FFF2-40B4-BE49-F238E27FC236}">
                <a16:creationId xmlns:a16="http://schemas.microsoft.com/office/drawing/2014/main" id="{EDB39663-9F28-4D2F-A1A8-090904F9680D}"/>
              </a:ext>
            </a:extLst>
          </p:cNvPr>
          <p:cNvSpPr>
            <a:spLocks noGrp="1"/>
          </p:cNvSpPr>
          <p:nvPr>
            <p:ph type="dt" sz="half" idx="10"/>
          </p:nvPr>
        </p:nvSpPr>
        <p:spPr/>
        <p:txBody>
          <a:bodyPr/>
          <a:lstStyle>
            <a:lvl1pPr>
              <a:defRPr/>
            </a:lvl1pPr>
          </a:lstStyle>
          <a:p>
            <a:pPr>
              <a:defRPr/>
            </a:pPr>
            <a:fld id="{1B871A85-0833-464B-A440-C3EBCD674EF9}" type="datetime1">
              <a:rPr lang="fr-FR"/>
              <a:pPr>
                <a:defRPr/>
              </a:pPr>
              <a:t>04/04/2025</a:t>
            </a:fld>
            <a:endParaRPr lang="fr-FR" dirty="0"/>
          </a:p>
        </p:txBody>
      </p:sp>
      <p:sp>
        <p:nvSpPr>
          <p:cNvPr id="4" name="Espace réservé du pied de page 4">
            <a:extLst>
              <a:ext uri="{FF2B5EF4-FFF2-40B4-BE49-F238E27FC236}">
                <a16:creationId xmlns:a16="http://schemas.microsoft.com/office/drawing/2014/main" id="{3C6C8516-17FE-4AE1-B10C-60D304CE1C99}"/>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E5311165-E873-48C3-AD95-A49E54501F47}"/>
              </a:ext>
            </a:extLst>
          </p:cNvPr>
          <p:cNvSpPr>
            <a:spLocks noGrp="1"/>
          </p:cNvSpPr>
          <p:nvPr>
            <p:ph type="sldNum" sz="quarter" idx="12"/>
          </p:nvPr>
        </p:nvSpPr>
        <p:spPr/>
        <p:txBody>
          <a:bodyPr/>
          <a:lstStyle>
            <a:lvl1pPr>
              <a:defRPr/>
            </a:lvl1pPr>
          </a:lstStyle>
          <a:p>
            <a:pPr>
              <a:defRPr/>
            </a:pPr>
            <a:fld id="{186B2FF9-458D-44BF-9C7F-9E2AEEDDE1E0}" type="slidenum">
              <a:rPr lang="fr-FR" altLang="fr-FR"/>
              <a:pPr>
                <a:defRPr/>
              </a:pPr>
              <a:t>‹N°›</a:t>
            </a:fld>
            <a:endParaRPr lang="fr-FR" altLang="fr-FR" dirty="0"/>
          </a:p>
        </p:txBody>
      </p:sp>
    </p:spTree>
    <p:extLst>
      <p:ext uri="{BB962C8B-B14F-4D97-AF65-F5344CB8AC3E}">
        <p14:creationId xmlns:p14="http://schemas.microsoft.com/office/powerpoint/2010/main" val="328883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85CA9-CF12-F8C7-591D-C82C6FD888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23436C-DBC8-9B97-0CF9-8BABAB7AFD5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9757C8-B911-AE61-9042-1A4C10BB7D2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741FD4-1038-3C02-DE18-B5112ACDA83B}"/>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D2F23830-02EC-1838-6C57-C4A092B163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176939-F896-5850-6175-5B763CEEA71C}"/>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1575134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e la date 3">
            <a:extLst>
              <a:ext uri="{FF2B5EF4-FFF2-40B4-BE49-F238E27FC236}">
                <a16:creationId xmlns:a16="http://schemas.microsoft.com/office/drawing/2014/main" id="{F0C71216-96FE-4392-91B0-883EB4B16614}"/>
              </a:ext>
            </a:extLst>
          </p:cNvPr>
          <p:cNvSpPr>
            <a:spLocks noGrp="1"/>
          </p:cNvSpPr>
          <p:nvPr>
            <p:ph type="dt" sz="half" idx="10"/>
          </p:nvPr>
        </p:nvSpPr>
        <p:spPr/>
        <p:txBody>
          <a:bodyPr/>
          <a:lstStyle>
            <a:lvl1pPr>
              <a:defRPr/>
            </a:lvl1pPr>
          </a:lstStyle>
          <a:p>
            <a:pPr>
              <a:defRPr/>
            </a:pPr>
            <a:fld id="{4A26CD0A-6DF3-46C9-BDEC-7087B5CA1AEB}" type="datetime1">
              <a:rPr lang="fr-FR"/>
              <a:pPr>
                <a:defRPr/>
              </a:pPr>
              <a:t>04/04/2025</a:t>
            </a:fld>
            <a:endParaRPr lang="fr-FR" dirty="0"/>
          </a:p>
        </p:txBody>
      </p:sp>
      <p:sp>
        <p:nvSpPr>
          <p:cNvPr id="4" name="Espace réservé du pied de page 4">
            <a:extLst>
              <a:ext uri="{FF2B5EF4-FFF2-40B4-BE49-F238E27FC236}">
                <a16:creationId xmlns:a16="http://schemas.microsoft.com/office/drawing/2014/main" id="{05F99CC8-FAD3-414A-8051-212D6C80F55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7A7FE097-1E30-4855-9456-15055CCF5FAE}"/>
              </a:ext>
            </a:extLst>
          </p:cNvPr>
          <p:cNvSpPr>
            <a:spLocks noGrp="1"/>
          </p:cNvSpPr>
          <p:nvPr>
            <p:ph type="sldNum" sz="quarter" idx="12"/>
          </p:nvPr>
        </p:nvSpPr>
        <p:spPr/>
        <p:txBody>
          <a:bodyPr/>
          <a:lstStyle>
            <a:lvl1pPr>
              <a:defRPr/>
            </a:lvl1pPr>
          </a:lstStyle>
          <a:p>
            <a:pPr>
              <a:defRPr/>
            </a:pPr>
            <a:fld id="{D6657A5A-B2A4-45F0-B3F7-E91CA6682FE5}" type="slidenum">
              <a:rPr lang="fr-FR" altLang="fr-FR"/>
              <a:pPr>
                <a:defRPr/>
              </a:pPr>
              <a:t>‹N°›</a:t>
            </a:fld>
            <a:endParaRPr lang="fr-FR" altLang="fr-FR" dirty="0"/>
          </a:p>
        </p:txBody>
      </p:sp>
    </p:spTree>
    <p:extLst>
      <p:ext uri="{BB962C8B-B14F-4D97-AF65-F5344CB8AC3E}">
        <p14:creationId xmlns:p14="http://schemas.microsoft.com/office/powerpoint/2010/main" val="4037592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000" b="1">
                <a:solidFill>
                  <a:srgbClr val="64A525"/>
                </a:solidFill>
              </a:defRPr>
            </a:lvl1pPr>
          </a:lstStyle>
          <a:p>
            <a:r>
              <a:rPr lang="fr-FR" dirty="0"/>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dirty="0"/>
              <a:t>Modifiez les styles du texte du masque</a:t>
            </a:r>
          </a:p>
        </p:txBody>
      </p:sp>
      <p:sp>
        <p:nvSpPr>
          <p:cNvPr id="5" name="Espace réservé de la date 3">
            <a:extLst>
              <a:ext uri="{FF2B5EF4-FFF2-40B4-BE49-F238E27FC236}">
                <a16:creationId xmlns:a16="http://schemas.microsoft.com/office/drawing/2014/main" id="{A732CF95-2270-4AB7-A371-11BB788B739A}"/>
              </a:ext>
            </a:extLst>
          </p:cNvPr>
          <p:cNvSpPr>
            <a:spLocks noGrp="1"/>
          </p:cNvSpPr>
          <p:nvPr>
            <p:ph type="dt" sz="half" idx="10"/>
          </p:nvPr>
        </p:nvSpPr>
        <p:spPr/>
        <p:txBody>
          <a:bodyPr/>
          <a:lstStyle>
            <a:lvl1pPr>
              <a:defRPr/>
            </a:lvl1pPr>
          </a:lstStyle>
          <a:p>
            <a:pPr>
              <a:defRPr/>
            </a:pPr>
            <a:fld id="{47AA9592-B7DD-40BE-B9FE-C46BFEDF3FCA}" type="datetime1">
              <a:rPr lang="fr-FR"/>
              <a:pPr>
                <a:defRPr/>
              </a:pPr>
              <a:t>04/04/2025</a:t>
            </a:fld>
            <a:endParaRPr lang="fr-FR" dirty="0"/>
          </a:p>
        </p:txBody>
      </p:sp>
      <p:sp>
        <p:nvSpPr>
          <p:cNvPr id="6" name="Espace réservé du pied de page 4">
            <a:extLst>
              <a:ext uri="{FF2B5EF4-FFF2-40B4-BE49-F238E27FC236}">
                <a16:creationId xmlns:a16="http://schemas.microsoft.com/office/drawing/2014/main" id="{454B91C1-F016-4CAF-B514-D40CD5D5D0E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134E010-15E2-4D88-87A3-206F0058F399}"/>
              </a:ext>
            </a:extLst>
          </p:cNvPr>
          <p:cNvSpPr>
            <a:spLocks noGrp="1"/>
          </p:cNvSpPr>
          <p:nvPr>
            <p:ph type="sldNum" sz="quarter" idx="12"/>
          </p:nvPr>
        </p:nvSpPr>
        <p:spPr/>
        <p:txBody>
          <a:bodyPr/>
          <a:lstStyle>
            <a:lvl1pPr>
              <a:defRPr/>
            </a:lvl1pPr>
          </a:lstStyle>
          <a:p>
            <a:pPr>
              <a:defRPr/>
            </a:pPr>
            <a:fld id="{3B68345A-D5E9-4110-B75C-C2D9AE514CDC}" type="slidenum">
              <a:rPr lang="fr-FR" altLang="fr-FR"/>
              <a:pPr>
                <a:defRPr/>
              </a:pPr>
              <a:t>‹N°›</a:t>
            </a:fld>
            <a:endParaRPr lang="fr-FR" altLang="fr-FR" dirty="0"/>
          </a:p>
        </p:txBody>
      </p:sp>
    </p:spTree>
    <p:extLst>
      <p:ext uri="{BB962C8B-B14F-4D97-AF65-F5344CB8AC3E}">
        <p14:creationId xmlns:p14="http://schemas.microsoft.com/office/powerpoint/2010/main" val="2428237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a:t>Modifiez le style du titre</a:t>
            </a:r>
            <a:endParaRPr lang="fr-FR" dirty="0"/>
          </a:p>
        </p:txBody>
      </p:sp>
      <p:sp>
        <p:nvSpPr>
          <p:cNvPr id="7" name="Espace réservé du contenu 2"/>
          <p:cNvSpPr>
            <a:spLocks noGrp="1"/>
          </p:cNvSpPr>
          <p:nvPr>
            <p:ph idx="1"/>
          </p:nvPr>
        </p:nvSpPr>
        <p:spPr>
          <a:xfrm>
            <a:off x="3311692" y="1738313"/>
            <a:ext cx="8270709" cy="4525963"/>
          </a:xfrm>
        </p:spPr>
        <p:txBody>
          <a:bodyPr/>
          <a:lstStyle>
            <a:lvl1pPr>
              <a:buClr>
                <a:srgbClr val="64A525"/>
              </a:buClr>
              <a:defRPr baseline="0"/>
            </a:lvl1pPr>
            <a:lvl2pPr marL="457189" indent="0">
              <a:buClr>
                <a:srgbClr val="64A525"/>
              </a:buClr>
              <a:buNone/>
              <a:defRPr/>
            </a:lvl2pPr>
            <a:lvl3pPr>
              <a:buClr>
                <a:srgbClr val="64A525"/>
              </a:buClr>
              <a:defRPr/>
            </a:lvl3pPr>
            <a:lvl4pPr>
              <a:buClr>
                <a:srgbClr val="64A525"/>
              </a:buClr>
              <a:defRPr/>
            </a:lvl4pPr>
            <a:lvl5pPr>
              <a:buClr>
                <a:srgbClr val="64A525"/>
              </a:buClr>
              <a:defRPr/>
            </a:lvl5pPr>
          </a:lstStyle>
          <a:p>
            <a:pPr lvl="0"/>
            <a:r>
              <a:rPr lang="fr-FR" dirty="0"/>
              <a:t>Modifiez les styles du texte du masque</a:t>
            </a:r>
          </a:p>
          <a:p>
            <a:pPr lvl="1"/>
            <a:r>
              <a:rPr lang="fr-FR" dirty="0"/>
              <a:t>Deuxième niveau</a:t>
            </a:r>
          </a:p>
        </p:txBody>
      </p:sp>
      <p:sp>
        <p:nvSpPr>
          <p:cNvPr id="4" name="Espace réservé de la date 3">
            <a:extLst>
              <a:ext uri="{FF2B5EF4-FFF2-40B4-BE49-F238E27FC236}">
                <a16:creationId xmlns:a16="http://schemas.microsoft.com/office/drawing/2014/main" id="{BB6678B6-DBC7-41F6-A4C2-C992FB6421B8}"/>
              </a:ext>
            </a:extLst>
          </p:cNvPr>
          <p:cNvSpPr>
            <a:spLocks noGrp="1"/>
          </p:cNvSpPr>
          <p:nvPr>
            <p:ph type="dt" sz="half" idx="10"/>
          </p:nvPr>
        </p:nvSpPr>
        <p:spPr/>
        <p:txBody>
          <a:bodyPr/>
          <a:lstStyle>
            <a:lvl1pPr>
              <a:defRPr/>
            </a:lvl1pPr>
          </a:lstStyle>
          <a:p>
            <a:pPr>
              <a:defRPr/>
            </a:pPr>
            <a:fld id="{3D8254FB-AE5A-4B02-9261-75C90AFB6441}" type="datetime1">
              <a:rPr lang="fr-FR"/>
              <a:pPr>
                <a:defRPr/>
              </a:pPr>
              <a:t>04/04/2025</a:t>
            </a:fld>
            <a:endParaRPr lang="fr-FR" dirty="0"/>
          </a:p>
        </p:txBody>
      </p:sp>
      <p:sp>
        <p:nvSpPr>
          <p:cNvPr id="5" name="Espace réservé du pied de page 4">
            <a:extLst>
              <a:ext uri="{FF2B5EF4-FFF2-40B4-BE49-F238E27FC236}">
                <a16:creationId xmlns:a16="http://schemas.microsoft.com/office/drawing/2014/main" id="{9853BCED-EBBE-4A64-BE75-1EBE46C1390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AB07750-A36B-4ADC-B4EC-650E7A2DF595}"/>
              </a:ext>
            </a:extLst>
          </p:cNvPr>
          <p:cNvSpPr>
            <a:spLocks noGrp="1"/>
          </p:cNvSpPr>
          <p:nvPr>
            <p:ph type="sldNum" sz="quarter" idx="12"/>
          </p:nvPr>
        </p:nvSpPr>
        <p:spPr/>
        <p:txBody>
          <a:bodyPr/>
          <a:lstStyle>
            <a:lvl1pPr>
              <a:defRPr/>
            </a:lvl1pPr>
          </a:lstStyle>
          <a:p>
            <a:pPr>
              <a:defRPr/>
            </a:pPr>
            <a:fld id="{96BC7F3D-31E6-44F6-BFDC-9DCBA2FDC220}" type="slidenum">
              <a:rPr lang="fr-FR" altLang="fr-FR"/>
              <a:pPr>
                <a:defRPr/>
              </a:pPr>
              <a:t>‹N°›</a:t>
            </a:fld>
            <a:endParaRPr lang="fr-FR" altLang="fr-FR" dirty="0"/>
          </a:p>
        </p:txBody>
      </p:sp>
    </p:spTree>
    <p:extLst>
      <p:ext uri="{BB962C8B-B14F-4D97-AF65-F5344CB8AC3E}">
        <p14:creationId xmlns:p14="http://schemas.microsoft.com/office/powerpoint/2010/main" val="1834593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descr="Mar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3" y="260351"/>
            <a:ext cx="223096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889513" y="3229473"/>
            <a:ext cx="8534400" cy="1470025"/>
          </a:xfrm>
        </p:spPr>
        <p:txBody>
          <a:bodyPr/>
          <a:lstStyle>
            <a:lvl1pPr algn="l">
              <a:defRPr b="1">
                <a:solidFill>
                  <a:schemeClr val="tx1"/>
                </a:solidFill>
                <a:latin typeface="+mn-lt"/>
              </a:defRPr>
            </a:lvl1pPr>
          </a:lstStyle>
          <a:p>
            <a:r>
              <a:rPr lang="fr-FR" dirty="0"/>
              <a:t>Modifiez le style du titre</a:t>
            </a:r>
          </a:p>
        </p:txBody>
      </p:sp>
      <p:sp>
        <p:nvSpPr>
          <p:cNvPr id="3" name="Sous-titre 2"/>
          <p:cNvSpPr>
            <a:spLocks noGrp="1"/>
          </p:cNvSpPr>
          <p:nvPr>
            <p:ph type="subTitle" idx="1"/>
          </p:nvPr>
        </p:nvSpPr>
        <p:spPr>
          <a:xfrm>
            <a:off x="889513" y="4867280"/>
            <a:ext cx="8534400" cy="1147861"/>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dirty="0"/>
              <a:t>Modifiez le style des sous-titres du masque</a:t>
            </a:r>
          </a:p>
        </p:txBody>
      </p:sp>
      <p:sp>
        <p:nvSpPr>
          <p:cNvPr id="5" name="Espace réservé de la date 3"/>
          <p:cNvSpPr>
            <a:spLocks noGrp="1"/>
          </p:cNvSpPr>
          <p:nvPr>
            <p:ph type="dt" sz="half" idx="10"/>
          </p:nvPr>
        </p:nvSpPr>
        <p:spPr/>
        <p:txBody>
          <a:bodyPr/>
          <a:lstStyle>
            <a:lvl1pPr>
              <a:defRPr>
                <a:solidFill>
                  <a:schemeClr val="bg1"/>
                </a:solidFill>
              </a:defRPr>
            </a:lvl1pPr>
          </a:lstStyle>
          <a:p>
            <a:pPr>
              <a:defRPr/>
            </a:pPr>
            <a:r>
              <a:rPr lang="fr-FR"/>
              <a:t>23/06/2023</a:t>
            </a:r>
            <a:endParaRPr lang="fr-FR" dirty="0"/>
          </a:p>
        </p:txBody>
      </p:sp>
      <p:sp>
        <p:nvSpPr>
          <p:cNvPr id="6" name="Espace réservé du pied de page 4"/>
          <p:cNvSpPr>
            <a:spLocks noGrp="1"/>
          </p:cNvSpPr>
          <p:nvPr>
            <p:ph type="ftr" sz="quarter" idx="11"/>
          </p:nvPr>
        </p:nvSpPr>
        <p:spPr/>
        <p:txBody>
          <a:bodyPr/>
          <a:lstStyle>
            <a:lvl1pPr>
              <a:defRPr>
                <a:solidFill>
                  <a:schemeClr val="bg1"/>
                </a:solidFill>
              </a:defRPr>
            </a:lvl1pPr>
          </a:lstStyle>
          <a:p>
            <a:pPr>
              <a:defRPr/>
            </a:pPr>
            <a:r>
              <a:rPr lang="fr-FR"/>
              <a:t>Conseil Départemental de la Citoyenneté et de l’Autonomie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022901FC-2040-48B3-A552-897DB70D169B}" type="slidenum">
              <a:rPr lang="fr-FR" altLang="fr-FR"/>
              <a:pPr>
                <a:defRPr/>
              </a:pPr>
              <a:t>‹N°›</a:t>
            </a:fld>
            <a:endParaRPr lang="fr-FR" altLang="fr-FR" dirty="0"/>
          </a:p>
        </p:txBody>
      </p:sp>
    </p:spTree>
    <p:extLst>
      <p:ext uri="{BB962C8B-B14F-4D97-AF65-F5344CB8AC3E}">
        <p14:creationId xmlns:p14="http://schemas.microsoft.com/office/powerpoint/2010/main" val="917394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88033" y="188640"/>
            <a:ext cx="5039883" cy="1143000"/>
          </a:xfrm>
        </p:spPr>
        <p:txBody>
          <a:bodyPr/>
          <a:lstStyle>
            <a:lvl1pPr>
              <a:defRPr b="1"/>
            </a:lvl1pPr>
          </a:lstStyle>
          <a:p>
            <a:r>
              <a:rPr lang="fr-FR"/>
              <a:t>Modifiez le style du titre</a:t>
            </a:r>
            <a:endParaRPr lang="fr-FR" dirty="0"/>
          </a:p>
        </p:txBody>
      </p:sp>
      <p:sp>
        <p:nvSpPr>
          <p:cNvPr id="6" name="Espace réservé du texte 2"/>
          <p:cNvSpPr>
            <a:spLocks noGrp="1"/>
          </p:cNvSpPr>
          <p:nvPr>
            <p:ph idx="1"/>
          </p:nvPr>
        </p:nvSpPr>
        <p:spPr bwMode="auto">
          <a:xfrm>
            <a:off x="609601" y="1600204"/>
            <a:ext cx="107669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vl3pPr>
              <a:defRPr baseline="0"/>
            </a:lvl3pPr>
            <a:lvl4pPr>
              <a:defRPr baseline="0"/>
            </a:lvl4pPr>
            <a:lvl5pPr>
              <a:defRPr baseline="0"/>
            </a:lvl5pPr>
          </a:lstStyle>
          <a:p>
            <a:pPr lvl="0"/>
            <a:r>
              <a:rPr lang="fr-FR" altLang="fr-FR" noProof="0"/>
              <a:t>Modifiez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endParaRPr lang="fr-FR" altLang="fr-FR" noProof="0" dirty="0"/>
          </a:p>
        </p:txBody>
      </p:sp>
      <p:sp>
        <p:nvSpPr>
          <p:cNvPr id="4"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E56549EA-AECB-43EB-8057-43DBF17D83B1}" type="slidenum">
              <a:rPr lang="fr-FR" altLang="fr-FR"/>
              <a:pPr>
                <a:defRPr/>
              </a:pPr>
              <a:t>‹N°›</a:t>
            </a:fld>
            <a:endParaRPr lang="fr-FR" altLang="fr-FR" dirty="0"/>
          </a:p>
        </p:txBody>
      </p:sp>
    </p:spTree>
    <p:extLst>
      <p:ext uri="{BB962C8B-B14F-4D97-AF65-F5344CB8AC3E}">
        <p14:creationId xmlns:p14="http://schemas.microsoft.com/office/powerpoint/2010/main" val="2670045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a:solidFill>
                  <a:srgbClr val="64A525"/>
                </a:solidFill>
              </a:defRPr>
            </a:lvl1pPr>
          </a:lstStyle>
          <a:p>
            <a:r>
              <a:rPr lang="fr-FR" dirty="0"/>
              <a:t>Modifiez le style du titre</a:t>
            </a:r>
          </a:p>
        </p:txBody>
      </p:sp>
      <p:sp>
        <p:nvSpPr>
          <p:cNvPr id="3" name="Espace réservé du contenu 2"/>
          <p:cNvSpPr>
            <a:spLocks noGrp="1"/>
          </p:cNvSpPr>
          <p:nvPr>
            <p:ph idx="1"/>
          </p:nvPr>
        </p:nvSpPr>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a:lvl4pPr>
            <a:lvl5pPr marL="1828754" indent="0">
              <a:buClr>
                <a:srgbClr val="64A525"/>
              </a:buClr>
              <a:buNone/>
              <a:defRPr/>
            </a:lvl5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DC4D23E-1600-4A41-B7FF-0C9C218CCED2}" type="slidenum">
              <a:rPr lang="fr-FR" altLang="fr-FR"/>
              <a:pPr>
                <a:defRPr/>
              </a:pPr>
              <a:t>‹N°›</a:t>
            </a:fld>
            <a:endParaRPr lang="fr-FR" altLang="fr-FR" dirty="0"/>
          </a:p>
        </p:txBody>
      </p:sp>
    </p:spTree>
    <p:extLst>
      <p:ext uri="{BB962C8B-B14F-4D97-AF65-F5344CB8AC3E}">
        <p14:creationId xmlns:p14="http://schemas.microsoft.com/office/powerpoint/2010/main" val="2454823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u contenu 2"/>
          <p:cNvSpPr>
            <a:spLocks noGrp="1"/>
          </p:cNvSpPr>
          <p:nvPr>
            <p:ph sz="half" idx="1"/>
          </p:nvPr>
        </p:nvSpPr>
        <p:spPr>
          <a:xfrm>
            <a:off x="609600" y="1600204"/>
            <a:ext cx="5384800" cy="4525963"/>
          </a:xfrm>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sz="1800"/>
            </a:lvl4pPr>
            <a:lvl5pPr>
              <a:buClr>
                <a:srgbClr val="64A525"/>
              </a:buCl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4"/>
            <a:ext cx="5384800" cy="4525963"/>
          </a:xfrm>
        </p:spPr>
        <p:txBody>
          <a:bodyPr/>
          <a:lstStyle>
            <a:lvl1pPr>
              <a:buClr>
                <a:srgbClr val="64A525"/>
              </a:buClr>
              <a:defRPr sz="2800"/>
            </a:lvl1pPr>
            <a:lvl2pPr>
              <a:buClr>
                <a:srgbClr val="64A525"/>
              </a:buClr>
              <a:defRPr sz="2400"/>
            </a:lvl2pPr>
            <a:lvl3pPr>
              <a:buClr>
                <a:srgbClr val="64A525"/>
              </a:buClr>
              <a:defRPr sz="2000"/>
            </a:lvl3pPr>
            <a:lvl4pPr>
              <a:buClr>
                <a:srgbClr val="64A525"/>
              </a:buClr>
              <a:defRPr sz="1800"/>
            </a:lvl4pPr>
            <a:lvl5pPr>
              <a:buClr>
                <a:srgbClr val="64A525"/>
              </a:buCl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AD439500-988C-4749-B52F-2677F3EAA3B8}" type="slidenum">
              <a:rPr lang="fr-FR" altLang="fr-FR"/>
              <a:pPr>
                <a:defRPr/>
              </a:pPr>
              <a:t>‹N°›</a:t>
            </a:fld>
            <a:endParaRPr lang="fr-FR" altLang="fr-FR" dirty="0"/>
          </a:p>
        </p:txBody>
      </p:sp>
    </p:spTree>
    <p:extLst>
      <p:ext uri="{BB962C8B-B14F-4D97-AF65-F5344CB8AC3E}">
        <p14:creationId xmlns:p14="http://schemas.microsoft.com/office/powerpoint/2010/main" val="850285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buClr>
                <a:srgbClr val="64A525"/>
              </a:buClr>
              <a:defRPr sz="2400"/>
            </a:lvl1pPr>
            <a:lvl2pPr>
              <a:buClr>
                <a:srgbClr val="64A525"/>
              </a:buClr>
              <a:defRPr sz="2000"/>
            </a:lvl2pPr>
            <a:lvl3pPr>
              <a:buClr>
                <a:srgbClr val="64A525"/>
              </a:buClr>
              <a:defRPr sz="1800"/>
            </a:lvl3pPr>
            <a:lvl4pPr>
              <a:buClr>
                <a:srgbClr val="64A525"/>
              </a:buClr>
              <a:defRPr sz="1600"/>
            </a:lvl4pPr>
            <a:lvl5pPr>
              <a:buClr>
                <a:srgbClr val="64A525"/>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buClr>
                <a:srgbClr val="64A525"/>
              </a:buClr>
              <a:defRPr sz="2400"/>
            </a:lvl1pPr>
            <a:lvl2pPr>
              <a:buClr>
                <a:srgbClr val="64A525"/>
              </a:buClr>
              <a:defRPr sz="2000"/>
            </a:lvl2pPr>
            <a:lvl3pPr>
              <a:buClr>
                <a:srgbClr val="64A525"/>
              </a:buClr>
              <a:defRPr sz="1800"/>
            </a:lvl3pPr>
            <a:lvl4pPr>
              <a:buClr>
                <a:srgbClr val="64A525"/>
              </a:buClr>
              <a:defRPr sz="1600"/>
            </a:lvl4pPr>
            <a:lvl5pPr>
              <a:buClr>
                <a:srgbClr val="64A525"/>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C5E3C1EA-7C3E-46CC-A40C-6E859DE08FDA}" type="slidenum">
              <a:rPr lang="fr-FR" altLang="fr-FR"/>
              <a:pPr>
                <a:defRPr/>
              </a:pPr>
              <a:t>‹N°›</a:t>
            </a:fld>
            <a:endParaRPr lang="fr-FR" altLang="fr-FR" dirty="0"/>
          </a:p>
        </p:txBody>
      </p:sp>
    </p:spTree>
    <p:extLst>
      <p:ext uri="{BB962C8B-B14F-4D97-AF65-F5344CB8AC3E}">
        <p14:creationId xmlns:p14="http://schemas.microsoft.com/office/powerpoint/2010/main" val="4071339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D0378425-4643-41E2-A846-DB5CD4443D9B}" type="slidenum">
              <a:rPr lang="fr-FR" altLang="fr-FR"/>
              <a:pPr>
                <a:defRPr/>
              </a:pPr>
              <a:t>‹N°›</a:t>
            </a:fld>
            <a:endParaRPr lang="fr-FR" altLang="fr-FR" dirty="0"/>
          </a:p>
        </p:txBody>
      </p:sp>
    </p:spTree>
    <p:extLst>
      <p:ext uri="{BB962C8B-B14F-4D97-AF65-F5344CB8AC3E}">
        <p14:creationId xmlns:p14="http://schemas.microsoft.com/office/powerpoint/2010/main" val="3347530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dirty="0"/>
              <a:t>Modifiez le style du titre</a:t>
            </a:r>
          </a:p>
        </p:txBody>
      </p:sp>
      <p:sp>
        <p:nvSpPr>
          <p:cNvPr id="3"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A95EFC0E-BD59-45CA-A586-908514FA2DE6}" type="slidenum">
              <a:rPr lang="fr-FR" altLang="fr-FR"/>
              <a:pPr>
                <a:defRPr/>
              </a:pPr>
              <a:t>‹N°›</a:t>
            </a:fld>
            <a:endParaRPr lang="fr-FR" altLang="fr-FR" dirty="0"/>
          </a:p>
        </p:txBody>
      </p:sp>
    </p:spTree>
    <p:extLst>
      <p:ext uri="{BB962C8B-B14F-4D97-AF65-F5344CB8AC3E}">
        <p14:creationId xmlns:p14="http://schemas.microsoft.com/office/powerpoint/2010/main" val="46876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55E92-4098-2015-A811-1818F668404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2DA40C-41BF-8ED2-F3CC-01A6EDB7A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BC48F2-48E5-C3FE-E37B-0070DC821A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9B8C31-3D78-C1CF-3F4A-4B334709E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E0B8CC0-CE34-4055-52A2-984AA8F9594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B08B79-1F06-1E76-CEBF-EDC7D19F3E64}"/>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8" name="Espace réservé du pied de page 7">
            <a:extLst>
              <a:ext uri="{FF2B5EF4-FFF2-40B4-BE49-F238E27FC236}">
                <a16:creationId xmlns:a16="http://schemas.microsoft.com/office/drawing/2014/main" id="{BF861403-A5E7-A326-C2AE-B683833793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E2A62E-6B22-D625-9D6A-769B33CA3DE5}"/>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3463707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000" b="1">
                <a:solidFill>
                  <a:srgbClr val="64A525"/>
                </a:solidFill>
              </a:defRPr>
            </a:lvl1pPr>
          </a:lstStyle>
          <a:p>
            <a:r>
              <a:rPr lang="fr-FR" dirty="0"/>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r>
              <a:rPr lang="fr-FR"/>
              <a:t>23/06/2023</a:t>
            </a:r>
            <a:endParaRPr lang="fr-FR" dirty="0"/>
          </a:p>
        </p:txBody>
      </p:sp>
      <p:sp>
        <p:nvSpPr>
          <p:cNvPr id="6" name="Espace réservé du pied de page 5"/>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Tree>
    <p:extLst>
      <p:ext uri="{BB962C8B-B14F-4D97-AF65-F5344CB8AC3E}">
        <p14:creationId xmlns:p14="http://schemas.microsoft.com/office/powerpoint/2010/main" val="4186551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baseline="0">
                <a:solidFill>
                  <a:srgbClr val="64A525"/>
                </a:solidFill>
              </a:defRPr>
            </a:lvl1pPr>
          </a:lstStyle>
          <a:p>
            <a:r>
              <a:rPr lang="fr-FR"/>
              <a:t>Modifiez le style du titre</a:t>
            </a:r>
            <a:endParaRPr lang="fr-FR" dirty="0"/>
          </a:p>
        </p:txBody>
      </p:sp>
      <p:sp>
        <p:nvSpPr>
          <p:cNvPr id="7" name="Espace réservé du contenu 2"/>
          <p:cNvSpPr>
            <a:spLocks noGrp="1"/>
          </p:cNvSpPr>
          <p:nvPr>
            <p:ph idx="1"/>
          </p:nvPr>
        </p:nvSpPr>
        <p:spPr>
          <a:xfrm>
            <a:off x="3311692" y="1738313"/>
            <a:ext cx="8270709" cy="4525963"/>
          </a:xfrm>
        </p:spPr>
        <p:txBody>
          <a:bodyPr/>
          <a:lstStyle>
            <a:lvl1pPr>
              <a:buClr>
                <a:srgbClr val="64A525"/>
              </a:buClr>
              <a:defRPr baseline="0"/>
            </a:lvl1pPr>
            <a:lvl2pPr marL="457189" indent="0">
              <a:buClr>
                <a:srgbClr val="64A525"/>
              </a:buClr>
              <a:buNone/>
              <a:defRPr/>
            </a:lvl2pPr>
            <a:lvl3pPr>
              <a:buClr>
                <a:srgbClr val="64A525"/>
              </a:buClr>
              <a:defRPr/>
            </a:lvl3pPr>
            <a:lvl4pPr>
              <a:buClr>
                <a:srgbClr val="64A525"/>
              </a:buClr>
              <a:defRPr/>
            </a:lvl4pPr>
            <a:lvl5pPr>
              <a:buClr>
                <a:srgbClr val="64A525"/>
              </a:buClr>
              <a:defRPr/>
            </a:lvl5pPr>
          </a:lstStyle>
          <a:p>
            <a:pPr lvl="0"/>
            <a:r>
              <a:rPr lang="fr-FR"/>
              <a:t>Modifiez les styles du texte du masque</a:t>
            </a:r>
          </a:p>
          <a:p>
            <a:pPr lvl="1"/>
            <a:r>
              <a:rPr lang="fr-FR"/>
              <a:t>Deuxième niveau</a:t>
            </a:r>
          </a:p>
        </p:txBody>
      </p:sp>
      <p:sp>
        <p:nvSpPr>
          <p:cNvPr id="4" name="Espace réservé de la date 3"/>
          <p:cNvSpPr>
            <a:spLocks noGrp="1"/>
          </p:cNvSpPr>
          <p:nvPr>
            <p:ph type="dt" sz="half" idx="10"/>
          </p:nvPr>
        </p:nvSpPr>
        <p:spPr/>
        <p:txBody>
          <a:bodyPr/>
          <a:lstStyle>
            <a:lvl1pPr>
              <a:defRPr/>
            </a:lvl1pPr>
          </a:lstStyle>
          <a:p>
            <a:pPr>
              <a:defRPr/>
            </a:pPr>
            <a:r>
              <a:rPr lang="fr-FR"/>
              <a:t>23/06/2023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Conseil Départemental de la Citoyenneté et de l’Autonomie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0943814-5792-410F-8E3B-8769DD3BDB95}" type="slidenum">
              <a:rPr lang="fr-FR" altLang="fr-FR"/>
              <a:pPr>
                <a:defRPr/>
              </a:pPr>
              <a:t>‹N°›</a:t>
            </a:fld>
            <a:endParaRPr lang="fr-FR" altLang="fr-FR" dirty="0"/>
          </a:p>
        </p:txBody>
      </p:sp>
    </p:spTree>
    <p:extLst>
      <p:ext uri="{BB962C8B-B14F-4D97-AF65-F5344CB8AC3E}">
        <p14:creationId xmlns:p14="http://schemas.microsoft.com/office/powerpoint/2010/main" val="1989871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de couverture">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E2F8A3EA-8BFE-C475-7082-3095D349DDA9}"/>
              </a:ext>
            </a:extLst>
          </p:cNvPr>
          <p:cNvSpPr>
            <a:spLocks noGrp="1"/>
          </p:cNvSpPr>
          <p:nvPr>
            <p:ph type="title" hasCustomPrompt="1"/>
          </p:nvPr>
        </p:nvSpPr>
        <p:spPr>
          <a:xfrm>
            <a:off x="381001" y="1378916"/>
            <a:ext cx="7192617" cy="1084885"/>
          </a:xfrm>
          <a:prstGeom prst="rect">
            <a:avLst/>
          </a:prstGeom>
        </p:spPr>
        <p:txBody>
          <a:bodyPr/>
          <a:lstStyle>
            <a:lvl1pPr marL="0" marR="0" indent="0" algn="l" defTabSz="914377" rtl="0" eaLnBrk="1" fontAlgn="auto" latinLnBrk="0" hangingPunct="1">
              <a:lnSpc>
                <a:spcPct val="90000"/>
              </a:lnSpc>
              <a:spcBef>
                <a:spcPct val="0"/>
              </a:spcBef>
              <a:spcAft>
                <a:spcPts val="0"/>
              </a:spcAft>
              <a:buClrTx/>
              <a:buSzTx/>
              <a:buFontTx/>
              <a:buNone/>
              <a:tabLst/>
              <a:defRPr sz="6000" b="1">
                <a:solidFill>
                  <a:schemeClr val="accent3"/>
                </a:solidFill>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fr-FR"/>
              <a:t>Titre du PPT</a:t>
            </a:r>
            <a:br>
              <a:rPr lang="fr-FR"/>
            </a:br>
            <a:endParaRPr lang="fr-FR"/>
          </a:p>
        </p:txBody>
      </p:sp>
      <p:sp>
        <p:nvSpPr>
          <p:cNvPr id="10"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accent3"/>
                </a:solidFill>
              </a:defRPr>
            </a:lvl1pPr>
          </a:lstStyle>
          <a:p>
            <a:fld id="{486AB80D-0885-5F42-9664-C9B099B50F4C}" type="datetime1">
              <a:rPr lang="fr-FR" smtClean="0"/>
              <a:t>04/04/2025</a:t>
            </a:fld>
            <a:endParaRPr lang="fr-FR"/>
          </a:p>
        </p:txBody>
      </p:sp>
      <p:pic>
        <p:nvPicPr>
          <p:cNvPr id="13" name="Graphique 12">
            <a:extLst>
              <a:ext uri="{FF2B5EF4-FFF2-40B4-BE49-F238E27FC236}">
                <a16:creationId xmlns:a16="http://schemas.microsoft.com/office/drawing/2014/main" id="{3C059B6E-21B8-CD85-EDD5-9696CE7E92C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3190" y="1508795"/>
            <a:ext cx="4536111" cy="5060967"/>
          </a:xfrm>
          <a:prstGeom prst="rect">
            <a:avLst/>
          </a:prstGeom>
        </p:spPr>
      </p:pic>
      <p:sp>
        <p:nvSpPr>
          <p:cNvPr id="14" name="Rectangle 13">
            <a:extLst>
              <a:ext uri="{FF2B5EF4-FFF2-40B4-BE49-F238E27FC236}">
                <a16:creationId xmlns:a16="http://schemas.microsoft.com/office/drawing/2014/main" id="{C9FF8DD3-9FF3-6F46-C2E8-C86E832C0A76}"/>
              </a:ext>
            </a:extLst>
          </p:cNvPr>
          <p:cNvSpPr/>
          <p:nvPr userDrawn="1"/>
        </p:nvSpPr>
        <p:spPr>
          <a:xfrm>
            <a:off x="0" y="6078330"/>
            <a:ext cx="12192000" cy="805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Graphique 14">
            <a:extLst>
              <a:ext uri="{FF2B5EF4-FFF2-40B4-BE49-F238E27FC236}">
                <a16:creationId xmlns:a16="http://schemas.microsoft.com/office/drawing/2014/main" id="{8A582DC8-AB5D-19EA-F03D-9BF621D4CA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1001" y="6302425"/>
            <a:ext cx="758723" cy="355763"/>
          </a:xfrm>
          <a:prstGeom prst="rect">
            <a:avLst/>
          </a:prstGeom>
        </p:spPr>
      </p:pic>
      <p:cxnSp>
        <p:nvCxnSpPr>
          <p:cNvPr id="17" name="Connecteur droit 16">
            <a:extLst>
              <a:ext uri="{FF2B5EF4-FFF2-40B4-BE49-F238E27FC236}">
                <a16:creationId xmlns:a16="http://schemas.microsoft.com/office/drawing/2014/main" id="{33F553D8-6A44-72BB-3196-9EA7250F9B4D}"/>
              </a:ext>
            </a:extLst>
          </p:cNvPr>
          <p:cNvCxnSpPr/>
          <p:nvPr userDrawn="1"/>
        </p:nvCxnSpPr>
        <p:spPr>
          <a:xfrm>
            <a:off x="475422" y="586413"/>
            <a:ext cx="112411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C3C81941-FB49-7F1C-A5E0-6562A92D8D41}"/>
              </a:ext>
            </a:extLst>
          </p:cNvPr>
          <p:cNvCxnSpPr/>
          <p:nvPr userDrawn="1"/>
        </p:nvCxnSpPr>
        <p:spPr>
          <a:xfrm>
            <a:off x="450022" y="649913"/>
            <a:ext cx="11241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3" hasCustomPrompt="1"/>
          </p:nvPr>
        </p:nvSpPr>
        <p:spPr>
          <a:xfrm>
            <a:off x="380655" y="3598487"/>
            <a:ext cx="7192963" cy="1001712"/>
          </a:xfrm>
          <a:prstGeom prst="rect">
            <a:avLst/>
          </a:prstGeom>
        </p:spPr>
        <p:txBody>
          <a:bodyPr/>
          <a:lstStyle>
            <a:lvl1pPr marL="0" indent="0">
              <a:buNone/>
              <a:defRPr sz="3600" i="1" baseline="0">
                <a:solidFill>
                  <a:schemeClr val="accent3"/>
                </a:solidFill>
              </a:defRPr>
            </a:lvl1pPr>
            <a:lvl2pPr marL="457189" indent="0">
              <a:buNone/>
              <a:defRPr>
                <a:solidFill>
                  <a:schemeClr val="accent3"/>
                </a:solidFill>
              </a:defRPr>
            </a:lvl2pPr>
          </a:lstStyle>
          <a:p>
            <a:pPr lvl="0"/>
            <a:r>
              <a:rPr lang="fr-FR"/>
              <a:t>Sous titre du PPT</a:t>
            </a:r>
          </a:p>
          <a:p>
            <a:pPr lvl="3"/>
            <a:r>
              <a:rPr lang="fr-FR"/>
              <a:t>Quatrième niveau</a:t>
            </a:r>
          </a:p>
          <a:p>
            <a:pPr lvl="4"/>
            <a:r>
              <a:rPr lang="fr-FR"/>
              <a:t>Cinquième niveau</a:t>
            </a:r>
          </a:p>
        </p:txBody>
      </p:sp>
    </p:spTree>
    <p:extLst>
      <p:ext uri="{BB962C8B-B14F-4D97-AF65-F5344CB8AC3E}">
        <p14:creationId xmlns:p14="http://schemas.microsoft.com/office/powerpoint/2010/main" val="312834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apositive sommaire">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1378917"/>
            <a:ext cx="2262809" cy="479703"/>
          </a:xfrm>
          <a:prstGeom prst="rect">
            <a:avLst/>
          </a:prstGeom>
        </p:spPr>
        <p:txBody>
          <a:bodyPr/>
          <a:lstStyle>
            <a:lvl1pPr marL="0" marR="0" indent="0" algn="l" defTabSz="914377" rtl="0" eaLnBrk="1" fontAlgn="auto" latinLnBrk="0" hangingPunct="1">
              <a:lnSpc>
                <a:spcPct val="90000"/>
              </a:lnSpc>
              <a:spcBef>
                <a:spcPct val="0"/>
              </a:spcBef>
              <a:spcAft>
                <a:spcPts val="0"/>
              </a:spcAft>
              <a:buClrTx/>
              <a:buSzTx/>
              <a:buFontTx/>
              <a:buNone/>
              <a:tabLst/>
              <a:defRPr sz="3200" b="1">
                <a:solidFill>
                  <a:schemeClr val="bg1"/>
                </a:solidFill>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fr-FR"/>
              <a:t>Sommaire</a:t>
            </a:r>
          </a:p>
        </p:txBody>
      </p:sp>
      <p:sp>
        <p:nvSpPr>
          <p:cNvPr id="3" name="Espace réservé de la date 2">
            <a:extLst>
              <a:ext uri="{FF2B5EF4-FFF2-40B4-BE49-F238E27FC236}">
                <a16:creationId xmlns:a16="http://schemas.microsoft.com/office/drawing/2014/main" id="{1841E56A-123E-41A9-7880-1C7B4D7BC4AC}"/>
              </a:ext>
            </a:extLst>
          </p:cNvPr>
          <p:cNvSpPr>
            <a:spLocks noGrp="1"/>
          </p:cNvSpPr>
          <p:nvPr>
            <p:ph type="dt" sz="half" idx="10"/>
          </p:nvPr>
        </p:nvSpPr>
        <p:spPr>
          <a:xfrm>
            <a:off x="381000" y="301493"/>
            <a:ext cx="2743200" cy="208720"/>
          </a:xfrm>
          <a:prstGeom prst="rect">
            <a:avLst/>
          </a:prstGeom>
        </p:spPr>
        <p:txBody>
          <a:bodyPr/>
          <a:lstStyle>
            <a:lvl1pPr>
              <a:defRPr>
                <a:solidFill>
                  <a:schemeClr val="bg1"/>
                </a:solidFill>
              </a:defRPr>
            </a:lvl1pPr>
          </a:lstStyle>
          <a:p>
            <a:fld id="{0D0853DC-A439-EB41-9E3E-CC64CB718E4E}" type="datetime1">
              <a:rPr lang="fr-FR" smtClean="0"/>
              <a:t>04/04/2025</a:t>
            </a:fld>
            <a:endParaRPr lang="fr-FR"/>
          </a:p>
        </p:txBody>
      </p:sp>
      <p:sp>
        <p:nvSpPr>
          <p:cNvPr id="5" name="Espace réservé du numéro de diapositive 4">
            <a:extLst>
              <a:ext uri="{FF2B5EF4-FFF2-40B4-BE49-F238E27FC236}">
                <a16:creationId xmlns:a16="http://schemas.microsoft.com/office/drawing/2014/main" id="{ACEC0329-432F-BC66-2A3A-7250A472B19F}"/>
              </a:ext>
            </a:extLst>
          </p:cNvPr>
          <p:cNvSpPr>
            <a:spLocks noGrp="1"/>
          </p:cNvSpPr>
          <p:nvPr>
            <p:ph type="sldNum" sz="quarter" idx="12"/>
          </p:nvPr>
        </p:nvSpPr>
        <p:spPr>
          <a:xfrm>
            <a:off x="9087677" y="301493"/>
            <a:ext cx="2743200" cy="208720"/>
          </a:xfrm>
        </p:spPr>
        <p:txBody>
          <a:bodyPr/>
          <a:lstStyle>
            <a:lvl1pPr>
              <a:defRPr>
                <a:solidFill>
                  <a:schemeClr val="bg1"/>
                </a:solidFill>
              </a:defRPr>
            </a:lvl1pPr>
          </a:lstStyle>
          <a:p>
            <a:fld id="{78926D33-806E-1342-969B-F27E4DC14153}" type="slidenum">
              <a:rPr lang="fr-FR" smtClean="0"/>
              <a:pPr/>
              <a:t>‹N°›</a:t>
            </a:fld>
            <a:endParaRPr lang="fr-FR"/>
          </a:p>
        </p:txBody>
      </p:sp>
      <p:sp>
        <p:nvSpPr>
          <p:cNvPr id="7" name="Espace réservé du texte 6">
            <a:extLst>
              <a:ext uri="{FF2B5EF4-FFF2-40B4-BE49-F238E27FC236}">
                <a16:creationId xmlns:a16="http://schemas.microsoft.com/office/drawing/2014/main" id="{ED2D70D7-CEF6-14BD-84BF-8F9E48BE1673}"/>
              </a:ext>
            </a:extLst>
          </p:cNvPr>
          <p:cNvSpPr>
            <a:spLocks noGrp="1"/>
          </p:cNvSpPr>
          <p:nvPr>
            <p:ph type="body" sz="quarter" idx="13" hasCustomPrompt="1"/>
          </p:nvPr>
        </p:nvSpPr>
        <p:spPr>
          <a:xfrm>
            <a:off x="3621090" y="1379541"/>
            <a:ext cx="4114868" cy="896521"/>
          </a:xfrm>
          <a:prstGeom prst="rect">
            <a:avLst/>
          </a:prstGeom>
        </p:spPr>
        <p:txBody>
          <a:bodyPr/>
          <a:lstStyle>
            <a:lvl1pPr marL="0" indent="0">
              <a:buNone/>
              <a:defRPr>
                <a:solidFill>
                  <a:schemeClr val="bg1"/>
                </a:solidFill>
              </a:defRPr>
            </a:lvl1pPr>
          </a:lstStyle>
          <a:p>
            <a:pPr lvl="0"/>
            <a:r>
              <a:rPr lang="fr-FR"/>
              <a:t>Titre section</a:t>
            </a:r>
          </a:p>
        </p:txBody>
      </p:sp>
      <p:sp>
        <p:nvSpPr>
          <p:cNvPr id="16" name="Espace réservé du texte 6">
            <a:extLst>
              <a:ext uri="{FF2B5EF4-FFF2-40B4-BE49-F238E27FC236}">
                <a16:creationId xmlns:a16="http://schemas.microsoft.com/office/drawing/2014/main" id="{17D7D1AA-ABCB-6963-5515-566248B49C8A}"/>
              </a:ext>
            </a:extLst>
          </p:cNvPr>
          <p:cNvSpPr>
            <a:spLocks noGrp="1"/>
          </p:cNvSpPr>
          <p:nvPr>
            <p:ph type="body" sz="quarter" idx="14" hasCustomPrompt="1"/>
          </p:nvPr>
        </p:nvSpPr>
        <p:spPr>
          <a:xfrm>
            <a:off x="3621089" y="2276061"/>
            <a:ext cx="4114868" cy="896521"/>
          </a:xfrm>
          <a:prstGeom prst="rect">
            <a:avLst/>
          </a:prstGeom>
        </p:spPr>
        <p:txBody>
          <a:bodyPr/>
          <a:lstStyle>
            <a:lvl1pPr marL="0" indent="0">
              <a:buNone/>
              <a:defRPr>
                <a:solidFill>
                  <a:schemeClr val="bg1"/>
                </a:solidFill>
              </a:defRPr>
            </a:lvl1pPr>
          </a:lstStyle>
          <a:p>
            <a:pPr lvl="0"/>
            <a:r>
              <a:rPr lang="fr-FR"/>
              <a:t>Titre section</a:t>
            </a:r>
          </a:p>
        </p:txBody>
      </p:sp>
      <p:sp>
        <p:nvSpPr>
          <p:cNvPr id="18" name="Espace réservé du texte 6">
            <a:extLst>
              <a:ext uri="{FF2B5EF4-FFF2-40B4-BE49-F238E27FC236}">
                <a16:creationId xmlns:a16="http://schemas.microsoft.com/office/drawing/2014/main" id="{5A5A98BD-EF18-3C47-8DFD-EABACD12AB38}"/>
              </a:ext>
            </a:extLst>
          </p:cNvPr>
          <p:cNvSpPr>
            <a:spLocks noGrp="1"/>
          </p:cNvSpPr>
          <p:nvPr>
            <p:ph type="body" sz="quarter" idx="15" hasCustomPrompt="1"/>
          </p:nvPr>
        </p:nvSpPr>
        <p:spPr>
          <a:xfrm>
            <a:off x="3621089" y="3172582"/>
            <a:ext cx="4114868" cy="896521"/>
          </a:xfrm>
          <a:prstGeom prst="rect">
            <a:avLst/>
          </a:prstGeom>
        </p:spPr>
        <p:txBody>
          <a:bodyPr/>
          <a:lstStyle>
            <a:lvl1pPr marL="0" indent="0">
              <a:buNone/>
              <a:defRPr>
                <a:solidFill>
                  <a:schemeClr val="bg1"/>
                </a:solidFill>
              </a:defRPr>
            </a:lvl1pPr>
          </a:lstStyle>
          <a:p>
            <a:pPr lvl="0"/>
            <a:r>
              <a:rPr lang="fr-FR"/>
              <a:t>Titre section</a:t>
            </a:r>
          </a:p>
        </p:txBody>
      </p:sp>
    </p:spTree>
    <p:extLst>
      <p:ext uri="{BB962C8B-B14F-4D97-AF65-F5344CB8AC3E}">
        <p14:creationId xmlns:p14="http://schemas.microsoft.com/office/powerpoint/2010/main" val="247573178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apositiv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0" y="1378917"/>
            <a:ext cx="3454400" cy="479703"/>
          </a:xfrm>
          <a:prstGeom prst="rect">
            <a:avLst/>
          </a:prstGeom>
        </p:spPr>
        <p:txBody>
          <a:bodyPr/>
          <a:lstStyle>
            <a:lvl1pPr marL="0" marR="0" indent="0" algn="l" defTabSz="914377" rtl="0" eaLnBrk="1" fontAlgn="auto" latinLnBrk="0" hangingPunct="1">
              <a:lnSpc>
                <a:spcPct val="90000"/>
              </a:lnSpc>
              <a:spcBef>
                <a:spcPct val="0"/>
              </a:spcBef>
              <a:spcAft>
                <a:spcPts val="0"/>
              </a:spcAft>
              <a:buClrTx/>
              <a:buSzTx/>
              <a:buFontTx/>
              <a:buNone/>
              <a:tabLst/>
              <a:defRPr sz="4000" b="1">
                <a:solidFill>
                  <a:schemeClr val="accent3"/>
                </a:solidFill>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fr-FR"/>
              <a:t>Titre section</a:t>
            </a:r>
          </a:p>
        </p:txBody>
      </p:sp>
      <p:sp>
        <p:nvSpPr>
          <p:cNvPr id="11" name="Rectangle 10">
            <a:extLst>
              <a:ext uri="{FF2B5EF4-FFF2-40B4-BE49-F238E27FC236}">
                <a16:creationId xmlns:a16="http://schemas.microsoft.com/office/drawing/2014/main" id="{EED5A729-7AF1-98F9-7317-90FBDED95411}"/>
              </a:ext>
            </a:extLst>
          </p:cNvPr>
          <p:cNvSpPr/>
          <p:nvPr userDrawn="1"/>
        </p:nvSpPr>
        <p:spPr>
          <a:xfrm>
            <a:off x="0" y="6341165"/>
            <a:ext cx="12192000" cy="516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3" name="Graphique 12">
            <a:extLst>
              <a:ext uri="{FF2B5EF4-FFF2-40B4-BE49-F238E27FC236}">
                <a16:creationId xmlns:a16="http://schemas.microsoft.com/office/drawing/2014/main" id="{C341B33B-98EC-4AD7-7BCC-8CF732C187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837" y="6424888"/>
            <a:ext cx="758723" cy="355763"/>
          </a:xfrm>
          <a:prstGeom prst="rect">
            <a:avLst/>
          </a:prstGeom>
        </p:spPr>
      </p:pic>
      <p:sp>
        <p:nvSpPr>
          <p:cNvPr id="14" name="Espace réservé de la date 2">
            <a:extLst>
              <a:ext uri="{FF2B5EF4-FFF2-40B4-BE49-F238E27FC236}">
                <a16:creationId xmlns:a16="http://schemas.microsoft.com/office/drawing/2014/main" id="{F088AF3B-2574-A4F0-E290-A42F7A969F44}"/>
              </a:ext>
            </a:extLst>
          </p:cNvPr>
          <p:cNvSpPr txBox="1">
            <a:spLocks/>
          </p:cNvSpPr>
          <p:nvPr userDrawn="1"/>
        </p:nvSpPr>
        <p:spPr>
          <a:xfrm>
            <a:off x="9087677" y="6569767"/>
            <a:ext cx="2743200" cy="20872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chemeClr val="bg1"/>
                </a:solidFill>
              </a:rPr>
              <a:t>MSA Marne-Ardennes-Meuse</a:t>
            </a:r>
          </a:p>
          <a:p>
            <a:pPr algn="r"/>
            <a:r>
              <a:rPr lang="fr-FR" sz="1000">
                <a:solidFill>
                  <a:schemeClr val="bg1"/>
                </a:solidFill>
              </a:rPr>
              <a:t>ACG</a:t>
            </a:r>
          </a:p>
        </p:txBody>
      </p:sp>
      <p:sp>
        <p:nvSpPr>
          <p:cNvPr id="8" name="Espace réservé du texte 7">
            <a:extLst>
              <a:ext uri="{FF2B5EF4-FFF2-40B4-BE49-F238E27FC236}">
                <a16:creationId xmlns:a16="http://schemas.microsoft.com/office/drawing/2014/main" id="{8BE33407-FDB0-FA7E-1EEC-058CD78DEFB1}"/>
              </a:ext>
            </a:extLst>
          </p:cNvPr>
          <p:cNvSpPr>
            <a:spLocks noGrp="1"/>
          </p:cNvSpPr>
          <p:nvPr>
            <p:ph type="body" sz="quarter" idx="13" hasCustomPrompt="1"/>
          </p:nvPr>
        </p:nvSpPr>
        <p:spPr>
          <a:xfrm>
            <a:off x="427350" y="2563198"/>
            <a:ext cx="5393703" cy="1375905"/>
          </a:xfrm>
          <a:prstGeom prst="rect">
            <a:avLst/>
          </a:prstGeom>
        </p:spPr>
        <p:txBody>
          <a:bodyPr/>
          <a:lstStyle>
            <a:lvl1pPr marL="0" indent="0">
              <a:buNone/>
              <a:defRPr sz="3200" i="1">
                <a:solidFill>
                  <a:schemeClr val="accent3"/>
                </a:solidFill>
              </a:defRPr>
            </a:lvl1pPr>
          </a:lstStyle>
          <a:p>
            <a:pPr lvl="0"/>
            <a:r>
              <a:rPr lang="fr-FR"/>
              <a:t>Sous-titre </a:t>
            </a:r>
            <a:br>
              <a:rPr lang="fr-FR"/>
            </a:br>
            <a:r>
              <a:rPr lang="fr-FR"/>
              <a:t>de la section</a:t>
            </a:r>
          </a:p>
        </p:txBody>
      </p:sp>
      <p:sp>
        <p:nvSpPr>
          <p:cNvPr id="10"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accent3"/>
                </a:solidFill>
              </a:defRPr>
            </a:lvl1pPr>
          </a:lstStyle>
          <a:p>
            <a:r>
              <a:rPr lang="fr-FR"/>
              <a:t>21 Janvier 2025</a:t>
            </a:r>
          </a:p>
        </p:txBody>
      </p:sp>
      <p:cxnSp>
        <p:nvCxnSpPr>
          <p:cNvPr id="15" name="Connecteur droit 14">
            <a:extLst>
              <a:ext uri="{FF2B5EF4-FFF2-40B4-BE49-F238E27FC236}">
                <a16:creationId xmlns:a16="http://schemas.microsoft.com/office/drawing/2014/main" id="{33F553D8-6A44-72BB-3196-9EA7250F9B4D}"/>
              </a:ext>
            </a:extLst>
          </p:cNvPr>
          <p:cNvCxnSpPr/>
          <p:nvPr userDrawn="1"/>
        </p:nvCxnSpPr>
        <p:spPr>
          <a:xfrm>
            <a:off x="475422" y="586413"/>
            <a:ext cx="112411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C3C81941-FB49-7F1C-A5E0-6562A92D8D41}"/>
              </a:ext>
            </a:extLst>
          </p:cNvPr>
          <p:cNvCxnSpPr/>
          <p:nvPr userDrawn="1"/>
        </p:nvCxnSpPr>
        <p:spPr>
          <a:xfrm>
            <a:off x="450022" y="649913"/>
            <a:ext cx="11241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992232"/>
      </p:ext>
    </p:extLst>
  </p:cSld>
  <p:clrMapOvr>
    <a:overrideClrMapping bg1="dk1" tx1="lt1" bg2="dk2" tx2="lt2" accent1="accent1" accent2="accent2" accent3="accent3" accent4="accent4" accent5="accent5" accent6="accent6" hlink="hlink" folHlink="folHlink"/>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e sous-section">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1378917"/>
            <a:ext cx="6261099" cy="754684"/>
          </a:xfrm>
          <a:prstGeom prst="rect">
            <a:avLst/>
          </a:prstGeom>
        </p:spPr>
        <p:txBody>
          <a:bodyPr/>
          <a:lstStyle>
            <a:lvl1pPr marL="0" marR="0" indent="0" algn="l" defTabSz="914377" rtl="0" eaLnBrk="1" fontAlgn="auto" latinLnBrk="0" hangingPunct="1">
              <a:lnSpc>
                <a:spcPct val="90000"/>
              </a:lnSpc>
              <a:spcBef>
                <a:spcPct val="0"/>
              </a:spcBef>
              <a:spcAft>
                <a:spcPts val="0"/>
              </a:spcAft>
              <a:buClrTx/>
              <a:buSzTx/>
              <a:buFontTx/>
              <a:buNone/>
              <a:tabLst/>
              <a:defRPr sz="4000" b="1">
                <a:solidFill>
                  <a:schemeClr val="accent3"/>
                </a:solidFill>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fr-FR"/>
              <a:t>Titre de la sous-section</a:t>
            </a:r>
          </a:p>
        </p:txBody>
      </p:sp>
      <p:cxnSp>
        <p:nvCxnSpPr>
          <p:cNvPr id="17" name="Connecteur droit 16">
            <a:extLst>
              <a:ext uri="{FF2B5EF4-FFF2-40B4-BE49-F238E27FC236}">
                <a16:creationId xmlns:a16="http://schemas.microsoft.com/office/drawing/2014/main" id="{1DAFFB2A-F481-CA86-F10B-BA72AB8CA482}"/>
              </a:ext>
            </a:extLst>
          </p:cNvPr>
          <p:cNvCxnSpPr/>
          <p:nvPr userDrawn="1"/>
        </p:nvCxnSpPr>
        <p:spPr>
          <a:xfrm>
            <a:off x="475422" y="548313"/>
            <a:ext cx="112411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accent3"/>
                </a:solidFill>
              </a:defRPr>
            </a:lvl1pPr>
          </a:lstStyle>
          <a:p>
            <a:fld id="{486AB80D-0885-5F42-9664-C9B099B50F4C}" type="datetime1">
              <a:rPr lang="fr-FR" smtClean="0"/>
              <a:t>04/04/2025</a:t>
            </a:fld>
            <a:endParaRPr lang="fr-FR"/>
          </a:p>
        </p:txBody>
      </p:sp>
      <p:sp>
        <p:nvSpPr>
          <p:cNvPr id="11"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accent3"/>
                </a:solidFill>
              </a:defRPr>
            </a:lvl1pPr>
          </a:lstStyle>
          <a:p>
            <a:fld id="{78926D33-806E-1342-969B-F27E4DC14153}" type="slidenum">
              <a:rPr lang="fr-FR" smtClean="0"/>
              <a:pPr/>
              <a:t>‹N°›</a:t>
            </a:fld>
            <a:endParaRPr lang="fr-FR"/>
          </a:p>
        </p:txBody>
      </p:sp>
    </p:spTree>
    <p:extLst>
      <p:ext uri="{BB962C8B-B14F-4D97-AF65-F5344CB8AC3E}">
        <p14:creationId xmlns:p14="http://schemas.microsoft.com/office/powerpoint/2010/main" val="58617327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e liste">
    <p:spTree>
      <p:nvGrpSpPr>
        <p:cNvPr id="1" name=""/>
        <p:cNvGrpSpPr/>
        <p:nvPr/>
      </p:nvGrpSpPr>
      <p:grpSpPr>
        <a:xfrm>
          <a:off x="0" y="0"/>
          <a:ext cx="0" cy="0"/>
          <a:chOff x="0" y="0"/>
          <a:chExt cx="0" cy="0"/>
        </a:xfrm>
      </p:grpSpPr>
      <p:sp>
        <p:nvSpPr>
          <p:cNvPr id="7" name="Espace réservé du texte 6"/>
          <p:cNvSpPr>
            <a:spLocks noGrp="1"/>
          </p:cNvSpPr>
          <p:nvPr>
            <p:ph type="body" sz="quarter" idx="21" hasCustomPrompt="1"/>
          </p:nvPr>
        </p:nvSpPr>
        <p:spPr>
          <a:xfrm>
            <a:off x="380239" y="2650500"/>
            <a:ext cx="11183404" cy="3623691"/>
          </a:xfrm>
          <a:prstGeom prst="rect">
            <a:avLst/>
          </a:prstGeom>
        </p:spPr>
        <p:txBody>
          <a:bodyPr/>
          <a:lstStyle>
            <a:lvl1pPr>
              <a:defRPr sz="2000"/>
            </a:lvl1pPr>
            <a:lvl2pPr>
              <a:defRPr sz="1800"/>
            </a:lvl2pPr>
            <a:lvl3pPr>
              <a:defRPr sz="1600"/>
            </a:lvl3pPr>
            <a:lvl4pPr>
              <a:defRPr sz="1400"/>
            </a:lvl4pPr>
            <a:lvl5pPr>
              <a:defRPr sz="1400"/>
            </a:lvl5pPr>
          </a:lstStyle>
          <a:p>
            <a:pPr lvl="0"/>
            <a:r>
              <a:rPr lang="fr-FR"/>
              <a:t>Modifier les styles du texte </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fld id="{486AB80D-0885-5F42-9664-C9B099B50F4C}" type="datetime1">
              <a:rPr lang="fr-FR" smtClean="0"/>
              <a:pPr/>
              <a:t>04/04/2025</a:t>
            </a:fld>
            <a:endParaRPr lang="fr-FR"/>
          </a:p>
        </p:txBody>
      </p:sp>
      <p:sp>
        <p:nvSpPr>
          <p:cNvPr id="9"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a:p>
        </p:txBody>
      </p:sp>
      <p:sp>
        <p:nvSpPr>
          <p:cNvPr id="14"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1378917"/>
            <a:ext cx="5572539" cy="1076049"/>
          </a:xfrm>
          <a:prstGeom prst="rect">
            <a:avLst/>
          </a:prstGeom>
        </p:spPr>
        <p:txBody>
          <a:bodyPr/>
          <a:lstStyle>
            <a:lvl1pPr>
              <a:defRPr sz="3200" b="1"/>
            </a:lvl1pPr>
          </a:lstStyle>
          <a:p>
            <a:r>
              <a:rPr lang="fr-FR"/>
              <a:t>Modifier le titre</a:t>
            </a:r>
          </a:p>
        </p:txBody>
      </p:sp>
    </p:spTree>
    <p:extLst>
      <p:ext uri="{BB962C8B-B14F-4D97-AF65-F5344CB8AC3E}">
        <p14:creationId xmlns:p14="http://schemas.microsoft.com/office/powerpoint/2010/main" val="2463301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1378917"/>
            <a:ext cx="5572539" cy="1076049"/>
          </a:xfrm>
          <a:prstGeom prst="rect">
            <a:avLst/>
          </a:prstGeom>
        </p:spPr>
        <p:txBody>
          <a:bodyPr/>
          <a:lstStyle>
            <a:lvl1pPr>
              <a:defRPr sz="3200" b="1"/>
            </a:lvl1pPr>
          </a:lstStyle>
          <a:p>
            <a:r>
              <a:rPr lang="fr-FR"/>
              <a:t>Modifier le titre</a:t>
            </a:r>
          </a:p>
        </p:txBody>
      </p:sp>
      <p:sp>
        <p:nvSpPr>
          <p:cNvPr id="11" name="Espace réservé du texte 6">
            <a:extLst>
              <a:ext uri="{FF2B5EF4-FFF2-40B4-BE49-F238E27FC236}">
                <a16:creationId xmlns:a16="http://schemas.microsoft.com/office/drawing/2014/main" id="{520F379D-902C-5DCF-8B6D-BEBE680D4B10}"/>
              </a:ext>
            </a:extLst>
          </p:cNvPr>
          <p:cNvSpPr>
            <a:spLocks noGrp="1"/>
          </p:cNvSpPr>
          <p:nvPr>
            <p:ph type="body" sz="quarter" idx="17" hasCustomPrompt="1"/>
          </p:nvPr>
        </p:nvSpPr>
        <p:spPr>
          <a:xfrm>
            <a:off x="381001" y="2641181"/>
            <a:ext cx="4811643" cy="32170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2400" b="1">
                <a:solidFill>
                  <a:schemeClr val="tx1"/>
                </a:solidFill>
                <a:effectLst/>
                <a:latin typeface="+mj-lt"/>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effectLst/>
                <a:latin typeface="Arial" panose="020B0604020202020204" pitchFamily="34" charset="0"/>
              </a:rPr>
              <a:t>Titre du paragraphe 1</a:t>
            </a:r>
          </a:p>
        </p:txBody>
      </p:sp>
      <p:sp>
        <p:nvSpPr>
          <p:cNvPr id="12" name="Espace réservé du texte 6">
            <a:extLst>
              <a:ext uri="{FF2B5EF4-FFF2-40B4-BE49-F238E27FC236}">
                <a16:creationId xmlns:a16="http://schemas.microsoft.com/office/drawing/2014/main" id="{B07ADEF7-AB21-7340-0485-BCBF9AE15D04}"/>
              </a:ext>
            </a:extLst>
          </p:cNvPr>
          <p:cNvSpPr>
            <a:spLocks noGrp="1"/>
          </p:cNvSpPr>
          <p:nvPr>
            <p:ph type="body" sz="quarter" idx="18" hasCustomPrompt="1"/>
          </p:nvPr>
        </p:nvSpPr>
        <p:spPr>
          <a:xfrm>
            <a:off x="5526157" y="3181705"/>
            <a:ext cx="4811643" cy="294364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6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p>
        </p:txBody>
      </p:sp>
      <p:sp>
        <p:nvSpPr>
          <p:cNvPr id="13" name="Espace réservé du texte 6">
            <a:extLst>
              <a:ext uri="{FF2B5EF4-FFF2-40B4-BE49-F238E27FC236}">
                <a16:creationId xmlns:a16="http://schemas.microsoft.com/office/drawing/2014/main" id="{687C44FE-9240-FE29-B2B6-176F0D8D48E9}"/>
              </a:ext>
            </a:extLst>
          </p:cNvPr>
          <p:cNvSpPr>
            <a:spLocks noGrp="1"/>
          </p:cNvSpPr>
          <p:nvPr>
            <p:ph type="body" sz="quarter" idx="19" hasCustomPrompt="1"/>
          </p:nvPr>
        </p:nvSpPr>
        <p:spPr>
          <a:xfrm>
            <a:off x="5526157" y="2641181"/>
            <a:ext cx="4811644" cy="32170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2400" b="1">
                <a:solidFill>
                  <a:schemeClr val="tx1"/>
                </a:solidFill>
                <a:effectLst/>
                <a:latin typeface="+mj-lt"/>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effectLst/>
                <a:latin typeface="Arial" panose="020B0604020202020204" pitchFamily="34" charset="0"/>
              </a:rPr>
              <a:t>Titre du paragraphe 2</a:t>
            </a:r>
          </a:p>
        </p:txBody>
      </p:sp>
      <p:sp>
        <p:nvSpPr>
          <p:cNvPr id="10" name="Espace réservé du texte 6">
            <a:extLst>
              <a:ext uri="{FF2B5EF4-FFF2-40B4-BE49-F238E27FC236}">
                <a16:creationId xmlns:a16="http://schemas.microsoft.com/office/drawing/2014/main" id="{B07ADEF7-AB21-7340-0485-BCBF9AE15D04}"/>
              </a:ext>
            </a:extLst>
          </p:cNvPr>
          <p:cNvSpPr>
            <a:spLocks noGrp="1"/>
          </p:cNvSpPr>
          <p:nvPr>
            <p:ph type="body" sz="quarter" idx="20" hasCustomPrompt="1"/>
          </p:nvPr>
        </p:nvSpPr>
        <p:spPr>
          <a:xfrm>
            <a:off x="381001" y="3181704"/>
            <a:ext cx="4811643" cy="294364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6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r>
              <a:rPr lang="fr-FR">
                <a:effectLst/>
                <a:latin typeface="Arial" panose="020B0604020202020204" pitchFamily="34" charset="0"/>
              </a:rPr>
              <a:t>. </a:t>
            </a:r>
          </a:p>
        </p:txBody>
      </p:sp>
      <p:sp>
        <p:nvSpPr>
          <p:cNvPr id="9"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fld id="{486AB80D-0885-5F42-9664-C9B099B50F4C}" type="datetime1">
              <a:rPr lang="fr-FR" smtClean="0"/>
              <a:pPr/>
              <a:t>04/04/2025</a:t>
            </a:fld>
            <a:endParaRPr lang="fr-FR"/>
          </a:p>
        </p:txBody>
      </p:sp>
      <p:sp>
        <p:nvSpPr>
          <p:cNvPr id="14"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a:p>
        </p:txBody>
      </p:sp>
    </p:spTree>
    <p:extLst>
      <p:ext uri="{BB962C8B-B14F-4D97-AF65-F5344CB8AC3E}">
        <p14:creationId xmlns:p14="http://schemas.microsoft.com/office/powerpoint/2010/main" val="78415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positive text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0" y="1378916"/>
            <a:ext cx="5156200" cy="792784"/>
          </a:xfrm>
          <a:prstGeom prst="rect">
            <a:avLst/>
          </a:prstGeom>
        </p:spPr>
        <p:txBody>
          <a:bodyPr/>
          <a:lstStyle>
            <a:lvl1pPr>
              <a:defRPr sz="3200" b="1"/>
            </a:lvl1pPr>
          </a:lstStyle>
          <a:p>
            <a:r>
              <a:rPr lang="fr-FR"/>
              <a:t>Modifier le titre</a:t>
            </a:r>
          </a:p>
        </p:txBody>
      </p:sp>
      <p:sp>
        <p:nvSpPr>
          <p:cNvPr id="6" name="Espace réservé du texte 6">
            <a:extLst>
              <a:ext uri="{FF2B5EF4-FFF2-40B4-BE49-F238E27FC236}">
                <a16:creationId xmlns:a16="http://schemas.microsoft.com/office/drawing/2014/main" id="{A3D07119-7A86-66CC-25F3-1EC2D839EBE7}"/>
              </a:ext>
            </a:extLst>
          </p:cNvPr>
          <p:cNvSpPr>
            <a:spLocks noGrp="1"/>
          </p:cNvSpPr>
          <p:nvPr>
            <p:ph type="body" sz="quarter" idx="13" hasCustomPrompt="1"/>
          </p:nvPr>
        </p:nvSpPr>
        <p:spPr>
          <a:xfrm>
            <a:off x="381000" y="2483027"/>
            <a:ext cx="6273799" cy="276507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6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endParaRPr lang="fr-FR">
              <a:effectLst/>
              <a:latin typeface="Arial" panose="020B0604020202020204" pitchFamily="34" charset="0"/>
            </a:endParaRPr>
          </a:p>
        </p:txBody>
      </p:sp>
      <p:sp>
        <p:nvSpPr>
          <p:cNvPr id="9" name="Espace réservé pour une image  8">
            <a:extLst>
              <a:ext uri="{FF2B5EF4-FFF2-40B4-BE49-F238E27FC236}">
                <a16:creationId xmlns:a16="http://schemas.microsoft.com/office/drawing/2014/main" id="{87FF096E-9F4B-B799-194F-FF44CBAECCE1}"/>
              </a:ext>
            </a:extLst>
          </p:cNvPr>
          <p:cNvSpPr>
            <a:spLocks noGrp="1"/>
          </p:cNvSpPr>
          <p:nvPr>
            <p:ph type="pic" sz="quarter" idx="14" hasCustomPrompt="1"/>
          </p:nvPr>
        </p:nvSpPr>
        <p:spPr>
          <a:xfrm>
            <a:off x="6985000" y="1379537"/>
            <a:ext cx="4728029" cy="4972051"/>
          </a:xfrm>
          <a:prstGeom prst="rect">
            <a:avLst/>
          </a:prstGeom>
        </p:spPr>
        <p:txBody>
          <a:bodyPr/>
          <a:lstStyle>
            <a:lvl1pPr marL="0" indent="0">
              <a:buNone/>
              <a:defRPr baseline="0"/>
            </a:lvl1pPr>
          </a:lstStyle>
          <a:p>
            <a:r>
              <a:rPr lang="fr-FR"/>
              <a:t>Intégrer un visuel/graphique</a:t>
            </a:r>
          </a:p>
        </p:txBody>
      </p:sp>
      <p:sp>
        <p:nvSpPr>
          <p:cNvPr id="7"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fld id="{486AB80D-0885-5F42-9664-C9B099B50F4C}" type="datetime1">
              <a:rPr lang="fr-FR" smtClean="0"/>
              <a:pPr/>
              <a:t>04/04/2025</a:t>
            </a:fld>
            <a:endParaRPr lang="fr-FR"/>
          </a:p>
        </p:txBody>
      </p:sp>
      <p:sp>
        <p:nvSpPr>
          <p:cNvPr id="8"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a:p>
        </p:txBody>
      </p:sp>
    </p:spTree>
    <p:extLst>
      <p:ext uri="{BB962C8B-B14F-4D97-AF65-F5344CB8AC3E}">
        <p14:creationId xmlns:p14="http://schemas.microsoft.com/office/powerpoint/2010/main" val="1755761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Img 2">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E9AA74DF-CDB5-9C57-7EC0-607198351076}"/>
              </a:ext>
            </a:extLst>
          </p:cNvPr>
          <p:cNvSpPr>
            <a:spLocks noGrp="1"/>
          </p:cNvSpPr>
          <p:nvPr>
            <p:ph type="pic" sz="quarter" idx="14" hasCustomPrompt="1"/>
          </p:nvPr>
        </p:nvSpPr>
        <p:spPr>
          <a:xfrm>
            <a:off x="6035040" y="0"/>
            <a:ext cx="6156960" cy="6858000"/>
          </a:xfrm>
          <a:prstGeom prst="rect">
            <a:avLst/>
          </a:prstGeom>
        </p:spPr>
        <p:txBody>
          <a:bodyPr/>
          <a:lstStyle>
            <a:lvl1pPr marL="0" indent="0">
              <a:buNone/>
              <a:defRPr baseline="0"/>
            </a:lvl1pPr>
          </a:lstStyle>
          <a:p>
            <a:r>
              <a:rPr lang="fr-FR"/>
              <a:t>Ajouter une image</a:t>
            </a:r>
          </a:p>
        </p:txBody>
      </p:sp>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1378917"/>
            <a:ext cx="5358617" cy="1473615"/>
          </a:xfrm>
          <a:prstGeom prst="rect">
            <a:avLst/>
          </a:prstGeom>
        </p:spPr>
        <p:txBody>
          <a:bodyPr/>
          <a:lstStyle>
            <a:lvl1pPr>
              <a:defRPr sz="3200" b="1"/>
            </a:lvl1pPr>
          </a:lstStyle>
          <a:p>
            <a:r>
              <a:rPr lang="fr-FR"/>
              <a:t>Modifier </a:t>
            </a:r>
            <a:br>
              <a:rPr lang="fr-FR"/>
            </a:br>
            <a:r>
              <a:rPr lang="fr-FR"/>
              <a:t>le style </a:t>
            </a:r>
            <a:br>
              <a:rPr lang="fr-FR"/>
            </a:br>
            <a:r>
              <a:rPr lang="fr-FR"/>
              <a:t>du titre</a:t>
            </a:r>
          </a:p>
        </p:txBody>
      </p:sp>
      <p:sp>
        <p:nvSpPr>
          <p:cNvPr id="6" name="Espace réservé du texte 6">
            <a:extLst>
              <a:ext uri="{FF2B5EF4-FFF2-40B4-BE49-F238E27FC236}">
                <a16:creationId xmlns:a16="http://schemas.microsoft.com/office/drawing/2014/main" id="{A3D07119-7A86-66CC-25F3-1EC2D839EBE7}"/>
              </a:ext>
            </a:extLst>
          </p:cNvPr>
          <p:cNvSpPr>
            <a:spLocks noGrp="1"/>
          </p:cNvSpPr>
          <p:nvPr>
            <p:ph type="body" sz="quarter" idx="13" hasCustomPrompt="1"/>
          </p:nvPr>
        </p:nvSpPr>
        <p:spPr>
          <a:xfrm>
            <a:off x="352865" y="2969807"/>
            <a:ext cx="5386753" cy="276507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6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endParaRPr lang="fr-FR">
              <a:effectLst/>
              <a:latin typeface="Arial" panose="020B0604020202020204" pitchFamily="34" charset="0"/>
            </a:endParaRPr>
          </a:p>
        </p:txBody>
      </p:sp>
    </p:spTree>
    <p:extLst>
      <p:ext uri="{BB962C8B-B14F-4D97-AF65-F5344CB8AC3E}">
        <p14:creationId xmlns:p14="http://schemas.microsoft.com/office/powerpoint/2010/main" val="93756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27CCB-A98D-F900-CE58-F17251F342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1309B5-695A-3EBC-0DB3-CF078221E6C5}"/>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4" name="Espace réservé du pied de page 3">
            <a:extLst>
              <a:ext uri="{FF2B5EF4-FFF2-40B4-BE49-F238E27FC236}">
                <a16:creationId xmlns:a16="http://schemas.microsoft.com/office/drawing/2014/main" id="{1D1C130E-C3BB-BD3F-A8C7-C47AB327331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780E6D-C8D2-A8FD-5178-B67A52210162}"/>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3816587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positive 50/50 image et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6AAA-F65B-057F-D15F-B326105CDBB8}"/>
              </a:ext>
            </a:extLst>
          </p:cNvPr>
          <p:cNvSpPr>
            <a:spLocks noGrp="1"/>
          </p:cNvSpPr>
          <p:nvPr>
            <p:ph type="title" hasCustomPrompt="1"/>
          </p:nvPr>
        </p:nvSpPr>
        <p:spPr>
          <a:xfrm>
            <a:off x="381001" y="3296063"/>
            <a:ext cx="3467099" cy="1194055"/>
          </a:xfrm>
          <a:prstGeom prst="rect">
            <a:avLst/>
          </a:prstGeom>
        </p:spPr>
        <p:txBody>
          <a:bodyPr/>
          <a:lstStyle>
            <a:lvl1pPr>
              <a:defRPr sz="3200" b="1"/>
            </a:lvl1pPr>
          </a:lstStyle>
          <a:p>
            <a:r>
              <a:rPr lang="fr-FR"/>
              <a:t>Titre du paragraphe 1</a:t>
            </a:r>
          </a:p>
        </p:txBody>
      </p:sp>
      <p:sp>
        <p:nvSpPr>
          <p:cNvPr id="6" name="Espace réservé du texte 6">
            <a:extLst>
              <a:ext uri="{FF2B5EF4-FFF2-40B4-BE49-F238E27FC236}">
                <a16:creationId xmlns:a16="http://schemas.microsoft.com/office/drawing/2014/main" id="{A3D07119-7A86-66CC-25F3-1EC2D839EBE7}"/>
              </a:ext>
            </a:extLst>
          </p:cNvPr>
          <p:cNvSpPr>
            <a:spLocks noGrp="1"/>
          </p:cNvSpPr>
          <p:nvPr>
            <p:ph type="body" sz="quarter" idx="13" hasCustomPrompt="1"/>
          </p:nvPr>
        </p:nvSpPr>
        <p:spPr>
          <a:xfrm>
            <a:off x="381001" y="4689561"/>
            <a:ext cx="3467099" cy="126164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400" b="0">
                <a:solidFill>
                  <a:schemeClr val="tx1"/>
                </a:solidFill>
                <a:effectLst/>
                <a:latin typeface="+mn-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endParaRPr lang="fr-FR">
              <a:effectLst/>
              <a:latin typeface="Arial" panose="020B0604020202020204" pitchFamily="34" charset="0"/>
            </a:endParaRPr>
          </a:p>
        </p:txBody>
      </p:sp>
      <p:sp>
        <p:nvSpPr>
          <p:cNvPr id="9" name="Espace réservé du texte 6">
            <a:extLst>
              <a:ext uri="{FF2B5EF4-FFF2-40B4-BE49-F238E27FC236}">
                <a16:creationId xmlns:a16="http://schemas.microsoft.com/office/drawing/2014/main" id="{722C956E-345B-66CE-9D6B-13FD90A93083}"/>
              </a:ext>
            </a:extLst>
          </p:cNvPr>
          <p:cNvSpPr>
            <a:spLocks noGrp="1"/>
          </p:cNvSpPr>
          <p:nvPr>
            <p:ph type="body" sz="quarter" idx="14" hasCustomPrompt="1"/>
          </p:nvPr>
        </p:nvSpPr>
        <p:spPr>
          <a:xfrm>
            <a:off x="4116456" y="4689561"/>
            <a:ext cx="3467099" cy="126164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4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endParaRPr lang="fr-FR">
              <a:effectLst/>
              <a:latin typeface="Arial" panose="020B0604020202020204" pitchFamily="34" charset="0"/>
            </a:endParaRPr>
          </a:p>
        </p:txBody>
      </p:sp>
      <p:sp>
        <p:nvSpPr>
          <p:cNvPr id="11" name="Espace réservé du texte 6">
            <a:extLst>
              <a:ext uri="{FF2B5EF4-FFF2-40B4-BE49-F238E27FC236}">
                <a16:creationId xmlns:a16="http://schemas.microsoft.com/office/drawing/2014/main" id="{2C3CA246-93BC-A3CF-D587-31C1C29D68A4}"/>
              </a:ext>
            </a:extLst>
          </p:cNvPr>
          <p:cNvSpPr>
            <a:spLocks noGrp="1"/>
          </p:cNvSpPr>
          <p:nvPr>
            <p:ph type="body" sz="quarter" idx="15" hasCustomPrompt="1"/>
          </p:nvPr>
        </p:nvSpPr>
        <p:spPr>
          <a:xfrm>
            <a:off x="8017011" y="4689561"/>
            <a:ext cx="3467099" cy="126164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fr-FR" sz="1400" b="0">
                <a:solidFill>
                  <a:schemeClr val="tx1"/>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err="1">
                <a:effectLst/>
                <a:latin typeface="Arial" panose="020B0604020202020204" pitchFamily="34" charset="0"/>
              </a:rPr>
              <a:t>Xerum</a:t>
            </a:r>
            <a:r>
              <a:rPr lang="fr-FR">
                <a:effectLst/>
                <a:latin typeface="Arial" panose="020B0604020202020204" pitchFamily="34" charset="0"/>
              </a:rPr>
              <a:t> </a:t>
            </a:r>
            <a:r>
              <a:rPr lang="fr-FR" err="1">
                <a:effectLst/>
                <a:latin typeface="Arial" panose="020B0604020202020204" pitchFamily="34" charset="0"/>
              </a:rPr>
              <a:t>estia</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tusantur</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uttia</a:t>
            </a:r>
            <a:r>
              <a:rPr lang="fr-FR">
                <a:effectLst/>
                <a:latin typeface="Arial" panose="020B0604020202020204" pitchFamily="34" charset="0"/>
              </a:rPr>
              <a:t> </a:t>
            </a:r>
            <a:r>
              <a:rPr lang="fr-FR" err="1">
                <a:effectLst/>
                <a:latin typeface="Arial" panose="020B0604020202020204" pitchFamily="34" charset="0"/>
              </a:rPr>
              <a:t>eptatem</a:t>
            </a:r>
            <a:r>
              <a:rPr lang="fr-FR">
                <a:effectLst/>
                <a:latin typeface="Arial" panose="020B0604020202020204" pitchFamily="34" charset="0"/>
              </a:rPr>
              <a:t> </a:t>
            </a:r>
            <a:r>
              <a:rPr lang="fr-FR" err="1">
                <a:effectLst/>
                <a:latin typeface="Arial" panose="020B0604020202020204" pitchFamily="34" charset="0"/>
              </a:rPr>
              <a:t>quam</a:t>
            </a:r>
            <a:r>
              <a:rPr lang="fr-FR">
                <a:effectLst/>
                <a:latin typeface="Arial" panose="020B0604020202020204" pitchFamily="34" charset="0"/>
              </a:rPr>
              <a:t>, </a:t>
            </a:r>
            <a:r>
              <a:rPr lang="fr-FR" err="1">
                <a:effectLst/>
                <a:latin typeface="Arial" panose="020B0604020202020204" pitchFamily="34" charset="0"/>
              </a:rPr>
              <a:t>occus</a:t>
            </a:r>
            <a:r>
              <a:rPr lang="fr-FR">
                <a:effectLst/>
                <a:latin typeface="Arial" panose="020B0604020202020204" pitchFamily="34" charset="0"/>
              </a:rPr>
              <a:t>, </a:t>
            </a:r>
            <a:r>
              <a:rPr lang="fr-FR" err="1">
                <a:effectLst/>
                <a:latin typeface="Arial" panose="020B0604020202020204" pitchFamily="34" charset="0"/>
              </a:rPr>
              <a:t>enia</a:t>
            </a:r>
            <a:r>
              <a:rPr lang="fr-FR">
                <a:effectLst/>
                <a:latin typeface="Arial" panose="020B0604020202020204" pitchFamily="34" charset="0"/>
              </a:rPr>
              <a:t> con </a:t>
            </a:r>
            <a:r>
              <a:rPr lang="fr-FR" err="1">
                <a:effectLst/>
                <a:latin typeface="Arial" panose="020B0604020202020204" pitchFamily="34" charset="0"/>
              </a:rPr>
              <a:t>repersp</a:t>
            </a:r>
            <a:r>
              <a:rPr lang="fr-FR">
                <a:effectLst/>
                <a:latin typeface="Arial" panose="020B0604020202020204" pitchFamily="34" charset="0"/>
              </a:rPr>
              <a:t> </a:t>
            </a:r>
            <a:r>
              <a:rPr lang="fr-FR" err="1">
                <a:effectLst/>
                <a:latin typeface="Arial" panose="020B0604020202020204" pitchFamily="34" charset="0"/>
              </a:rPr>
              <a:t>erest</a:t>
            </a:r>
            <a:r>
              <a:rPr lang="fr-FR">
                <a:effectLst/>
                <a:latin typeface="Arial" panose="020B0604020202020204" pitchFamily="34" charset="0"/>
              </a:rPr>
              <a:t>, </a:t>
            </a:r>
            <a:r>
              <a:rPr lang="fr-FR" err="1">
                <a:effectLst/>
                <a:latin typeface="Arial" panose="020B0604020202020204" pitchFamily="34" charset="0"/>
              </a:rPr>
              <a:t>aut</a:t>
            </a:r>
            <a:r>
              <a:rPr lang="fr-FR">
                <a:effectLst/>
                <a:latin typeface="Arial" panose="020B0604020202020204" pitchFamily="34" charset="0"/>
              </a:rPr>
              <a:t> </a:t>
            </a:r>
            <a:r>
              <a:rPr lang="fr-FR" err="1">
                <a:effectLst/>
                <a:latin typeface="Arial" panose="020B0604020202020204" pitchFamily="34" charset="0"/>
              </a:rPr>
              <a:t>quidis</a:t>
            </a:r>
            <a:r>
              <a:rPr lang="fr-FR">
                <a:effectLst/>
                <a:latin typeface="Arial" panose="020B0604020202020204" pitchFamily="34" charset="0"/>
              </a:rPr>
              <a:t> </a:t>
            </a:r>
            <a:r>
              <a:rPr lang="fr-FR" err="1">
                <a:effectLst/>
                <a:latin typeface="Arial" panose="020B0604020202020204" pitchFamily="34" charset="0"/>
              </a:rPr>
              <a:t>adis</a:t>
            </a:r>
            <a:r>
              <a:rPr lang="fr-FR">
                <a:effectLst/>
                <a:latin typeface="Arial" panose="020B0604020202020204" pitchFamily="34" charset="0"/>
              </a:rPr>
              <a:t> est, ut </a:t>
            </a:r>
            <a:r>
              <a:rPr lang="fr-FR" err="1">
                <a:effectLst/>
                <a:latin typeface="Arial" panose="020B0604020202020204" pitchFamily="34" charset="0"/>
              </a:rPr>
              <a:t>eseque</a:t>
            </a:r>
            <a:r>
              <a:rPr lang="fr-FR">
                <a:effectLst/>
                <a:latin typeface="Arial" panose="020B0604020202020204" pitchFamily="34" charset="0"/>
              </a:rPr>
              <a:t> </a:t>
            </a:r>
            <a:r>
              <a:rPr lang="fr-FR" err="1">
                <a:effectLst/>
                <a:latin typeface="Arial" panose="020B0604020202020204" pitchFamily="34" charset="0"/>
              </a:rPr>
              <a:t>landigent</a:t>
            </a:r>
            <a:r>
              <a:rPr lang="fr-FR">
                <a:effectLst/>
                <a:latin typeface="Arial" panose="020B0604020202020204" pitchFamily="34" charset="0"/>
              </a:rPr>
              <a:t> </a:t>
            </a:r>
            <a:r>
              <a:rPr lang="fr-FR" err="1">
                <a:effectLst/>
                <a:latin typeface="Arial" panose="020B0604020202020204" pitchFamily="34" charset="0"/>
              </a:rPr>
              <a:t>fugia</a:t>
            </a:r>
            <a:r>
              <a:rPr lang="fr-FR">
                <a:effectLst/>
                <a:latin typeface="Arial" panose="020B0604020202020204" pitchFamily="34" charset="0"/>
              </a:rPr>
              <a:t> di </a:t>
            </a:r>
            <a:r>
              <a:rPr lang="fr-FR" err="1">
                <a:effectLst/>
                <a:latin typeface="Arial" panose="020B0604020202020204" pitchFamily="34" charset="0"/>
              </a:rPr>
              <a:t>invel</a:t>
            </a:r>
            <a:r>
              <a:rPr lang="fr-FR">
                <a:effectLst/>
                <a:latin typeface="Arial" panose="020B0604020202020204" pitchFamily="34" charset="0"/>
              </a:rPr>
              <a:t> </a:t>
            </a:r>
            <a:r>
              <a:rPr lang="fr-FR" err="1">
                <a:effectLst/>
                <a:latin typeface="Arial" panose="020B0604020202020204" pitchFamily="34" charset="0"/>
              </a:rPr>
              <a:t>imus</a:t>
            </a:r>
            <a:r>
              <a:rPr lang="fr-FR">
                <a:effectLst/>
                <a:latin typeface="Arial" panose="020B0604020202020204" pitchFamily="34" charset="0"/>
              </a:rPr>
              <a:t>, </a:t>
            </a:r>
            <a:r>
              <a:rPr lang="fr-FR" err="1">
                <a:effectLst/>
                <a:latin typeface="Arial" panose="020B0604020202020204" pitchFamily="34" charset="0"/>
              </a:rPr>
              <a:t>sum</a:t>
            </a:r>
            <a:r>
              <a:rPr lang="fr-FR">
                <a:effectLst/>
                <a:latin typeface="Arial" panose="020B0604020202020204" pitchFamily="34" charset="0"/>
              </a:rPr>
              <a:t> </a:t>
            </a:r>
            <a:r>
              <a:rPr lang="fr-FR" err="1">
                <a:effectLst/>
                <a:latin typeface="Arial" panose="020B0604020202020204" pitchFamily="34" charset="0"/>
              </a:rPr>
              <a:t>sed</a:t>
            </a:r>
            <a:r>
              <a:rPr lang="fr-FR">
                <a:effectLst/>
                <a:latin typeface="Arial" panose="020B0604020202020204" pitchFamily="34" charset="0"/>
              </a:rPr>
              <a:t> ut </a:t>
            </a:r>
            <a:r>
              <a:rPr lang="fr-FR" err="1">
                <a:effectLst/>
                <a:latin typeface="Arial" panose="020B0604020202020204" pitchFamily="34" charset="0"/>
              </a:rPr>
              <a:t>lam</a:t>
            </a:r>
            <a:r>
              <a:rPr lang="fr-FR">
                <a:effectLst/>
                <a:latin typeface="Arial" panose="020B0604020202020204" pitchFamily="34" charset="0"/>
              </a:rPr>
              <a:t> </a:t>
            </a:r>
            <a:r>
              <a:rPr lang="fr-FR" err="1">
                <a:effectLst/>
                <a:latin typeface="Arial" panose="020B0604020202020204" pitchFamily="34" charset="0"/>
              </a:rPr>
              <a:t>fuglis</a:t>
            </a:r>
            <a:r>
              <a:rPr lang="fr-FR">
                <a:effectLst/>
                <a:latin typeface="Arial" panose="020B0604020202020204" pitchFamily="34" charset="0"/>
              </a:rPr>
              <a:t> </a:t>
            </a:r>
            <a:r>
              <a:rPr lang="fr-FR" err="1">
                <a:effectLst/>
                <a:latin typeface="Arial" panose="020B0604020202020204" pitchFamily="34" charset="0"/>
              </a:rPr>
              <a:t>excea</a:t>
            </a:r>
            <a:endParaRPr lang="fr-FR">
              <a:effectLst/>
              <a:latin typeface="Arial" panose="020B0604020202020204" pitchFamily="34" charset="0"/>
            </a:endParaRPr>
          </a:p>
        </p:txBody>
      </p:sp>
      <p:sp>
        <p:nvSpPr>
          <p:cNvPr id="18" name="Espace réservé du texte 17">
            <a:extLst>
              <a:ext uri="{FF2B5EF4-FFF2-40B4-BE49-F238E27FC236}">
                <a16:creationId xmlns:a16="http://schemas.microsoft.com/office/drawing/2014/main" id="{F30C7202-9241-11A0-C040-1B7A5F760E13}"/>
              </a:ext>
            </a:extLst>
          </p:cNvPr>
          <p:cNvSpPr>
            <a:spLocks noGrp="1"/>
          </p:cNvSpPr>
          <p:nvPr>
            <p:ph type="body" sz="quarter" idx="19" hasCustomPrompt="1"/>
          </p:nvPr>
        </p:nvSpPr>
        <p:spPr>
          <a:xfrm>
            <a:off x="4116388" y="3295650"/>
            <a:ext cx="3468027" cy="1194055"/>
          </a:xfrm>
          <a:prstGeom prst="rect">
            <a:avLst/>
          </a:prstGeom>
        </p:spPr>
        <p:txBody>
          <a:bodyPr/>
          <a:lstStyle>
            <a:lvl1pPr marL="0" indent="0">
              <a:buNone/>
              <a:defRPr sz="3200" b="1"/>
            </a:lvl1pPr>
          </a:lstStyle>
          <a:p>
            <a:pPr lvl="0"/>
            <a:r>
              <a:rPr lang="fr-FR"/>
              <a:t>Titre du paragraphe 2</a:t>
            </a:r>
          </a:p>
        </p:txBody>
      </p:sp>
      <p:sp>
        <p:nvSpPr>
          <p:cNvPr id="19" name="Espace réservé du texte 17">
            <a:extLst>
              <a:ext uri="{FF2B5EF4-FFF2-40B4-BE49-F238E27FC236}">
                <a16:creationId xmlns:a16="http://schemas.microsoft.com/office/drawing/2014/main" id="{674B984D-6D3C-E748-DB54-C32F0F01D991}"/>
              </a:ext>
            </a:extLst>
          </p:cNvPr>
          <p:cNvSpPr>
            <a:spLocks noGrp="1"/>
          </p:cNvSpPr>
          <p:nvPr>
            <p:ph type="body" sz="quarter" idx="20" hasCustomPrompt="1"/>
          </p:nvPr>
        </p:nvSpPr>
        <p:spPr>
          <a:xfrm>
            <a:off x="8017011" y="3295650"/>
            <a:ext cx="3468027" cy="1194055"/>
          </a:xfrm>
          <a:prstGeom prst="rect">
            <a:avLst/>
          </a:prstGeom>
        </p:spPr>
        <p:txBody>
          <a:bodyPr/>
          <a:lstStyle>
            <a:lvl1pPr marL="0" indent="0">
              <a:buNone/>
              <a:defRPr sz="3200" b="1"/>
            </a:lvl1pPr>
          </a:lstStyle>
          <a:p>
            <a:pPr lvl="0"/>
            <a:r>
              <a:rPr lang="fr-FR"/>
              <a:t>Titre du paragraphe 3</a:t>
            </a:r>
          </a:p>
        </p:txBody>
      </p:sp>
      <p:sp>
        <p:nvSpPr>
          <p:cNvPr id="4" name="Espace réservé pour une image  3"/>
          <p:cNvSpPr>
            <a:spLocks noGrp="1"/>
          </p:cNvSpPr>
          <p:nvPr>
            <p:ph type="pic" sz="quarter" idx="21" hasCustomPrompt="1"/>
          </p:nvPr>
        </p:nvSpPr>
        <p:spPr>
          <a:xfrm>
            <a:off x="0" y="0"/>
            <a:ext cx="12192000" cy="3295651"/>
          </a:xfrm>
          <a:prstGeom prst="rect">
            <a:avLst/>
          </a:prstGeom>
        </p:spPr>
        <p:txBody>
          <a:bodyPr/>
          <a:lstStyle>
            <a:lvl1pPr marL="0" indent="0">
              <a:buNone/>
              <a:defRPr i="1" baseline="0"/>
            </a:lvl1pPr>
          </a:lstStyle>
          <a:p>
            <a:r>
              <a:rPr lang="fr-FR"/>
              <a:t>Ajouter une image</a:t>
            </a:r>
          </a:p>
        </p:txBody>
      </p:sp>
    </p:spTree>
    <p:extLst>
      <p:ext uri="{BB962C8B-B14F-4D97-AF65-F5344CB8AC3E}">
        <p14:creationId xmlns:p14="http://schemas.microsoft.com/office/powerpoint/2010/main" val="4276628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e imag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1B23B9DA-05AC-9A3D-F8E0-26CBA47EDA86}"/>
              </a:ext>
            </a:extLst>
          </p:cNvPr>
          <p:cNvSpPr>
            <a:spLocks noGrp="1"/>
          </p:cNvSpPr>
          <p:nvPr>
            <p:ph type="pic" sz="quarter" idx="13" hasCustomPrompt="1"/>
          </p:nvPr>
        </p:nvSpPr>
        <p:spPr>
          <a:xfrm>
            <a:off x="381000" y="1531940"/>
            <a:ext cx="3240088" cy="4948369"/>
          </a:xfrm>
          <a:prstGeom prst="rect">
            <a:avLst/>
          </a:prstGeom>
        </p:spPr>
        <p:txBody>
          <a:bodyPr/>
          <a:lstStyle>
            <a:lvl1pPr marL="0" indent="0">
              <a:buNone/>
              <a:defRPr/>
            </a:lvl1pPr>
          </a:lstStyle>
          <a:p>
            <a:r>
              <a:rPr lang="fr-FR"/>
              <a:t>Ajouter une image</a:t>
            </a:r>
          </a:p>
        </p:txBody>
      </p:sp>
      <p:sp>
        <p:nvSpPr>
          <p:cNvPr id="12" name="Espace réservé pour une image  11">
            <a:extLst>
              <a:ext uri="{FF2B5EF4-FFF2-40B4-BE49-F238E27FC236}">
                <a16:creationId xmlns:a16="http://schemas.microsoft.com/office/drawing/2014/main" id="{963390A8-C59F-02A6-1AB2-6F93BB172E86}"/>
              </a:ext>
            </a:extLst>
          </p:cNvPr>
          <p:cNvSpPr>
            <a:spLocks noGrp="1"/>
          </p:cNvSpPr>
          <p:nvPr>
            <p:ph type="pic" sz="quarter" idx="14" hasCustomPrompt="1"/>
          </p:nvPr>
        </p:nvSpPr>
        <p:spPr>
          <a:xfrm>
            <a:off x="3773490" y="1531940"/>
            <a:ext cx="8116887" cy="4948369"/>
          </a:xfrm>
          <a:prstGeom prst="rect">
            <a:avLst/>
          </a:prstGeom>
        </p:spPr>
        <p:txBody>
          <a:bodyPr/>
          <a:lstStyle>
            <a:lvl1pPr marL="0" indent="0">
              <a:buNone/>
              <a:defRPr/>
            </a:lvl1pPr>
          </a:lstStyle>
          <a:p>
            <a:r>
              <a:rPr lang="fr-FR"/>
              <a:t>Ajouter une image</a:t>
            </a:r>
          </a:p>
        </p:txBody>
      </p:sp>
      <p:sp>
        <p:nvSpPr>
          <p:cNvPr id="6"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fld id="{486AB80D-0885-5F42-9664-C9B099B50F4C}" type="datetime1">
              <a:rPr lang="fr-FR" smtClean="0"/>
              <a:pPr/>
              <a:t>04/04/2025</a:t>
            </a:fld>
            <a:endParaRPr lang="fr-FR"/>
          </a:p>
        </p:txBody>
      </p:sp>
      <p:sp>
        <p:nvSpPr>
          <p:cNvPr id="7"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a:p>
        </p:txBody>
      </p:sp>
    </p:spTree>
    <p:extLst>
      <p:ext uri="{BB962C8B-B14F-4D97-AF65-F5344CB8AC3E}">
        <p14:creationId xmlns:p14="http://schemas.microsoft.com/office/powerpoint/2010/main" val="1919262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
        <p:nvSpPr>
          <p:cNvPr id="4"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fld id="{486AB80D-0885-5F42-9664-C9B099B50F4C}" type="datetime1">
              <a:rPr lang="fr-FR" smtClean="0"/>
              <a:pPr/>
              <a:t>04/04/2025</a:t>
            </a:fld>
            <a:endParaRPr lang="fr-FR"/>
          </a:p>
        </p:txBody>
      </p:sp>
      <p:sp>
        <p:nvSpPr>
          <p:cNvPr id="6"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a:p>
        </p:txBody>
      </p:sp>
    </p:spTree>
    <p:extLst>
      <p:ext uri="{BB962C8B-B14F-4D97-AF65-F5344CB8AC3E}">
        <p14:creationId xmlns:p14="http://schemas.microsoft.com/office/powerpoint/2010/main" val="11899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1"/>
        </a:solidFill>
        <a:effectLst/>
      </p:bgPr>
    </p:bg>
    <p:spTree>
      <p:nvGrpSpPr>
        <p:cNvPr id="1" name=""/>
        <p:cNvGrpSpPr/>
        <p:nvPr/>
      </p:nvGrpSpPr>
      <p:grpSpPr>
        <a:xfrm>
          <a:off x="0" y="0"/>
          <a:ext cx="0" cy="0"/>
          <a:chOff x="0" y="0"/>
          <a:chExt cx="0" cy="0"/>
        </a:xfrm>
      </p:grpSpPr>
      <p:sp>
        <p:nvSpPr>
          <p:cNvPr id="5" name="ZoneTexte 4"/>
          <p:cNvSpPr txBox="1"/>
          <p:nvPr userDrawn="1"/>
        </p:nvSpPr>
        <p:spPr>
          <a:xfrm>
            <a:off x="393897" y="2377440"/>
            <a:ext cx="5205047" cy="1938992"/>
          </a:xfrm>
          <a:prstGeom prst="rect">
            <a:avLst/>
          </a:prstGeom>
          <a:noFill/>
        </p:spPr>
        <p:txBody>
          <a:bodyPr wrap="square" rtlCol="0">
            <a:spAutoFit/>
          </a:bodyPr>
          <a:lstStyle/>
          <a:p>
            <a:r>
              <a:rPr lang="fr-FR" sz="6000">
                <a:solidFill>
                  <a:schemeClr val="accent3"/>
                </a:solidFill>
              </a:rPr>
              <a:t>Merci de votre attention.</a:t>
            </a:r>
          </a:p>
        </p:txBody>
      </p:sp>
      <p:pic>
        <p:nvPicPr>
          <p:cNvPr id="6" name="Graphique 12">
            <a:extLst>
              <a:ext uri="{FF2B5EF4-FFF2-40B4-BE49-F238E27FC236}">
                <a16:creationId xmlns:a16="http://schemas.microsoft.com/office/drawing/2014/main" id="{3C059B6E-21B8-CD85-EDD5-9696CE7E92C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3190" y="1508795"/>
            <a:ext cx="4536111" cy="5060967"/>
          </a:xfrm>
          <a:prstGeom prst="rect">
            <a:avLst/>
          </a:prstGeom>
        </p:spPr>
      </p:pic>
    </p:spTree>
    <p:extLst>
      <p:ext uri="{BB962C8B-B14F-4D97-AF65-F5344CB8AC3E}">
        <p14:creationId xmlns:p14="http://schemas.microsoft.com/office/powerpoint/2010/main" val="2782208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6F1B8B-B888-48E3-161F-EE7E7042C5EC}"/>
              </a:ext>
            </a:extLst>
          </p:cNvPr>
          <p:cNvSpPr/>
          <p:nvPr userDrawn="1"/>
        </p:nvSpPr>
        <p:spPr>
          <a:xfrm>
            <a:off x="-60683" y="6633357"/>
            <a:ext cx="12349372" cy="324036"/>
          </a:xfrm>
          <a:prstGeom prst="rect">
            <a:avLst/>
          </a:prstGeom>
          <a:gradFill>
            <a:gsLst>
              <a:gs pos="100000">
                <a:srgbClr val="1D508E"/>
              </a:gs>
              <a:gs pos="0">
                <a:srgbClr val="3FBDCA"/>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 name="ZoneTexte 6">
            <a:extLst>
              <a:ext uri="{FF2B5EF4-FFF2-40B4-BE49-F238E27FC236}">
                <a16:creationId xmlns:a16="http://schemas.microsoft.com/office/drawing/2014/main" id="{3430744C-6EBB-799A-E44D-DF4624DBABED}"/>
              </a:ext>
            </a:extLst>
          </p:cNvPr>
          <p:cNvSpPr txBox="1"/>
          <p:nvPr userDrawn="1"/>
        </p:nvSpPr>
        <p:spPr>
          <a:xfrm>
            <a:off x="819817" y="6705365"/>
            <a:ext cx="6176283" cy="200055"/>
          </a:xfrm>
          <a:prstGeom prst="rect">
            <a:avLst/>
          </a:prstGeom>
          <a:noFill/>
        </p:spPr>
        <p:txBody>
          <a:bodyPr wrap="square">
            <a:spAutoFit/>
          </a:bodyPr>
          <a:lstStyle/>
          <a:p>
            <a:r>
              <a:rPr lang="en-US" sz="700" dirty="0">
                <a:solidFill>
                  <a:schemeClr val="bg1"/>
                </a:solidFill>
                <a:latin typeface="Poppins Light" charset="0"/>
                <a:ea typeface="Poppins Light" charset="0"/>
                <a:cs typeface="Poppins Light" charset="0"/>
              </a:rPr>
              <a:t>SENTINELLE - </a:t>
            </a:r>
            <a:r>
              <a:rPr lang="en-US" sz="700" dirty="0" err="1">
                <a:solidFill>
                  <a:schemeClr val="bg1"/>
                </a:solidFill>
                <a:latin typeface="Poppins Light" charset="0"/>
                <a:ea typeface="Poppins Light" charset="0"/>
                <a:cs typeface="Poppins Light" charset="0"/>
              </a:rPr>
              <a:t>Programme</a:t>
            </a:r>
            <a:r>
              <a:rPr lang="en-US" sz="700" dirty="0">
                <a:solidFill>
                  <a:schemeClr val="bg1"/>
                </a:solidFill>
                <a:latin typeface="Poppins Light" charset="0"/>
                <a:ea typeface="Poppins Light" charset="0"/>
                <a:cs typeface="Poppins Light" charset="0"/>
              </a:rPr>
              <a:t> de </a:t>
            </a:r>
            <a:r>
              <a:rPr lang="en-US" sz="700" dirty="0" err="1">
                <a:solidFill>
                  <a:schemeClr val="bg1"/>
                </a:solidFill>
                <a:latin typeface="Poppins Light" charset="0"/>
                <a:ea typeface="Poppins Light" charset="0"/>
                <a:cs typeface="Poppins Light" charset="0"/>
              </a:rPr>
              <a:t>prévention</a:t>
            </a:r>
            <a:r>
              <a:rPr lang="en-US" sz="700" dirty="0">
                <a:solidFill>
                  <a:schemeClr val="bg1"/>
                </a:solidFill>
                <a:latin typeface="Poppins Light" charset="0"/>
                <a:ea typeface="Poppins Light" charset="0"/>
                <a:cs typeface="Poppins Light" charset="0"/>
              </a:rPr>
              <a:t> du mal-</a:t>
            </a:r>
            <a:r>
              <a:rPr lang="en-US" sz="700" dirty="0" err="1">
                <a:solidFill>
                  <a:schemeClr val="bg1"/>
                </a:solidFill>
                <a:latin typeface="Poppins Light" charset="0"/>
                <a:ea typeface="Poppins Light" charset="0"/>
                <a:cs typeface="Poppins Light" charset="0"/>
              </a:rPr>
              <a:t>être</a:t>
            </a:r>
            <a:r>
              <a:rPr lang="en-US" sz="700" dirty="0">
                <a:solidFill>
                  <a:schemeClr val="bg1"/>
                </a:solidFill>
                <a:latin typeface="Poppins Light" charset="0"/>
                <a:ea typeface="Poppins Light" charset="0"/>
                <a:cs typeface="Poppins Light" charset="0"/>
              </a:rPr>
              <a:t> </a:t>
            </a:r>
            <a:r>
              <a:rPr lang="en-US" sz="700" dirty="0" err="1">
                <a:solidFill>
                  <a:schemeClr val="bg1"/>
                </a:solidFill>
                <a:latin typeface="Poppins Light" charset="0"/>
                <a:ea typeface="Poppins Light" charset="0"/>
                <a:cs typeface="Poppins Light" charset="0"/>
              </a:rPr>
              <a:t>agricole</a:t>
            </a:r>
            <a:endParaRPr lang="en-US" sz="700" dirty="0">
              <a:solidFill>
                <a:schemeClr val="bg1"/>
              </a:solidFill>
              <a:latin typeface="Poppins Light" charset="0"/>
              <a:ea typeface="Poppins Light" charset="0"/>
              <a:cs typeface="Poppins Light" charset="0"/>
            </a:endParaRPr>
          </a:p>
        </p:txBody>
      </p:sp>
      <p:pic>
        <p:nvPicPr>
          <p:cNvPr id="5" name="Image 4" descr="Une image contenant texte, Police, capture d’écran, logo&#10;&#10;Description générée automatiquement">
            <a:extLst>
              <a:ext uri="{FF2B5EF4-FFF2-40B4-BE49-F238E27FC236}">
                <a16:creationId xmlns:a16="http://schemas.microsoft.com/office/drawing/2014/main" id="{7D281A5E-95A0-213F-E02F-797382FD034C}"/>
              </a:ext>
            </a:extLst>
          </p:cNvPr>
          <p:cNvPicPr>
            <a:picLocks noChangeAspect="1"/>
          </p:cNvPicPr>
          <p:nvPr userDrawn="1"/>
        </p:nvPicPr>
        <p:blipFill>
          <a:blip r:embed="rId2"/>
          <a:stretch>
            <a:fillRect/>
          </a:stretch>
        </p:blipFill>
        <p:spPr>
          <a:xfrm>
            <a:off x="10884533" y="5949280"/>
            <a:ext cx="1104900" cy="552451"/>
          </a:xfrm>
          <a:prstGeom prst="rect">
            <a:avLst/>
          </a:prstGeom>
        </p:spPr>
      </p:pic>
    </p:spTree>
    <p:extLst>
      <p:ext uri="{BB962C8B-B14F-4D97-AF65-F5344CB8AC3E}">
        <p14:creationId xmlns:p14="http://schemas.microsoft.com/office/powerpoint/2010/main" val="183805611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20450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39756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20444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5" y="2160590"/>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3929107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6" y="2160983"/>
            <a:ext cx="4185623"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9"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5" y="2737246"/>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9009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B6C515-9142-D8CF-02FC-ACFD88B8B441}"/>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3" name="Espace réservé du pied de page 2">
            <a:extLst>
              <a:ext uri="{FF2B5EF4-FFF2-40B4-BE49-F238E27FC236}">
                <a16:creationId xmlns:a16="http://schemas.microsoft.com/office/drawing/2014/main" id="{8EBA5FFA-40FC-2748-B78E-901AE9FFF2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5C0A948-C3D4-BBE6-0609-1DD788B1F608}"/>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1311774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35129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32528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7"/>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5" y="2777070"/>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34907894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9"/>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5" y="5367339"/>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74463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423056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2400" dirty="0">
              <a:solidFill>
                <a:schemeClr val="accent1">
                  <a:lumMod val="60000"/>
                  <a:lumOff val="40000"/>
                </a:schemeClr>
              </a:solidFill>
              <a:latin typeface="Arial"/>
            </a:endParaRPr>
          </a:p>
        </p:txBody>
      </p:sp>
    </p:spTree>
    <p:extLst>
      <p:ext uri="{BB962C8B-B14F-4D97-AF65-F5344CB8AC3E}">
        <p14:creationId xmlns:p14="http://schemas.microsoft.com/office/powerpoint/2010/main" val="1616254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347600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3165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39326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38865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A8CA9-F87B-FB34-EC66-92CC1A7DD8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C24819-2AB7-5714-ECA8-8A08B5095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7A7D602-DDEB-0F3F-E6A9-E7D67A534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191650-F58E-B408-E5A3-3FE3F2816FEA}"/>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107169C9-41A6-C010-F427-B17F31D50D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880B03-70A5-CF2B-59A9-2D0E4D64EA44}"/>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3079976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1"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9820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D4C2D-260E-509E-E26B-83FBE094DE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3FB695-5076-C026-87A0-7375596BB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533123A-5A84-D3ED-07A0-B08CBAE7D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76EDFA-694C-0F19-C660-D08255B86D6C}"/>
              </a:ext>
            </a:extLst>
          </p:cNvPr>
          <p:cNvSpPr>
            <a:spLocks noGrp="1"/>
          </p:cNvSpPr>
          <p:nvPr>
            <p:ph type="dt" sz="half" idx="10"/>
          </p:nvPr>
        </p:nvSpPr>
        <p:spPr/>
        <p:txBody>
          <a:bodyPr/>
          <a:lstStyle/>
          <a:p>
            <a:fld id="{01BD74BA-1C1E-4B73-977A-F0987E280F1D}"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579AF2D4-D578-A08C-540A-B12F6D9438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EE35FD-4A9A-0ADD-F5B2-813529B2948C}"/>
              </a:ext>
            </a:extLst>
          </p:cNvPr>
          <p:cNvSpPr>
            <a:spLocks noGrp="1"/>
          </p:cNvSpPr>
          <p:nvPr>
            <p:ph type="sldNum" sz="quarter" idx="12"/>
          </p:nvPr>
        </p:nvSpPr>
        <p:spPr/>
        <p:txBody>
          <a:bodyPr/>
          <a:lstStyle/>
          <a:p>
            <a:fld id="{AF67132F-6060-4CBE-88F1-705FB7333C17}" type="slidenum">
              <a:rPr lang="fr-FR" smtClean="0"/>
              <a:t>‹N°›</a:t>
            </a:fld>
            <a:endParaRPr lang="fr-FR"/>
          </a:p>
        </p:txBody>
      </p:sp>
    </p:spTree>
    <p:extLst>
      <p:ext uri="{BB962C8B-B14F-4D97-AF65-F5344CB8AC3E}">
        <p14:creationId xmlns:p14="http://schemas.microsoft.com/office/powerpoint/2010/main" val="26851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7B4435-EB1D-C01C-CC6D-CABBAD0BE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3187826-6760-CFE3-76EA-C09C68DB9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740DAC-1E57-BACB-3367-2146219C5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D74BA-1C1E-4B73-977A-F0987E280F1D}"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C06BD131-612F-F5F4-BC5F-EB6542F00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DD4762C-CA66-57A9-257C-C4CA3B3F7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7132F-6060-4CBE-88F1-705FB7333C17}" type="slidenum">
              <a:rPr lang="fr-FR" smtClean="0"/>
              <a:t>‹N°›</a:t>
            </a:fld>
            <a:endParaRPr lang="fr-FR"/>
          </a:p>
        </p:txBody>
      </p:sp>
    </p:spTree>
    <p:extLst>
      <p:ext uri="{BB962C8B-B14F-4D97-AF65-F5344CB8AC3E}">
        <p14:creationId xmlns:p14="http://schemas.microsoft.com/office/powerpoint/2010/main" val="27842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3C2AF240-B879-4102-9FE6-B2232FD51B37}"/>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48C2291F-F93E-43A6-94E6-A4A82229909A}"/>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B2739FDF-D749-42BC-95FD-F181E5EF3C7D}"/>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a:solidFill>
                  <a:prstClr val="black">
                    <a:tint val="75000"/>
                  </a:prstClr>
                </a:solidFill>
                <a:latin typeface="+mn-lt"/>
                <a:cs typeface="+mn-cs"/>
              </a:defRPr>
            </a:lvl1pPr>
          </a:lstStyle>
          <a:p>
            <a:pPr>
              <a:defRPr/>
            </a:pPr>
            <a:fld id="{67126500-D9E5-4A7D-A7E7-F012357F7025}"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3D1E872E-1902-4E7B-816A-0538D26871DA}"/>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prstClr val="black">
                    <a:tint val="75000"/>
                  </a:prst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0184DCC8-A3F7-4BFE-B1BE-44F4A16EFFCE}"/>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828F0007-5678-4E28-840E-E5D8B18CACE7}" type="slidenum">
              <a:rPr lang="fr-FR" altLang="fr-FR"/>
              <a:pPr/>
              <a:t>‹N°›</a:t>
            </a:fld>
            <a:endParaRPr lang="fr-FR" altLang="fr-FR"/>
          </a:p>
        </p:txBody>
      </p:sp>
    </p:spTree>
    <p:extLst>
      <p:ext uri="{BB962C8B-B14F-4D97-AF65-F5344CB8AC3E}">
        <p14:creationId xmlns:p14="http://schemas.microsoft.com/office/powerpoint/2010/main" val="81618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498C82DE-8141-4564-9F70-DCD0E24164A4}"/>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85DF72DC-B82A-4358-9CD7-0E794E215E4E}"/>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953700C0-97BF-4D61-AB39-0298E8333C40}"/>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cs typeface="+mn-cs"/>
              </a:defRPr>
            </a:lvl1pPr>
          </a:lstStyle>
          <a:p>
            <a:pPr>
              <a:defRPr/>
            </a:pPr>
            <a:fld id="{988D1050-7A83-40C0-A102-3BEC66CEBDD0}" type="datetimeFigureOut">
              <a:rPr lang="fr-FR"/>
              <a:pPr>
                <a:defRPr/>
              </a:pPr>
              <a:t>04/04/2025</a:t>
            </a:fld>
            <a:endParaRPr lang="fr-FR"/>
          </a:p>
        </p:txBody>
      </p:sp>
      <p:sp>
        <p:nvSpPr>
          <p:cNvPr id="5" name="Espace réservé du pied de page 4">
            <a:extLst>
              <a:ext uri="{FF2B5EF4-FFF2-40B4-BE49-F238E27FC236}">
                <a16:creationId xmlns:a16="http://schemas.microsoft.com/office/drawing/2014/main" id="{744F4960-A7E7-4BD9-B322-F2D9C5E0C73F}"/>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E9167599-53ED-4B7E-A2D7-A96234710547}"/>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C132D55B-544F-49EF-8CA9-D42F00B4AD3F}" type="slidenum">
              <a:rPr lang="fr-FR" altLang="fr-FR"/>
              <a:pPr/>
              <a:t>‹N°›</a:t>
            </a:fld>
            <a:endParaRPr lang="fr-FR" altLang="fr-FR"/>
          </a:p>
        </p:txBody>
      </p:sp>
    </p:spTree>
    <p:extLst>
      <p:ext uri="{BB962C8B-B14F-4D97-AF65-F5344CB8AC3E}">
        <p14:creationId xmlns:p14="http://schemas.microsoft.com/office/powerpoint/2010/main" val="4154738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bject 1">
            <a:extLst>
              <a:ext uri="{FF2B5EF4-FFF2-40B4-BE49-F238E27FC236}">
                <a16:creationId xmlns:a16="http://schemas.microsoft.com/office/drawing/2014/main" id="{376F989C-1141-4583-A4A9-9D5156EF79A5}"/>
              </a:ext>
            </a:extLst>
          </p:cNvPr>
          <p:cNvSpPr>
            <a:spLocks/>
          </p:cNvSpPr>
          <p:nvPr userDrawn="1"/>
        </p:nvSpPr>
        <p:spPr bwMode="auto">
          <a:xfrm>
            <a:off x="-30163" y="6356349"/>
            <a:ext cx="12222163" cy="501651"/>
          </a:xfrm>
          <a:custGeom>
            <a:avLst/>
            <a:gdLst>
              <a:gd name="T0" fmla="*/ 0 w 5346001"/>
              <a:gd name="T1" fmla="*/ 0 h 226606"/>
              <a:gd name="T2" fmla="*/ 0 w 5346001"/>
              <a:gd name="T3" fmla="*/ 12048101 h 226606"/>
              <a:gd name="T4" fmla="*/ 140842170 w 5346001"/>
              <a:gd name="T5" fmla="*/ 12048101 h 226606"/>
              <a:gd name="T6" fmla="*/ 140842170 w 5346001"/>
              <a:gd name="T7" fmla="*/ 0 h 226606"/>
              <a:gd name="T8" fmla="*/ 0 w 5346001"/>
              <a:gd name="T9" fmla="*/ 0 h 226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46001" h="226606">
                <a:moveTo>
                  <a:pt x="0" y="0"/>
                </a:moveTo>
                <a:lnTo>
                  <a:pt x="0" y="226606"/>
                </a:lnTo>
                <a:lnTo>
                  <a:pt x="5346001" y="226606"/>
                </a:lnTo>
                <a:lnTo>
                  <a:pt x="5346001" y="0"/>
                </a:lnTo>
                <a:lnTo>
                  <a:pt x="0" y="0"/>
                </a:lnTo>
                <a:close/>
              </a:path>
            </a:pathLst>
          </a:custGeom>
          <a:solidFill>
            <a:srgbClr val="62A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2400"/>
          </a:p>
        </p:txBody>
      </p:sp>
      <p:sp>
        <p:nvSpPr>
          <p:cNvPr id="1027" name="Espace réservé du titre 1">
            <a:extLst>
              <a:ext uri="{FF2B5EF4-FFF2-40B4-BE49-F238E27FC236}">
                <a16:creationId xmlns:a16="http://schemas.microsoft.com/office/drawing/2014/main" id="{EF84453F-6333-49AD-865D-240B052A7839}"/>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a:extLst>
              <a:ext uri="{FF2B5EF4-FFF2-40B4-BE49-F238E27FC236}">
                <a16:creationId xmlns:a16="http://schemas.microsoft.com/office/drawing/2014/main" id="{0FAE5164-E9F7-4361-9524-B9E64C992E9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3E94F6AD-99D8-400D-8FD2-CB7A60B4A9B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latin typeface="+mj-lt"/>
                <a:ea typeface="ヒラギノ角ゴ Pro W3" pitchFamily="124" charset="-128"/>
                <a:cs typeface="+mn-cs"/>
              </a:defRPr>
            </a:lvl1pPr>
          </a:lstStyle>
          <a:p>
            <a:pPr>
              <a:defRPr/>
            </a:pPr>
            <a:fld id="{15638F31-3A03-450D-927D-6FF2D8493459}" type="datetime1">
              <a:rPr lang="fr-FR"/>
              <a:pPr>
                <a:defRPr/>
              </a:pPr>
              <a:t>04/04/2025</a:t>
            </a:fld>
            <a:endParaRPr lang="fr-FR" dirty="0"/>
          </a:p>
        </p:txBody>
      </p:sp>
      <p:sp>
        <p:nvSpPr>
          <p:cNvPr id="5" name="Espace réservé du pied de page 4">
            <a:extLst>
              <a:ext uri="{FF2B5EF4-FFF2-40B4-BE49-F238E27FC236}">
                <a16:creationId xmlns:a16="http://schemas.microsoft.com/office/drawing/2014/main" id="{DEC13F0A-2243-469E-AF36-4C0E0AE14EB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latin typeface="+mj-lt"/>
                <a:ea typeface="ヒラギノ角ゴ Pro W3" pitchFamily="124" charset="-128"/>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CBE09FCD-F6D7-4C37-AC8B-9ABDAFE0EFA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mj-lt"/>
                <a:ea typeface="ヒラギノ角ゴ Pro W3" pitchFamily="124" charset="-128"/>
                <a:cs typeface="+mn-cs"/>
              </a:defRPr>
            </a:lvl1pPr>
          </a:lstStyle>
          <a:p>
            <a:pPr>
              <a:defRPr/>
            </a:pPr>
            <a:fld id="{EE7EBD6A-D434-431C-A260-FC16021D7771}" type="slidenum">
              <a:rPr lang="fr-FR" altLang="fr-FR"/>
              <a:pPr>
                <a:defRPr/>
              </a:pPr>
              <a:t>‹N°›</a:t>
            </a:fld>
            <a:endParaRPr lang="fr-FR" altLang="fr-FR" dirty="0"/>
          </a:p>
        </p:txBody>
      </p:sp>
    </p:spTree>
    <p:extLst>
      <p:ext uri="{BB962C8B-B14F-4D97-AF65-F5344CB8AC3E}">
        <p14:creationId xmlns:p14="http://schemas.microsoft.com/office/powerpoint/2010/main" val="1231096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p:txStyles>
    <p:titleStyle>
      <a:lvl1pPr algn="l" rtl="0" eaLnBrk="0" fontAlgn="base" hangingPunct="0">
        <a:spcBef>
          <a:spcPct val="0"/>
        </a:spcBef>
        <a:spcAft>
          <a:spcPct val="0"/>
        </a:spcAft>
        <a:defRPr sz="3600" b="1" kern="1200">
          <a:solidFill>
            <a:srgbClr val="64A525"/>
          </a:solidFill>
          <a:latin typeface="+mj-lt"/>
          <a:ea typeface="+mj-ea"/>
          <a:cs typeface="+mj-cs"/>
        </a:defRPr>
      </a:lvl1pPr>
      <a:lvl2pPr algn="l" rtl="0" eaLnBrk="0" fontAlgn="base" hangingPunct="0">
        <a:spcBef>
          <a:spcPct val="0"/>
        </a:spcBef>
        <a:spcAft>
          <a:spcPct val="0"/>
        </a:spcAft>
        <a:defRPr sz="3600" b="1">
          <a:solidFill>
            <a:srgbClr val="64A525"/>
          </a:solidFill>
          <a:latin typeface="Calibri" pitchFamily="34" charset="0"/>
        </a:defRPr>
      </a:lvl2pPr>
      <a:lvl3pPr algn="l" rtl="0" eaLnBrk="0" fontAlgn="base" hangingPunct="0">
        <a:spcBef>
          <a:spcPct val="0"/>
        </a:spcBef>
        <a:spcAft>
          <a:spcPct val="0"/>
        </a:spcAft>
        <a:defRPr sz="3600" b="1">
          <a:solidFill>
            <a:srgbClr val="64A525"/>
          </a:solidFill>
          <a:latin typeface="Calibri" pitchFamily="34" charset="0"/>
        </a:defRPr>
      </a:lvl3pPr>
      <a:lvl4pPr algn="l" rtl="0" eaLnBrk="0" fontAlgn="base" hangingPunct="0">
        <a:spcBef>
          <a:spcPct val="0"/>
        </a:spcBef>
        <a:spcAft>
          <a:spcPct val="0"/>
        </a:spcAft>
        <a:defRPr sz="3600" b="1">
          <a:solidFill>
            <a:srgbClr val="64A525"/>
          </a:solidFill>
          <a:latin typeface="Calibri" pitchFamily="34" charset="0"/>
        </a:defRPr>
      </a:lvl4pPr>
      <a:lvl5pPr algn="l" rtl="0" eaLnBrk="0" fontAlgn="base" hangingPunct="0">
        <a:spcBef>
          <a:spcPct val="0"/>
        </a:spcBef>
        <a:spcAft>
          <a:spcPct val="0"/>
        </a:spcAft>
        <a:defRPr sz="3600" b="1">
          <a:solidFill>
            <a:srgbClr val="64A525"/>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Clr>
          <a:srgbClr val="64A525"/>
        </a:buClr>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lr>
          <a:srgbClr val="64A525"/>
        </a:buClr>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lr>
          <a:srgbClr val="64A525"/>
        </a:buClr>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lr>
          <a:srgbClr val="64A525"/>
        </a:buClr>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lr>
          <a:srgbClr val="64A525"/>
        </a:buClr>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bject 1"/>
          <p:cNvSpPr>
            <a:spLocks/>
          </p:cNvSpPr>
          <p:nvPr userDrawn="1"/>
        </p:nvSpPr>
        <p:spPr bwMode="auto">
          <a:xfrm>
            <a:off x="-29633" y="6356349"/>
            <a:ext cx="12221633" cy="501651"/>
          </a:xfrm>
          <a:custGeom>
            <a:avLst/>
            <a:gdLst>
              <a:gd name="T0" fmla="*/ 0 w 5346001"/>
              <a:gd name="T1" fmla="*/ 0 h 226606"/>
              <a:gd name="T2" fmla="*/ 0 w 5346001"/>
              <a:gd name="T3" fmla="*/ 2147483647 h 226606"/>
              <a:gd name="T4" fmla="*/ 2147483647 w 5346001"/>
              <a:gd name="T5" fmla="*/ 2147483647 h 226606"/>
              <a:gd name="T6" fmla="*/ 2147483647 w 5346001"/>
              <a:gd name="T7" fmla="*/ 0 h 226606"/>
              <a:gd name="T8" fmla="*/ 0 w 5346001"/>
              <a:gd name="T9" fmla="*/ 0 h 226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46001" h="226606">
                <a:moveTo>
                  <a:pt x="0" y="0"/>
                </a:moveTo>
                <a:lnTo>
                  <a:pt x="0" y="226606"/>
                </a:lnTo>
                <a:lnTo>
                  <a:pt x="5346001" y="226606"/>
                </a:lnTo>
                <a:lnTo>
                  <a:pt x="5346001" y="0"/>
                </a:lnTo>
                <a:lnTo>
                  <a:pt x="0" y="0"/>
                </a:lnTo>
                <a:close/>
              </a:path>
            </a:pathLst>
          </a:custGeom>
          <a:solidFill>
            <a:srgbClr val="62A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sz="2400" dirty="0"/>
          </a:p>
        </p:txBody>
      </p:sp>
      <p:sp>
        <p:nvSpPr>
          <p:cNvPr id="1027" name="Espace réservé du titre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bg1"/>
                </a:solidFill>
              </a:defRPr>
            </a:lvl1pPr>
          </a:lstStyle>
          <a:p>
            <a:pPr>
              <a:defRPr/>
            </a:pPr>
            <a:r>
              <a:rPr lang="fr-FR"/>
              <a:t>23/06/2023</a:t>
            </a:r>
            <a:endParaRPr lang="fr-FR" dirty="0"/>
          </a:p>
        </p:txBody>
      </p:sp>
      <p:sp>
        <p:nvSpPr>
          <p:cNvPr id="5" name="Espace réservé du pied de page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bg1"/>
                </a:solidFill>
              </a:defRPr>
            </a:lvl1pPr>
          </a:lstStyle>
          <a:p>
            <a:pPr>
              <a:defRPr/>
            </a:pPr>
            <a:r>
              <a:rPr lang="fr-FR"/>
              <a:t>Conseil Départemental de la Citoyenneté et de l’Autonomie</a:t>
            </a:r>
            <a:endParaRPr lang="fr-FR" dirty="0"/>
          </a:p>
        </p:txBody>
      </p:sp>
      <p:sp>
        <p:nvSpPr>
          <p:cNvPr id="6" name="Espace réservé du numéro de diapositive 5"/>
          <p:cNvSpPr>
            <a:spLocks noGrp="1"/>
          </p:cNvSpPr>
          <p:nvPr>
            <p:ph type="sldNum" sz="quarter" idx="4"/>
          </p:nvPr>
        </p:nvSpPr>
        <p:spPr>
          <a:xfrm>
            <a:off x="8737600" y="635635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defRPr/>
            </a:pPr>
            <a:fld id="{1D4E8200-8BEC-45BC-88E2-A29C15093D7B}" type="slidenum">
              <a:rPr lang="fr-FR" altLang="fr-FR"/>
              <a:pPr>
                <a:defRPr/>
              </a:pPr>
              <a:t>‹N°›</a:t>
            </a:fld>
            <a:endParaRPr lang="fr-FR" altLang="fr-FR" dirty="0"/>
          </a:p>
        </p:txBody>
      </p:sp>
    </p:spTree>
    <p:extLst>
      <p:ext uri="{BB962C8B-B14F-4D97-AF65-F5344CB8AC3E}">
        <p14:creationId xmlns:p14="http://schemas.microsoft.com/office/powerpoint/2010/main" val="11349128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p:txStyles>
    <p:titleStyle>
      <a:lvl1pPr algn="l" rtl="0" eaLnBrk="0" fontAlgn="base" hangingPunct="0">
        <a:spcBef>
          <a:spcPct val="0"/>
        </a:spcBef>
        <a:spcAft>
          <a:spcPct val="0"/>
        </a:spcAft>
        <a:defRPr sz="3600" b="1" kern="1200">
          <a:solidFill>
            <a:srgbClr val="64A525"/>
          </a:solidFill>
          <a:latin typeface="+mj-lt"/>
          <a:ea typeface="+mj-ea"/>
          <a:cs typeface="+mj-cs"/>
        </a:defRPr>
      </a:lvl1pPr>
      <a:lvl2pPr algn="l" rtl="0" eaLnBrk="0" fontAlgn="base" hangingPunct="0">
        <a:spcBef>
          <a:spcPct val="0"/>
        </a:spcBef>
        <a:spcAft>
          <a:spcPct val="0"/>
        </a:spcAft>
        <a:defRPr sz="3600" b="1">
          <a:solidFill>
            <a:srgbClr val="64A525"/>
          </a:solidFill>
          <a:latin typeface="Calibri" pitchFamily="34" charset="0"/>
        </a:defRPr>
      </a:lvl2pPr>
      <a:lvl3pPr algn="l" rtl="0" eaLnBrk="0" fontAlgn="base" hangingPunct="0">
        <a:spcBef>
          <a:spcPct val="0"/>
        </a:spcBef>
        <a:spcAft>
          <a:spcPct val="0"/>
        </a:spcAft>
        <a:defRPr sz="3600" b="1">
          <a:solidFill>
            <a:srgbClr val="64A525"/>
          </a:solidFill>
          <a:latin typeface="Calibri" pitchFamily="34" charset="0"/>
        </a:defRPr>
      </a:lvl3pPr>
      <a:lvl4pPr algn="l" rtl="0" eaLnBrk="0" fontAlgn="base" hangingPunct="0">
        <a:spcBef>
          <a:spcPct val="0"/>
        </a:spcBef>
        <a:spcAft>
          <a:spcPct val="0"/>
        </a:spcAft>
        <a:defRPr sz="3600" b="1">
          <a:solidFill>
            <a:srgbClr val="64A525"/>
          </a:solidFill>
          <a:latin typeface="Calibri" pitchFamily="34" charset="0"/>
        </a:defRPr>
      </a:lvl4pPr>
      <a:lvl5pPr algn="l" rtl="0" eaLnBrk="0" fontAlgn="base" hangingPunct="0">
        <a:spcBef>
          <a:spcPct val="0"/>
        </a:spcBef>
        <a:spcAft>
          <a:spcPct val="0"/>
        </a:spcAft>
        <a:defRPr sz="3600" b="1">
          <a:solidFill>
            <a:srgbClr val="64A525"/>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Clr>
          <a:srgbClr val="64A525"/>
        </a:buClr>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lr>
          <a:srgbClr val="64A525"/>
        </a:buClr>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lr>
          <a:srgbClr val="64A525"/>
        </a:buClr>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lr>
          <a:srgbClr val="64A525"/>
        </a:buClr>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lr>
          <a:srgbClr val="64A525"/>
        </a:buClr>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C0C7296-ADFE-6537-B1D7-AF5956F8498E}"/>
              </a:ext>
            </a:extLst>
          </p:cNvPr>
          <p:cNvSpPr>
            <a:spLocks noGrp="1"/>
          </p:cNvSpPr>
          <p:nvPr>
            <p:ph type="dt" sz="half" idx="2"/>
          </p:nvPr>
        </p:nvSpPr>
        <p:spPr>
          <a:xfrm>
            <a:off x="381000" y="377693"/>
            <a:ext cx="2743200" cy="208720"/>
          </a:xfrm>
          <a:prstGeom prst="rect">
            <a:avLst/>
          </a:prstGeom>
        </p:spPr>
        <p:txBody>
          <a:bodyPr vert="horz" lIns="91440" tIns="45720" rIns="91440" bIns="45720" rtlCol="0" anchor="ctr"/>
          <a:lstStyle>
            <a:lvl1pPr algn="l">
              <a:defRPr sz="1000">
                <a:solidFill>
                  <a:schemeClr val="tx1"/>
                </a:solidFill>
              </a:defRPr>
            </a:lvl1pPr>
          </a:lstStyle>
          <a:p>
            <a:fld id="{7871595A-13BB-BB40-ACAB-37A8CF74841D}" type="datetime1">
              <a:rPr lang="fr-FR" smtClean="0"/>
              <a:t>04/04/2025</a:t>
            </a:fld>
            <a:endParaRPr lang="fr-FR"/>
          </a:p>
        </p:txBody>
      </p:sp>
      <p:sp>
        <p:nvSpPr>
          <p:cNvPr id="6" name="Espace réservé du numéro de diapositive 5">
            <a:extLst>
              <a:ext uri="{FF2B5EF4-FFF2-40B4-BE49-F238E27FC236}">
                <a16:creationId xmlns:a16="http://schemas.microsoft.com/office/drawing/2014/main" id="{07D3CA07-85F9-1634-6D0F-9B2918767FE3}"/>
              </a:ext>
            </a:extLst>
          </p:cNvPr>
          <p:cNvSpPr>
            <a:spLocks noGrp="1"/>
          </p:cNvSpPr>
          <p:nvPr>
            <p:ph type="sldNum" sz="quarter" idx="4"/>
          </p:nvPr>
        </p:nvSpPr>
        <p:spPr>
          <a:xfrm>
            <a:off x="9087677" y="377693"/>
            <a:ext cx="2743200" cy="208720"/>
          </a:xfrm>
          <a:prstGeom prst="rect">
            <a:avLst/>
          </a:prstGeom>
        </p:spPr>
        <p:txBody>
          <a:bodyPr vert="horz" lIns="91440" tIns="45720" rIns="91440" bIns="45720" rtlCol="0" anchor="ctr"/>
          <a:lstStyle>
            <a:lvl1pPr algn="r">
              <a:defRPr sz="1000">
                <a:solidFill>
                  <a:schemeClr val="tx1"/>
                </a:solidFill>
              </a:defRPr>
            </a:lvl1pPr>
          </a:lstStyle>
          <a:p>
            <a:endParaRPr lang="fr-FR"/>
          </a:p>
        </p:txBody>
      </p:sp>
      <p:cxnSp>
        <p:nvCxnSpPr>
          <p:cNvPr id="7" name="Connecteur droit 6">
            <a:extLst>
              <a:ext uri="{FF2B5EF4-FFF2-40B4-BE49-F238E27FC236}">
                <a16:creationId xmlns:a16="http://schemas.microsoft.com/office/drawing/2014/main" id="{9A5E37CE-B787-7C20-E6F9-48568E765E5F}"/>
              </a:ext>
            </a:extLst>
          </p:cNvPr>
          <p:cNvCxnSpPr/>
          <p:nvPr userDrawn="1"/>
        </p:nvCxnSpPr>
        <p:spPr>
          <a:xfrm>
            <a:off x="475422" y="586413"/>
            <a:ext cx="11241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093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4/4/2025</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0907829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jpg"/><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49.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55.png"/><Relationship Id="rId5" Type="http://schemas.openxmlformats.org/officeDocument/2006/relationships/image" Target="../media/image41.png"/><Relationship Id="rId10" Type="http://schemas.openxmlformats.org/officeDocument/2006/relationships/image" Target="../media/image59.jpeg"/><Relationship Id="rId4" Type="http://schemas.openxmlformats.org/officeDocument/2006/relationships/image" Target="../media/image54.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1.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hyperlink" Target="mailto:mege.anne-perrine@mam.msa.fr" TargetMode="External"/><Relationship Id="rId7" Type="http://schemas.openxmlformats.org/officeDocument/2006/relationships/hyperlink" Target="https://svgsilh.com/fr/image/48764.html" TargetMode="External"/><Relationship Id="rId2" Type="http://schemas.openxmlformats.org/officeDocument/2006/relationships/notesSlide" Target="../notesSlides/notesSlide17.xml"/><Relationship Id="rId1" Type="http://schemas.openxmlformats.org/officeDocument/2006/relationships/slideLayout" Target="../slideLayouts/slideLayout56.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hyperlink" Target="mailto:laplace.gina@mam.msa.fr" TargetMode="External"/><Relationship Id="rId9" Type="http://schemas.openxmlformats.org/officeDocument/2006/relationships/hyperlink" Target="https://press.rebus.community/introductiontocommunitypsychology/chapter/intro-to-community-psychology/"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dormet.claire@mam.msa.fr" TargetMode="External"/><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notesSlide" Target="../notesSlides/notesSlide21.xml"/><Relationship Id="rId7" Type="http://schemas.openxmlformats.org/officeDocument/2006/relationships/image" Target="../media/image88.emf"/><Relationship Id="rId2" Type="http://schemas.openxmlformats.org/officeDocument/2006/relationships/slideLayout" Target="../slideLayouts/slideLayout64.xml"/><Relationship Id="rId1" Type="http://schemas.openxmlformats.org/officeDocument/2006/relationships/tags" Target="../tags/tag1.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22.xml"/><Relationship Id="rId7" Type="http://schemas.openxmlformats.org/officeDocument/2006/relationships/image" Target="../media/image93.emf"/><Relationship Id="rId2" Type="http://schemas.openxmlformats.org/officeDocument/2006/relationships/slideLayout" Target="../slideLayouts/slideLayout64.xml"/><Relationship Id="rId1" Type="http://schemas.openxmlformats.org/officeDocument/2006/relationships/tags" Target="../tags/tag2.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jpeg"/><Relationship Id="rId9" Type="http://schemas.openxmlformats.org/officeDocument/2006/relationships/image" Target="../media/image94.emf"/></Relationships>
</file>

<file path=ppt/slides/_rels/slide3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3.xml"/><Relationship Id="rId1" Type="http://schemas.openxmlformats.org/officeDocument/2006/relationships/slideLayout" Target="../slideLayouts/slideLayout64.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hyperlink" Target="https://www.pssmfrance.fr/" TargetMode="External"/><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hyperlink" Target="mailto:dormet.claire@mam.msa.fr"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1.jpeg"/><Relationship Id="rId7" Type="http://schemas.openxmlformats.org/officeDocument/2006/relationships/image" Target="../media/image19.jpg"/><Relationship Id="rId12" Type="http://schemas.openxmlformats.org/officeDocument/2006/relationships/image" Target="../media/image22.jp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8.jpg"/><Relationship Id="rId11" Type="http://schemas.openxmlformats.org/officeDocument/2006/relationships/image" Target="../media/image21.jpg"/><Relationship Id="rId5" Type="http://schemas.openxmlformats.org/officeDocument/2006/relationships/image" Target="../media/image17.jpg"/><Relationship Id="rId10" Type="http://schemas.openxmlformats.org/officeDocument/2006/relationships/image" Target="../media/image13.jpg"/><Relationship Id="rId4" Type="http://schemas.openxmlformats.org/officeDocument/2006/relationships/image" Target="../media/image16.jpg"/><Relationship Id="rId9"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99.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03.jp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04.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06.jpg"/><Relationship Id="rId4" Type="http://schemas.openxmlformats.org/officeDocument/2006/relationships/image" Target="../media/image105.jpg"/></Relationships>
</file>

<file path=ppt/slides/_rels/slide45.xml.rels><?xml version="1.0" encoding="UTF-8" standalone="yes"?>
<Relationships xmlns="http://schemas.openxmlformats.org/package/2006/relationships"><Relationship Id="rId3" Type="http://schemas.openxmlformats.org/officeDocument/2006/relationships/hyperlink" Target="https://forms.gle/q87JHyhU5icn9Feb6" TargetMode="External"/><Relationship Id="rId2" Type="http://schemas.openxmlformats.org/officeDocument/2006/relationships/notesSlide" Target="../notesSlides/notesSlide26.xml"/><Relationship Id="rId1" Type="http://schemas.openxmlformats.org/officeDocument/2006/relationships/slideLayout" Target="../slideLayouts/slideLayout66.xml"/><Relationship Id="rId5" Type="http://schemas.openxmlformats.org/officeDocument/2006/relationships/image" Target="../media/image25.jpeg"/><Relationship Id="rId4" Type="http://schemas.openxmlformats.org/officeDocument/2006/relationships/image" Target="../media/image107.jp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forms/d/1cAwjH68GCgDswkgh4au1UdKdS4a9tAoh4JTBv02adFA/edit#responses" TargetMode="External"/><Relationship Id="rId2" Type="http://schemas.openxmlformats.org/officeDocument/2006/relationships/notesSlide" Target="../notesSlides/notesSlide27.xml"/><Relationship Id="rId1" Type="http://schemas.openxmlformats.org/officeDocument/2006/relationships/slideLayout" Target="../slideLayouts/slideLayout66.xml"/><Relationship Id="rId4" Type="http://schemas.openxmlformats.org/officeDocument/2006/relationships/image" Target="../media/image107.jp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08.jpe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10.jpg"/><Relationship Id="rId4" Type="http://schemas.openxmlformats.org/officeDocument/2006/relationships/image" Target="../media/image109.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hyperlink" Target="https://forms.gle/q87JHyhU5icn9Feb6" TargetMode="Externa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g"/><Relationship Id="rId1" Type="http://schemas.openxmlformats.org/officeDocument/2006/relationships/slideLayout" Target="../slideLayouts/slideLayout12.xml"/><Relationship Id="rId6" Type="http://schemas.openxmlformats.org/officeDocument/2006/relationships/image" Target="../media/image113.jpeg"/><Relationship Id="rId5" Type="http://schemas.openxmlformats.org/officeDocument/2006/relationships/image" Target="../media/image10.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BD514-18EE-2D08-6F9B-6CDED2F92082}"/>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B7862522-0665-03C9-B44B-F790615F708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06762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3EB0-3495-B51B-DD66-30E5CEBF7668}"/>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042DC107-1357-179D-061A-2AE0EBB0D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662" y="4101075"/>
            <a:ext cx="4301613" cy="2408632"/>
          </a:xfrm>
          <a:prstGeom prst="rect">
            <a:avLst/>
          </a:prstGeom>
        </p:spPr>
      </p:pic>
      <p:sp>
        <p:nvSpPr>
          <p:cNvPr id="2" name="Rectangle 1">
            <a:extLst>
              <a:ext uri="{FF2B5EF4-FFF2-40B4-BE49-F238E27FC236}">
                <a16:creationId xmlns:a16="http://schemas.microsoft.com/office/drawing/2014/main" id="{A1C04FCF-9441-7961-17A4-21BD33E5B85D}"/>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CA3D4A3D-A516-D054-1A54-32A84B0BC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E454B41E-2C57-A41E-6DAD-E63E963455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9101957C-7D1E-5E76-469A-EE68C5611E07}"/>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85FEFD04-D9D6-D030-116E-AD80DBB98E75}"/>
              </a:ext>
            </a:extLst>
          </p:cNvPr>
          <p:cNvSpPr txBox="1"/>
          <p:nvPr/>
        </p:nvSpPr>
        <p:spPr>
          <a:xfrm>
            <a:off x="4032251" y="1316767"/>
            <a:ext cx="6096197"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 réunions d’information dans les entreprises</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26EA4EF3-0A4A-353A-712B-4313E071E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400" y="2175676"/>
            <a:ext cx="3440448" cy="2052091"/>
          </a:xfrm>
          <a:prstGeom prst="rect">
            <a:avLst/>
          </a:prstGeom>
        </p:spPr>
      </p:pic>
    </p:spTree>
    <p:extLst>
      <p:ext uri="{BB962C8B-B14F-4D97-AF65-F5344CB8AC3E}">
        <p14:creationId xmlns:p14="http://schemas.microsoft.com/office/powerpoint/2010/main" val="337191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F3C1-89BE-3175-0CE9-EF61D206A7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6C4CF9-0FF5-34DD-8E91-D912254E6941}"/>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970CE5BF-DD89-D809-F89A-268CAD6BD7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4E5DA6A4-18E6-0E78-A1C4-DF6FCD1AA5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68B6325E-7552-2E4F-0172-4F24F86C7089}"/>
              </a:ext>
            </a:extLst>
          </p:cNvPr>
          <p:cNvSpPr txBox="1">
            <a:spLocks/>
          </p:cNvSpPr>
          <p:nvPr/>
        </p:nvSpPr>
        <p:spPr>
          <a:xfrm>
            <a:off x="2015547" y="144027"/>
            <a:ext cx="10369152" cy="1316755"/>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pic>
        <p:nvPicPr>
          <p:cNvPr id="7" name="Image 6">
            <a:extLst>
              <a:ext uri="{FF2B5EF4-FFF2-40B4-BE49-F238E27FC236}">
                <a16:creationId xmlns:a16="http://schemas.microsoft.com/office/drawing/2014/main" id="{E57756EB-3DBB-4708-7CE7-CEECD118C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824" y="2198571"/>
            <a:ext cx="5644360" cy="3921639"/>
          </a:xfrm>
          <a:prstGeom prst="rect">
            <a:avLst/>
          </a:prstGeom>
        </p:spPr>
      </p:pic>
      <p:sp>
        <p:nvSpPr>
          <p:cNvPr id="4" name="ZoneTexte 3">
            <a:extLst>
              <a:ext uri="{FF2B5EF4-FFF2-40B4-BE49-F238E27FC236}">
                <a16:creationId xmlns:a16="http://schemas.microsoft.com/office/drawing/2014/main" id="{B68F0992-02FB-4C92-9077-CC62B289B42F}"/>
              </a:ext>
            </a:extLst>
          </p:cNvPr>
          <p:cNvSpPr txBox="1"/>
          <p:nvPr/>
        </p:nvSpPr>
        <p:spPr>
          <a:xfrm>
            <a:off x="4415813" y="3692468"/>
            <a:ext cx="6192688" cy="1006238"/>
          </a:xfrm>
          <a:prstGeom prst="rect">
            <a:avLst/>
          </a:prstGeom>
          <a:solidFill>
            <a:schemeClr val="accent1"/>
          </a:solidFill>
        </p:spPr>
        <p:txBody>
          <a:bodyPr wrap="square">
            <a:spAutoFit/>
          </a:bodyPr>
          <a:lstStyle/>
          <a:p>
            <a:pPr algn="ctr" defTabSz="1219170" fontAlgn="base">
              <a:lnSpc>
                <a:spcPct val="107000"/>
              </a:lnSpc>
              <a:spcBef>
                <a:spcPct val="0"/>
              </a:spcBef>
              <a:spcAft>
                <a:spcPts val="1067"/>
              </a:spcAft>
            </a:pPr>
            <a:r>
              <a:rPr lang="fr-FR" sz="2400" b="1" kern="1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 contact avec un </a:t>
            </a:r>
          </a:p>
          <a:p>
            <a:pPr algn="ctr" defTabSz="1219170" fontAlgn="base">
              <a:lnSpc>
                <a:spcPct val="107000"/>
              </a:lnSpc>
              <a:spcBef>
                <a:spcPct val="0"/>
              </a:spcBef>
              <a:spcAft>
                <a:spcPts val="1067"/>
              </a:spcAft>
            </a:pPr>
            <a:r>
              <a:rPr lang="fr-FR" sz="2400" b="1" kern="1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correspondant local</a:t>
            </a:r>
            <a:endParaRPr lang="fr-FR" sz="2133" kern="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96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C4B6-48BE-F07F-F44B-65B92B17F9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4A040B-E67C-EE47-42E3-4467658FBD79}"/>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8C92C668-7BD8-11D0-F240-06E90C019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CD132022-E65A-19C1-87EC-339D58066E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2EF5563C-904D-E39F-21C9-4E9F201C286B}"/>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C99FEA77-6873-7C83-0EE5-1B2DC2355AA0}"/>
              </a:ext>
            </a:extLst>
          </p:cNvPr>
          <p:cNvSpPr txBox="1"/>
          <p:nvPr/>
        </p:nvSpPr>
        <p:spPr>
          <a:xfrm>
            <a:off x="3776531" y="1316765"/>
            <a:ext cx="6303911"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Utiliser et travailler avec notre réseau partenarial</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E5F0E97B-CF8B-E570-94C4-080BB5D5F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819" y="2320664"/>
            <a:ext cx="5808645" cy="4210795"/>
          </a:xfrm>
          <a:prstGeom prst="rect">
            <a:avLst/>
          </a:prstGeom>
        </p:spPr>
      </p:pic>
    </p:spTree>
    <p:extLst>
      <p:ext uri="{BB962C8B-B14F-4D97-AF65-F5344CB8AC3E}">
        <p14:creationId xmlns:p14="http://schemas.microsoft.com/office/powerpoint/2010/main" val="394280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93B0B-1A01-FDCD-6728-1C7E10CF44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840CEB-A503-D95D-4E0F-1AF626FAAAB2}"/>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F7C4C3D9-1FE4-D03D-6C87-5CD38D8A94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A355BDC9-AF02-0D59-982A-E8C250A1F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ED83DCAF-3B7E-7A3F-0D45-E26FA10CEBA8}"/>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9CFC6DF1-41FD-0F30-C3FE-9A50C5492867}"/>
              </a:ext>
            </a:extLst>
          </p:cNvPr>
          <p:cNvSpPr txBox="1"/>
          <p:nvPr/>
        </p:nvSpPr>
        <p:spPr>
          <a:xfrm>
            <a:off x="4175787" y="1172749"/>
            <a:ext cx="6096677"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Aller plus loin que l’accompagnement technique</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32A7CA4-0546-1A22-395D-24CDA2550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835" y="3362243"/>
            <a:ext cx="3679744" cy="3495757"/>
          </a:xfrm>
          <a:prstGeom prst="rect">
            <a:avLst/>
          </a:prstGeom>
        </p:spPr>
      </p:pic>
      <p:pic>
        <p:nvPicPr>
          <p:cNvPr id="9" name="Image 8">
            <a:extLst>
              <a:ext uri="{FF2B5EF4-FFF2-40B4-BE49-F238E27FC236}">
                <a16:creationId xmlns:a16="http://schemas.microsoft.com/office/drawing/2014/main" id="{DA11D606-42CE-6B88-2CF0-AC9EC8185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267" y="2367468"/>
            <a:ext cx="3780283" cy="2141681"/>
          </a:xfrm>
          <a:prstGeom prst="rect">
            <a:avLst/>
          </a:prstGeom>
        </p:spPr>
      </p:pic>
      <p:sp>
        <p:nvSpPr>
          <p:cNvPr id="6" name="ZoneTexte 5">
            <a:extLst>
              <a:ext uri="{FF2B5EF4-FFF2-40B4-BE49-F238E27FC236}">
                <a16:creationId xmlns:a16="http://schemas.microsoft.com/office/drawing/2014/main" id="{2F79A623-A556-291D-6C6C-5E1A319C4069}"/>
              </a:ext>
            </a:extLst>
          </p:cNvPr>
          <p:cNvSpPr txBox="1"/>
          <p:nvPr/>
        </p:nvSpPr>
        <p:spPr>
          <a:xfrm>
            <a:off x="3905121" y="5123474"/>
            <a:ext cx="3245992" cy="1390317"/>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Prendre en compte le risque éventuel d’isolement social</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2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45747-572F-35C2-62F5-6198E32BA7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81F4CE-6570-AFC6-F103-45E83AA8FB30}"/>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F691E5EC-E6B4-0DF1-9FE7-AB2E33E785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3F4C1335-521D-B098-A154-F5B99D695C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F97402C5-8EBE-982F-C839-EA25441B078B}"/>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a:p>
            <a:pPr algn="ctr" defTabSz="457189">
              <a:defRPr/>
            </a:pPr>
            <a:endParaRPr lang="fr-FR" sz="2000" dirty="0">
              <a:solidFill>
                <a:srgbClr val="90C226"/>
              </a:solidFill>
              <a:latin typeface="Trebuchet MS" panose="020B0603020202020204"/>
            </a:endParaRPr>
          </a:p>
        </p:txBody>
      </p:sp>
      <p:sp>
        <p:nvSpPr>
          <p:cNvPr id="4" name="ZoneTexte 3">
            <a:extLst>
              <a:ext uri="{FF2B5EF4-FFF2-40B4-BE49-F238E27FC236}">
                <a16:creationId xmlns:a16="http://schemas.microsoft.com/office/drawing/2014/main" id="{30225156-F934-D123-84E5-48AFAD2A7DA3}"/>
              </a:ext>
            </a:extLst>
          </p:cNvPr>
          <p:cNvSpPr txBox="1"/>
          <p:nvPr/>
        </p:nvSpPr>
        <p:spPr>
          <a:xfrm>
            <a:off x="4271797" y="1172750"/>
            <a:ext cx="5760640"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Mme MAINSAINT : cheffe du service personnes âgées au CD 51</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2842EE70-050A-B803-D5EE-B4A409D4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325" y="2372883"/>
            <a:ext cx="4176464" cy="3991507"/>
          </a:xfrm>
          <a:prstGeom prst="rect">
            <a:avLst/>
          </a:prstGeom>
        </p:spPr>
      </p:pic>
    </p:spTree>
    <p:extLst>
      <p:ext uri="{BB962C8B-B14F-4D97-AF65-F5344CB8AC3E}">
        <p14:creationId xmlns:p14="http://schemas.microsoft.com/office/powerpoint/2010/main" val="422480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01D8525-B0F0-418E-80AA-151F0F0E768E}"/>
              </a:ext>
            </a:extLst>
          </p:cNvPr>
          <p:cNvSpPr txBox="1">
            <a:spLocks/>
          </p:cNvSpPr>
          <p:nvPr/>
        </p:nvSpPr>
        <p:spPr bwMode="auto">
          <a:xfrm>
            <a:off x="694707" y="3212976"/>
            <a:ext cx="10801200" cy="20080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scene3d>
              <a:camera prst="orthographicFront"/>
              <a:lightRig rig="soft" dir="t">
                <a:rot lat="0" lon="0" rev="15600000"/>
              </a:lightRig>
            </a:scene3d>
            <a:sp3d extrusionH="57150" prstMaterial="softEdge">
              <a:bevelT w="25400" h="38100"/>
            </a:sp3d>
          </a:bodyPr>
          <a:lstStyle>
            <a:lvl1pPr algn="l" rtl="0" eaLnBrk="0" fontAlgn="base" hangingPunct="0">
              <a:spcBef>
                <a:spcPct val="0"/>
              </a:spcBef>
              <a:spcAft>
                <a:spcPct val="0"/>
              </a:spcAft>
              <a:defRPr sz="3600" b="1" kern="1200">
                <a:solidFill>
                  <a:schemeClr val="tx1"/>
                </a:solidFill>
                <a:latin typeface="+mn-lt"/>
                <a:ea typeface="+mj-ea"/>
                <a:cs typeface="+mj-cs"/>
              </a:defRPr>
            </a:lvl1pPr>
            <a:lvl2pPr algn="l" rtl="0" eaLnBrk="0" fontAlgn="base" hangingPunct="0">
              <a:spcBef>
                <a:spcPct val="0"/>
              </a:spcBef>
              <a:spcAft>
                <a:spcPct val="0"/>
              </a:spcAft>
              <a:defRPr sz="3600" b="1">
                <a:solidFill>
                  <a:srgbClr val="64A525"/>
                </a:solidFill>
                <a:latin typeface="Calibri" pitchFamily="34" charset="0"/>
              </a:defRPr>
            </a:lvl2pPr>
            <a:lvl3pPr algn="l" rtl="0" eaLnBrk="0" fontAlgn="base" hangingPunct="0">
              <a:spcBef>
                <a:spcPct val="0"/>
              </a:spcBef>
              <a:spcAft>
                <a:spcPct val="0"/>
              </a:spcAft>
              <a:defRPr sz="3600" b="1">
                <a:solidFill>
                  <a:srgbClr val="64A525"/>
                </a:solidFill>
                <a:latin typeface="Calibri" pitchFamily="34" charset="0"/>
              </a:defRPr>
            </a:lvl3pPr>
            <a:lvl4pPr algn="l" rtl="0" eaLnBrk="0" fontAlgn="base" hangingPunct="0">
              <a:spcBef>
                <a:spcPct val="0"/>
              </a:spcBef>
              <a:spcAft>
                <a:spcPct val="0"/>
              </a:spcAft>
              <a:defRPr sz="3600" b="1">
                <a:solidFill>
                  <a:srgbClr val="64A525"/>
                </a:solidFill>
                <a:latin typeface="Calibri" pitchFamily="34" charset="0"/>
              </a:defRPr>
            </a:lvl4pPr>
            <a:lvl5pPr algn="l" rtl="0" eaLnBrk="0" fontAlgn="base" hangingPunct="0">
              <a:spcBef>
                <a:spcPct val="0"/>
              </a:spcBef>
              <a:spcAft>
                <a:spcPct val="0"/>
              </a:spcAft>
              <a:defRPr sz="3600" b="1">
                <a:solidFill>
                  <a:srgbClr val="64A52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defTabSz="914377"/>
            <a:r>
              <a:rPr lang="fr-FR" altLang="fr-FR" sz="4800" dirty="0">
                <a:ln w="0"/>
                <a:solidFill>
                  <a:prstClr val="black"/>
                </a:solidFill>
                <a:effectLst>
                  <a:outerShdw blurRad="38100" dist="19050" dir="2700000" algn="tl" rotWithShape="0">
                    <a:prstClr val="black">
                      <a:alpha val="40000"/>
                    </a:prstClr>
                  </a:outerShdw>
                </a:effectLst>
                <a:latin typeface="Artifakt Element Heavy" panose="020B0B03050000020004" pitchFamily="34" charset="0"/>
                <a:ea typeface="Artifakt Element Heavy" panose="020B0B03050000020004" pitchFamily="34" charset="0"/>
              </a:rPr>
              <a:t>Table ronde </a:t>
            </a:r>
          </a:p>
          <a:p>
            <a:pPr algn="ctr" defTabSz="914377"/>
            <a:r>
              <a:rPr lang="fr-FR" altLang="fr-FR" sz="4800" dirty="0">
                <a:ln w="0"/>
                <a:solidFill>
                  <a:prstClr val="black"/>
                </a:solidFill>
                <a:effectLst>
                  <a:outerShdw blurRad="38100" dist="19050" dir="2700000" algn="tl" rotWithShape="0">
                    <a:prstClr val="black">
                      <a:alpha val="40000"/>
                    </a:prstClr>
                  </a:outerShdw>
                </a:effectLst>
                <a:latin typeface="Artifakt Element Heavy" panose="020B0B03050000020004" pitchFamily="34" charset="0"/>
                <a:ea typeface="Artifakt Element Heavy" panose="020B0B03050000020004" pitchFamily="34" charset="0"/>
              </a:rPr>
              <a:t>« L’isolement social »</a:t>
            </a:r>
          </a:p>
        </p:txBody>
      </p:sp>
      <p:sp>
        <p:nvSpPr>
          <p:cNvPr id="5" name="Titre 1">
            <a:extLst>
              <a:ext uri="{FF2B5EF4-FFF2-40B4-BE49-F238E27FC236}">
                <a16:creationId xmlns:a16="http://schemas.microsoft.com/office/drawing/2014/main" id="{D228FA85-2328-46B3-8CC5-3D3C2638A849}"/>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pic>
        <p:nvPicPr>
          <p:cNvPr id="7" name="Picture 2" descr="Fichier:Mutualite sociale agricole logo.svg — Wikipédia">
            <a:extLst>
              <a:ext uri="{FF2B5EF4-FFF2-40B4-BE49-F238E27FC236}">
                <a16:creationId xmlns:a16="http://schemas.microsoft.com/office/drawing/2014/main" id="{B86B4E02-E405-4ABB-9393-B93F4D87D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519929"/>
            <a:ext cx="2376264" cy="110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8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460FDA78-8D15-4FEC-A31D-17F1AF5C5FF6}"/>
              </a:ext>
            </a:extLst>
          </p:cNvPr>
          <p:cNvSpPr>
            <a:spLocks noGrp="1"/>
          </p:cNvSpPr>
          <p:nvPr>
            <p:ph type="title"/>
          </p:nvPr>
        </p:nvSpPr>
        <p:spPr>
          <a:xfrm>
            <a:off x="296993" y="16585"/>
            <a:ext cx="7920880" cy="660272"/>
          </a:xfrm>
        </p:spPr>
        <p:txBody>
          <a:bodyPr>
            <a:noAutofit/>
          </a:bodyPr>
          <a:lstStyle/>
          <a:p>
            <a:r>
              <a:rPr lang="fr-FR" sz="3200" dirty="0">
                <a:solidFill>
                  <a:srgbClr val="EB5A45"/>
                </a:solidFill>
                <a:latin typeface="+mn-lt"/>
                <a:ea typeface="Segoe UI Black" panose="020B0A02040204020203" pitchFamily="34" charset="0"/>
              </a:rPr>
              <a:t>Rappel des compétences du Département</a:t>
            </a:r>
          </a:p>
        </p:txBody>
      </p:sp>
      <p:sp>
        <p:nvSpPr>
          <p:cNvPr id="26" name="Titre 1">
            <a:extLst>
              <a:ext uri="{FF2B5EF4-FFF2-40B4-BE49-F238E27FC236}">
                <a16:creationId xmlns:a16="http://schemas.microsoft.com/office/drawing/2014/main" id="{D2DD6175-834C-494B-AFA9-56B6FA82BBDB}"/>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pic>
        <p:nvPicPr>
          <p:cNvPr id="22" name="Image 21">
            <a:extLst>
              <a:ext uri="{FF2B5EF4-FFF2-40B4-BE49-F238E27FC236}">
                <a16:creationId xmlns:a16="http://schemas.microsoft.com/office/drawing/2014/main" id="{BB71BE48-EBF2-4BA0-BB79-07256690F888}"/>
              </a:ext>
            </a:extLst>
          </p:cNvPr>
          <p:cNvPicPr>
            <a:picLocks noChangeAspect="1"/>
          </p:cNvPicPr>
          <p:nvPr/>
        </p:nvPicPr>
        <p:blipFill rotWithShape="1">
          <a:blip r:embed="rId3"/>
          <a:srcRect t="1318" r="1668" b="3322"/>
          <a:stretch/>
        </p:blipFill>
        <p:spPr>
          <a:xfrm>
            <a:off x="6096000" y="610498"/>
            <a:ext cx="5357405" cy="5637007"/>
          </a:xfrm>
          <a:prstGeom prst="rect">
            <a:avLst/>
          </a:prstGeom>
        </p:spPr>
      </p:pic>
      <p:sp>
        <p:nvSpPr>
          <p:cNvPr id="3" name="ZoneTexte 2">
            <a:extLst>
              <a:ext uri="{FF2B5EF4-FFF2-40B4-BE49-F238E27FC236}">
                <a16:creationId xmlns:a16="http://schemas.microsoft.com/office/drawing/2014/main" id="{0425825A-7E41-434A-A4B5-AEDBB406A212}"/>
              </a:ext>
            </a:extLst>
          </p:cNvPr>
          <p:cNvSpPr txBox="1"/>
          <p:nvPr/>
        </p:nvSpPr>
        <p:spPr>
          <a:xfrm>
            <a:off x="645917" y="1340768"/>
            <a:ext cx="5094815" cy="3631763"/>
          </a:xfrm>
          <a:prstGeom prst="rect">
            <a:avLst/>
          </a:prstGeom>
          <a:noFill/>
        </p:spPr>
        <p:txBody>
          <a:bodyPr wrap="square" rtlCol="0">
            <a:spAutoFit/>
          </a:bodyPr>
          <a:lstStyle/>
          <a:p>
            <a:pPr defTabSz="914377" eaLnBrk="0" fontAlgn="base" hangingPunct="0">
              <a:spcBef>
                <a:spcPct val="0"/>
              </a:spcBef>
              <a:spcAft>
                <a:spcPct val="0"/>
              </a:spcAft>
            </a:pPr>
            <a:r>
              <a:rPr lang="fr-FR" sz="2000" b="1" dirty="0">
                <a:solidFill>
                  <a:prstClr val="black"/>
                </a:solidFill>
                <a:latin typeface="Calibri"/>
                <a:ea typeface="Verdana" panose="020B0604030504040204" pitchFamily="34" charset="0"/>
                <a:cs typeface="Arial" panose="020B0604020202020204" pitchFamily="34" charset="0"/>
              </a:rPr>
              <a:t>L’accompagnement de la perte d’autonomie par le Département de le Marne :</a:t>
            </a:r>
          </a:p>
          <a:p>
            <a:pPr defTabSz="914377" eaLnBrk="0" fontAlgn="base" hangingPunct="0">
              <a:spcBef>
                <a:spcPct val="0"/>
              </a:spcBef>
              <a:spcAft>
                <a:spcPct val="0"/>
              </a:spcAft>
            </a:pPr>
            <a:endParaRPr lang="fr-FR" sz="1000" dirty="0">
              <a:solidFill>
                <a:prstClr val="black"/>
              </a:solidFill>
              <a:latin typeface="Calibri"/>
              <a:ea typeface="Verdana" panose="020B0604030504040204" pitchFamily="34" charset="0"/>
              <a:cs typeface="Arial" panose="020B0604020202020204" pitchFamily="34" charset="0"/>
            </a:endParaRPr>
          </a:p>
          <a:p>
            <a:pPr marL="342891" indent="-342891" defTabSz="914377" eaLnBrk="0" fontAlgn="base" hangingPunct="0">
              <a:spcBef>
                <a:spcPct val="0"/>
              </a:spcBef>
              <a:spcAft>
                <a:spcPct val="0"/>
              </a:spcAft>
              <a:buFont typeface="Webdings" panose="05030102010509060703" pitchFamily="18" charset="2"/>
              <a:buChar char="4"/>
            </a:pPr>
            <a:r>
              <a:rPr lang="fr-FR" sz="2000" b="1" dirty="0">
                <a:solidFill>
                  <a:srgbClr val="AFCA0B"/>
                </a:solidFill>
                <a:latin typeface="Calibri"/>
                <a:ea typeface="Verdana" panose="020B0604030504040204" pitchFamily="34" charset="0"/>
                <a:cs typeface="Arial" panose="020B0604020202020204" pitchFamily="34" charset="0"/>
              </a:rPr>
              <a:t>68 M€ </a:t>
            </a:r>
            <a:r>
              <a:rPr lang="fr-FR" sz="2000" dirty="0">
                <a:solidFill>
                  <a:prstClr val="black"/>
                </a:solidFill>
                <a:latin typeface="Calibri"/>
                <a:ea typeface="Verdana" panose="020B0604030504040204" pitchFamily="34" charset="0"/>
                <a:cs typeface="Arial" panose="020B0604020202020204" pitchFamily="34" charset="0"/>
              </a:rPr>
              <a:t>de budget en faveur des personnes âgées</a:t>
            </a:r>
          </a:p>
          <a:p>
            <a:pPr marL="342891" indent="-342891" defTabSz="914377" eaLnBrk="0" fontAlgn="base" hangingPunct="0">
              <a:spcBef>
                <a:spcPct val="0"/>
              </a:spcBef>
              <a:spcAft>
                <a:spcPct val="0"/>
              </a:spcAft>
              <a:buFont typeface="Webdings" panose="05030102010509060703" pitchFamily="18" charset="2"/>
              <a:buChar char="4"/>
            </a:pPr>
            <a:r>
              <a:rPr lang="fr-FR" sz="2000" b="1" dirty="0">
                <a:solidFill>
                  <a:srgbClr val="AFCA0B"/>
                </a:solidFill>
                <a:latin typeface="Calibri"/>
                <a:ea typeface="Verdana" panose="020B0604030504040204" pitchFamily="34" charset="0"/>
                <a:cs typeface="Arial" panose="020B0604020202020204" pitchFamily="34" charset="0"/>
              </a:rPr>
              <a:t>1,1 M€ </a:t>
            </a:r>
            <a:r>
              <a:rPr lang="fr-FR" sz="2000" dirty="0">
                <a:solidFill>
                  <a:prstClr val="black"/>
                </a:solidFill>
                <a:latin typeface="Calibri"/>
                <a:ea typeface="Verdana" panose="020B0604030504040204" pitchFamily="34" charset="0"/>
                <a:cs typeface="Arial" panose="020B0604020202020204" pitchFamily="34" charset="0"/>
              </a:rPr>
              <a:t>de budget dédié au CLIC</a:t>
            </a:r>
          </a:p>
          <a:p>
            <a:pPr marL="342891" indent="-342891" defTabSz="914377" eaLnBrk="0" fontAlgn="base" hangingPunct="0">
              <a:spcBef>
                <a:spcPct val="0"/>
              </a:spcBef>
              <a:spcAft>
                <a:spcPct val="0"/>
              </a:spcAft>
              <a:buClr>
                <a:srgbClr val="A5CA36"/>
              </a:buClr>
              <a:buFont typeface="Webdings" panose="05030102010509060703" pitchFamily="18" charset="2"/>
              <a:buChar char="4"/>
            </a:pPr>
            <a:r>
              <a:rPr lang="fr-FR" sz="2000" dirty="0">
                <a:solidFill>
                  <a:prstClr val="black"/>
                </a:solidFill>
                <a:latin typeface="Calibri"/>
                <a:ea typeface="Verdana" panose="020B0604030504040204" pitchFamily="34" charset="0"/>
                <a:cs typeface="Arial" panose="020B0604020202020204" pitchFamily="34" charset="0"/>
              </a:rPr>
              <a:t>Autorisation et contrôle des </a:t>
            </a:r>
            <a:r>
              <a:rPr lang="fr-FR" sz="2000" b="1" dirty="0">
                <a:solidFill>
                  <a:srgbClr val="A5CA36"/>
                </a:solidFill>
                <a:latin typeface="Calibri"/>
                <a:ea typeface="Verdana" panose="020B0604030504040204" pitchFamily="34" charset="0"/>
                <a:cs typeface="Arial" panose="020B0604020202020204" pitchFamily="34" charset="0"/>
              </a:rPr>
              <a:t>SAAD </a:t>
            </a:r>
            <a:r>
              <a:rPr lang="fr-FR" sz="2000" dirty="0">
                <a:solidFill>
                  <a:prstClr val="black"/>
                </a:solidFill>
                <a:latin typeface="Calibri"/>
                <a:ea typeface="Verdana" panose="020B0604030504040204" pitchFamily="34" charset="0"/>
                <a:cs typeface="Arial" panose="020B0604020202020204" pitchFamily="34" charset="0"/>
              </a:rPr>
              <a:t>et des </a:t>
            </a:r>
            <a:r>
              <a:rPr lang="fr-FR" sz="2000" b="1" dirty="0">
                <a:solidFill>
                  <a:srgbClr val="A5CA36"/>
                </a:solidFill>
                <a:latin typeface="Calibri"/>
                <a:ea typeface="Verdana" panose="020B0604030504040204" pitchFamily="34" charset="0"/>
                <a:cs typeface="Arial" panose="020B0604020202020204" pitchFamily="34" charset="0"/>
              </a:rPr>
              <a:t>établissement médico-sociaux</a:t>
            </a:r>
          </a:p>
          <a:p>
            <a:pPr marL="342891" indent="-342891" defTabSz="914377" eaLnBrk="0" fontAlgn="base" hangingPunct="0">
              <a:spcBef>
                <a:spcPct val="0"/>
              </a:spcBef>
              <a:spcAft>
                <a:spcPct val="0"/>
              </a:spcAft>
              <a:buClr>
                <a:srgbClr val="A5CA36"/>
              </a:buClr>
              <a:buFont typeface="Webdings" panose="05030102010509060703" pitchFamily="18" charset="2"/>
              <a:buChar char="4"/>
            </a:pPr>
            <a:r>
              <a:rPr lang="fr-FR" sz="2000" b="1" dirty="0">
                <a:solidFill>
                  <a:srgbClr val="AFCA0B"/>
                </a:solidFill>
                <a:latin typeface="Calibri"/>
                <a:ea typeface="Verdana" panose="020B0604030504040204" pitchFamily="34" charset="0"/>
                <a:cs typeface="Arial" panose="020B0604020202020204" pitchFamily="34" charset="0"/>
              </a:rPr>
              <a:t>385</a:t>
            </a:r>
            <a:r>
              <a:rPr lang="fr-FR" sz="2000" dirty="0">
                <a:solidFill>
                  <a:prstClr val="black"/>
                </a:solidFill>
                <a:latin typeface="Calibri"/>
                <a:ea typeface="Verdana" panose="020B0604030504040204" pitchFamily="34" charset="0"/>
                <a:cs typeface="Arial" panose="020B0604020202020204" pitchFamily="34" charset="0"/>
              </a:rPr>
              <a:t> actions de préventions proposées bénéficiant à </a:t>
            </a:r>
            <a:r>
              <a:rPr lang="fr-FR" sz="2000" b="1" dirty="0">
                <a:solidFill>
                  <a:srgbClr val="AFCA0B"/>
                </a:solidFill>
                <a:latin typeface="Calibri"/>
                <a:ea typeface="Verdana" panose="020B0604030504040204" pitchFamily="34" charset="0"/>
                <a:cs typeface="Arial" panose="020B0604020202020204" pitchFamily="34" charset="0"/>
              </a:rPr>
              <a:t>18 000 </a:t>
            </a:r>
            <a:r>
              <a:rPr lang="fr-FR" sz="2000" dirty="0">
                <a:solidFill>
                  <a:prstClr val="black"/>
                </a:solidFill>
                <a:latin typeface="Calibri"/>
                <a:ea typeface="Verdana" panose="020B0604030504040204" pitchFamily="34" charset="0"/>
                <a:cs typeface="Arial" panose="020B0604020202020204" pitchFamily="34" charset="0"/>
              </a:rPr>
              <a:t>personnes âgées</a:t>
            </a:r>
          </a:p>
          <a:p>
            <a:pPr marL="342891" indent="-342891" defTabSz="914377" eaLnBrk="0" fontAlgn="base" hangingPunct="0">
              <a:spcBef>
                <a:spcPct val="0"/>
              </a:spcBef>
              <a:spcAft>
                <a:spcPct val="0"/>
              </a:spcAft>
              <a:buFont typeface="Webdings" panose="05030102010509060703" pitchFamily="18" charset="2"/>
              <a:buChar char="4"/>
            </a:pPr>
            <a:r>
              <a:rPr lang="fr-FR" sz="2000" b="1" dirty="0">
                <a:solidFill>
                  <a:srgbClr val="AFCA0B"/>
                </a:solidFill>
                <a:latin typeface="Calibri"/>
                <a:ea typeface="Verdana" panose="020B0604030504040204" pitchFamily="34" charset="0"/>
                <a:cs typeface="Arial" panose="020B0604020202020204" pitchFamily="34" charset="0"/>
              </a:rPr>
              <a:t>3 875 </a:t>
            </a:r>
            <a:r>
              <a:rPr lang="fr-FR" sz="2000" dirty="0">
                <a:solidFill>
                  <a:prstClr val="black"/>
                </a:solidFill>
                <a:latin typeface="Calibri"/>
                <a:ea typeface="Verdana" panose="020B0604030504040204" pitchFamily="34" charset="0"/>
                <a:cs typeface="Arial" panose="020B0604020202020204" pitchFamily="34" charset="0"/>
              </a:rPr>
              <a:t>bénéficiaires de l’Allocation Personnalisé à l’Autonomie (APA) à domicile</a:t>
            </a:r>
          </a:p>
        </p:txBody>
      </p:sp>
    </p:spTree>
    <p:extLst>
      <p:ext uri="{BB962C8B-B14F-4D97-AF65-F5344CB8AC3E}">
        <p14:creationId xmlns:p14="http://schemas.microsoft.com/office/powerpoint/2010/main" val="37933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30E2D71-39D3-403D-8950-CB8D9E78E9C0}"/>
              </a:ext>
            </a:extLst>
          </p:cNvPr>
          <p:cNvPicPr>
            <a:picLocks noChangeAspect="1"/>
          </p:cNvPicPr>
          <p:nvPr/>
        </p:nvPicPr>
        <p:blipFill rotWithShape="1">
          <a:blip r:embed="rId3"/>
          <a:srcRect l="58859" t="18500" r="8066" b="10101"/>
          <a:stretch/>
        </p:blipFill>
        <p:spPr>
          <a:xfrm>
            <a:off x="154161" y="537959"/>
            <a:ext cx="6048672" cy="3672408"/>
          </a:xfrm>
          <a:prstGeom prst="rect">
            <a:avLst/>
          </a:prstGeom>
        </p:spPr>
      </p:pic>
      <p:grpSp>
        <p:nvGrpSpPr>
          <p:cNvPr id="8" name="Group 132">
            <a:extLst>
              <a:ext uri="{FF2B5EF4-FFF2-40B4-BE49-F238E27FC236}">
                <a16:creationId xmlns:a16="http://schemas.microsoft.com/office/drawing/2014/main" id="{EB81F3D5-DEA2-4EA4-B4E9-070E18A10107}"/>
              </a:ext>
            </a:extLst>
          </p:cNvPr>
          <p:cNvGrpSpPr>
            <a:grpSpLocks/>
          </p:cNvGrpSpPr>
          <p:nvPr/>
        </p:nvGrpSpPr>
        <p:grpSpPr>
          <a:xfrm>
            <a:off x="6172426" y="571543"/>
            <a:ext cx="5924231" cy="3481672"/>
            <a:chOff x="0" y="0"/>
            <a:chExt cx="6153150" cy="4381500"/>
          </a:xfrm>
        </p:grpSpPr>
        <p:sp>
          <p:nvSpPr>
            <p:cNvPr id="9" name="Graphic 133">
              <a:extLst>
                <a:ext uri="{FF2B5EF4-FFF2-40B4-BE49-F238E27FC236}">
                  <a16:creationId xmlns:a16="http://schemas.microsoft.com/office/drawing/2014/main" id="{78FC32C5-9279-47A1-9FC5-F6276DD54FFE}"/>
                </a:ext>
              </a:extLst>
            </p:cNvPr>
            <p:cNvSpPr/>
            <p:nvPr/>
          </p:nvSpPr>
          <p:spPr>
            <a:xfrm>
              <a:off x="0" y="0"/>
              <a:ext cx="6153150" cy="4381500"/>
            </a:xfrm>
            <a:custGeom>
              <a:avLst/>
              <a:gdLst/>
              <a:ahLst/>
              <a:cxnLst/>
              <a:rect l="l" t="t" r="r" b="b"/>
              <a:pathLst>
                <a:path w="6153150" h="4381500">
                  <a:moveTo>
                    <a:pt x="6153149" y="0"/>
                  </a:moveTo>
                  <a:lnTo>
                    <a:pt x="446087" y="0"/>
                  </a:lnTo>
                  <a:lnTo>
                    <a:pt x="397481" y="2616"/>
                  </a:lnTo>
                  <a:lnTo>
                    <a:pt x="350391" y="10285"/>
                  </a:lnTo>
                  <a:lnTo>
                    <a:pt x="305089" y="22734"/>
                  </a:lnTo>
                  <a:lnTo>
                    <a:pt x="261847" y="39691"/>
                  </a:lnTo>
                  <a:lnTo>
                    <a:pt x="220938" y="60884"/>
                  </a:lnTo>
                  <a:lnTo>
                    <a:pt x="182634" y="86043"/>
                  </a:lnTo>
                  <a:lnTo>
                    <a:pt x="147206" y="114894"/>
                  </a:lnTo>
                  <a:lnTo>
                    <a:pt x="114927" y="147166"/>
                  </a:lnTo>
                  <a:lnTo>
                    <a:pt x="86069" y="182587"/>
                  </a:lnTo>
                  <a:lnTo>
                    <a:pt x="60904" y="220885"/>
                  </a:lnTo>
                  <a:lnTo>
                    <a:pt x="39704" y="261789"/>
                  </a:lnTo>
                  <a:lnTo>
                    <a:pt x="22741" y="305027"/>
                  </a:lnTo>
                  <a:lnTo>
                    <a:pt x="10288" y="350327"/>
                  </a:lnTo>
                  <a:lnTo>
                    <a:pt x="2617" y="397416"/>
                  </a:lnTo>
                  <a:lnTo>
                    <a:pt x="0" y="446024"/>
                  </a:lnTo>
                  <a:lnTo>
                    <a:pt x="0" y="4381499"/>
                  </a:lnTo>
                  <a:lnTo>
                    <a:pt x="5707126" y="4381499"/>
                  </a:lnTo>
                  <a:lnTo>
                    <a:pt x="5755711" y="4378881"/>
                  </a:lnTo>
                  <a:lnTo>
                    <a:pt x="5802784" y="4371208"/>
                  </a:lnTo>
                  <a:lnTo>
                    <a:pt x="5848073" y="4358752"/>
                  </a:lnTo>
                  <a:lnTo>
                    <a:pt x="5891305" y="4341786"/>
                  </a:lnTo>
                  <a:lnTo>
                    <a:pt x="5932207" y="4320582"/>
                  </a:lnTo>
                  <a:lnTo>
                    <a:pt x="5970507" y="4295412"/>
                  </a:lnTo>
                  <a:lnTo>
                    <a:pt x="6005933" y="4266548"/>
                  </a:lnTo>
                  <a:lnTo>
                    <a:pt x="6038211" y="4234263"/>
                  </a:lnTo>
                  <a:lnTo>
                    <a:pt x="6067070" y="4198830"/>
                  </a:lnTo>
                  <a:lnTo>
                    <a:pt x="6092237" y="4160519"/>
                  </a:lnTo>
                  <a:lnTo>
                    <a:pt x="6113439" y="4119605"/>
                  </a:lnTo>
                  <a:lnTo>
                    <a:pt x="6130403" y="4076358"/>
                  </a:lnTo>
                  <a:lnTo>
                    <a:pt x="6142858" y="4031052"/>
                  </a:lnTo>
                  <a:lnTo>
                    <a:pt x="6150531" y="3983958"/>
                  </a:lnTo>
                  <a:lnTo>
                    <a:pt x="6153149" y="3935348"/>
                  </a:lnTo>
                  <a:lnTo>
                    <a:pt x="6153149" y="0"/>
                  </a:lnTo>
                  <a:close/>
                </a:path>
              </a:pathLst>
            </a:custGeom>
            <a:solidFill>
              <a:srgbClr val="D9EDF0"/>
            </a:solidFill>
          </p:spPr>
          <p:txBody>
            <a:bodyPr wrap="square" lIns="0" tIns="0" rIns="0" bIns="0" rtlCol="0">
              <a:prstTxWarp prst="textNoShape">
                <a:avLst/>
              </a:prstTxWarp>
              <a:noAutofit/>
            </a:bodyPr>
            <a:lstStyle/>
            <a:p>
              <a:pPr defTabSz="914377" eaLnBrk="0" fontAlgn="base" hangingPunct="0">
                <a:spcBef>
                  <a:spcPct val="0"/>
                </a:spcBef>
                <a:spcAft>
                  <a:spcPct val="0"/>
                </a:spcAft>
              </a:pPr>
              <a:endParaRPr lang="fr-FR" sz="2400" dirty="0">
                <a:solidFill>
                  <a:prstClr val="black"/>
                </a:solidFill>
                <a:latin typeface="Verdana" pitchFamily="34" charset="0"/>
                <a:ea typeface="ヒラギノ角ゴ Pro W3" pitchFamily="124" charset="-128"/>
                <a:cs typeface="Arial" panose="020B0604020202020204" pitchFamily="34" charset="0"/>
              </a:endParaRPr>
            </a:p>
          </p:txBody>
        </p:sp>
        <p:pic>
          <p:nvPicPr>
            <p:cNvPr id="10" name="Image 9">
              <a:extLst>
                <a:ext uri="{FF2B5EF4-FFF2-40B4-BE49-F238E27FC236}">
                  <a16:creationId xmlns:a16="http://schemas.microsoft.com/office/drawing/2014/main" id="{11F244C8-9305-4625-A7B4-230C09762FC4}"/>
                </a:ext>
              </a:extLst>
            </p:cNvPr>
            <p:cNvPicPr/>
            <p:nvPr/>
          </p:nvPicPr>
          <p:blipFill>
            <a:blip r:embed="rId4" cstate="print"/>
            <a:stretch>
              <a:fillRect/>
            </a:stretch>
          </p:blipFill>
          <p:spPr>
            <a:xfrm>
              <a:off x="250189" y="674882"/>
              <a:ext cx="5753100" cy="3505200"/>
            </a:xfrm>
            <a:prstGeom prst="rect">
              <a:avLst/>
            </a:prstGeom>
          </p:spPr>
        </p:pic>
        <p:sp>
          <p:nvSpPr>
            <p:cNvPr id="11" name="Graphic 135">
              <a:extLst>
                <a:ext uri="{FF2B5EF4-FFF2-40B4-BE49-F238E27FC236}">
                  <a16:creationId xmlns:a16="http://schemas.microsoft.com/office/drawing/2014/main" id="{40A4BCFF-0778-4326-AEB1-0D612B6FDAAA}"/>
                </a:ext>
              </a:extLst>
            </p:cNvPr>
            <p:cNvSpPr/>
            <p:nvPr/>
          </p:nvSpPr>
          <p:spPr>
            <a:xfrm>
              <a:off x="5295265" y="1159255"/>
              <a:ext cx="352425" cy="1167130"/>
            </a:xfrm>
            <a:custGeom>
              <a:avLst/>
              <a:gdLst/>
              <a:ahLst/>
              <a:cxnLst/>
              <a:rect l="l" t="t" r="r" b="b"/>
              <a:pathLst>
                <a:path w="352425" h="1167130">
                  <a:moveTo>
                    <a:pt x="88137" y="0"/>
                  </a:moveTo>
                  <a:lnTo>
                    <a:pt x="0" y="52704"/>
                  </a:lnTo>
                  <a:lnTo>
                    <a:pt x="88137" y="176275"/>
                  </a:lnTo>
                  <a:lnTo>
                    <a:pt x="88137" y="132206"/>
                  </a:lnTo>
                  <a:lnTo>
                    <a:pt x="108402" y="150793"/>
                  </a:lnTo>
                  <a:lnTo>
                    <a:pt x="147187" y="198517"/>
                  </a:lnTo>
                  <a:lnTo>
                    <a:pt x="183428" y="259458"/>
                  </a:lnTo>
                  <a:lnTo>
                    <a:pt x="200515" y="294567"/>
                  </a:lnTo>
                  <a:lnTo>
                    <a:pt x="216868" y="332597"/>
                  </a:lnTo>
                  <a:lnTo>
                    <a:pt x="232456" y="373421"/>
                  </a:lnTo>
                  <a:lnTo>
                    <a:pt x="247246" y="416911"/>
                  </a:lnTo>
                  <a:lnTo>
                    <a:pt x="261206" y="462940"/>
                  </a:lnTo>
                  <a:lnTo>
                    <a:pt x="274304" y="511381"/>
                  </a:lnTo>
                  <a:lnTo>
                    <a:pt x="286506" y="562105"/>
                  </a:lnTo>
                  <a:lnTo>
                    <a:pt x="297781" y="614985"/>
                  </a:lnTo>
                  <a:lnTo>
                    <a:pt x="308096" y="669894"/>
                  </a:lnTo>
                  <a:lnTo>
                    <a:pt x="317419" y="726703"/>
                  </a:lnTo>
                  <a:lnTo>
                    <a:pt x="325717" y="785286"/>
                  </a:lnTo>
                  <a:lnTo>
                    <a:pt x="332958" y="845515"/>
                  </a:lnTo>
                  <a:lnTo>
                    <a:pt x="339109" y="907261"/>
                  </a:lnTo>
                  <a:lnTo>
                    <a:pt x="344138" y="970398"/>
                  </a:lnTo>
                  <a:lnTo>
                    <a:pt x="348013" y="1034798"/>
                  </a:lnTo>
                  <a:lnTo>
                    <a:pt x="350701" y="1100333"/>
                  </a:lnTo>
                  <a:lnTo>
                    <a:pt x="352171" y="1166876"/>
                  </a:lnTo>
                  <a:lnTo>
                    <a:pt x="352379" y="1101675"/>
                  </a:lnTo>
                  <a:lnTo>
                    <a:pt x="351404" y="1037185"/>
                  </a:lnTo>
                  <a:lnTo>
                    <a:pt x="349274" y="973528"/>
                  </a:lnTo>
                  <a:lnTo>
                    <a:pt x="346018" y="910826"/>
                  </a:lnTo>
                  <a:lnTo>
                    <a:pt x="341664" y="849199"/>
                  </a:lnTo>
                  <a:lnTo>
                    <a:pt x="336240" y="788769"/>
                  </a:lnTo>
                  <a:lnTo>
                    <a:pt x="329775" y="729657"/>
                  </a:lnTo>
                  <a:lnTo>
                    <a:pt x="322297" y="671985"/>
                  </a:lnTo>
                  <a:lnTo>
                    <a:pt x="313835" y="615874"/>
                  </a:lnTo>
                  <a:lnTo>
                    <a:pt x="304418" y="561445"/>
                  </a:lnTo>
                  <a:lnTo>
                    <a:pt x="294073" y="508820"/>
                  </a:lnTo>
                  <a:lnTo>
                    <a:pt x="282829" y="458120"/>
                  </a:lnTo>
                  <a:lnTo>
                    <a:pt x="270714" y="409467"/>
                  </a:lnTo>
                  <a:lnTo>
                    <a:pt x="257757" y="362982"/>
                  </a:lnTo>
                  <a:lnTo>
                    <a:pt x="243987" y="318786"/>
                  </a:lnTo>
                  <a:lnTo>
                    <a:pt x="229432" y="277001"/>
                  </a:lnTo>
                  <a:lnTo>
                    <a:pt x="214120" y="237747"/>
                  </a:lnTo>
                  <a:lnTo>
                    <a:pt x="198080" y="201148"/>
                  </a:lnTo>
                  <a:lnTo>
                    <a:pt x="163928" y="136394"/>
                  </a:lnTo>
                  <a:lnTo>
                    <a:pt x="127205" y="83711"/>
                  </a:lnTo>
                  <a:lnTo>
                    <a:pt x="88137" y="44069"/>
                  </a:lnTo>
                  <a:lnTo>
                    <a:pt x="88137" y="0"/>
                  </a:lnTo>
                  <a:close/>
                </a:path>
              </a:pathLst>
            </a:custGeom>
            <a:solidFill>
              <a:srgbClr val="AEC90A"/>
            </a:solidFill>
          </p:spPr>
          <p:txBody>
            <a:bodyPr wrap="square" lIns="0" tIns="0" rIns="0" bIns="0" rtlCol="0">
              <a:prstTxWarp prst="textNoShape">
                <a:avLst/>
              </a:prstTxWarp>
              <a:noAutofit/>
            </a:bodyPr>
            <a:lstStyle/>
            <a:p>
              <a:pPr defTabSz="914377" eaLnBrk="0" fontAlgn="base" hangingPunct="0">
                <a:spcBef>
                  <a:spcPct val="0"/>
                </a:spcBef>
                <a:spcAft>
                  <a:spcPct val="0"/>
                </a:spcAft>
              </a:pPr>
              <a:endParaRPr lang="fr-FR" sz="2400">
                <a:solidFill>
                  <a:prstClr val="black"/>
                </a:solidFill>
                <a:latin typeface="Verdana" pitchFamily="34" charset="0"/>
                <a:ea typeface="ヒラギノ角ゴ Pro W3" pitchFamily="124" charset="-128"/>
                <a:cs typeface="Arial" panose="020B0604020202020204" pitchFamily="34" charset="0"/>
              </a:endParaRPr>
            </a:p>
          </p:txBody>
        </p:sp>
        <p:sp>
          <p:nvSpPr>
            <p:cNvPr id="12" name="Graphic 136">
              <a:extLst>
                <a:ext uri="{FF2B5EF4-FFF2-40B4-BE49-F238E27FC236}">
                  <a16:creationId xmlns:a16="http://schemas.microsoft.com/office/drawing/2014/main" id="{F4483642-892F-4C16-A45D-CBE09A1464AC}"/>
                </a:ext>
              </a:extLst>
            </p:cNvPr>
            <p:cNvSpPr/>
            <p:nvPr/>
          </p:nvSpPr>
          <p:spPr>
            <a:xfrm>
              <a:off x="5295265" y="2282063"/>
              <a:ext cx="352425" cy="1202690"/>
            </a:xfrm>
            <a:custGeom>
              <a:avLst/>
              <a:gdLst/>
              <a:ahLst/>
              <a:cxnLst/>
              <a:rect l="l" t="t" r="r" b="b"/>
              <a:pathLst>
                <a:path w="352425" h="1202690">
                  <a:moveTo>
                    <a:pt x="352425" y="0"/>
                  </a:moveTo>
                  <a:lnTo>
                    <a:pt x="351731" y="70458"/>
                  </a:lnTo>
                  <a:lnTo>
                    <a:pt x="349679" y="139752"/>
                  </a:lnTo>
                  <a:lnTo>
                    <a:pt x="346310" y="207750"/>
                  </a:lnTo>
                  <a:lnTo>
                    <a:pt x="341664" y="274321"/>
                  </a:lnTo>
                  <a:lnTo>
                    <a:pt x="335783" y="339336"/>
                  </a:lnTo>
                  <a:lnTo>
                    <a:pt x="328709" y="402664"/>
                  </a:lnTo>
                  <a:lnTo>
                    <a:pt x="320481" y="464175"/>
                  </a:lnTo>
                  <a:lnTo>
                    <a:pt x="311143" y="523737"/>
                  </a:lnTo>
                  <a:lnTo>
                    <a:pt x="300734" y="581221"/>
                  </a:lnTo>
                  <a:lnTo>
                    <a:pt x="289296" y="636497"/>
                  </a:lnTo>
                  <a:lnTo>
                    <a:pt x="276870" y="689433"/>
                  </a:lnTo>
                  <a:lnTo>
                    <a:pt x="263498" y="739899"/>
                  </a:lnTo>
                  <a:lnTo>
                    <a:pt x="249221" y="787765"/>
                  </a:lnTo>
                  <a:lnTo>
                    <a:pt x="234080" y="832900"/>
                  </a:lnTo>
                  <a:lnTo>
                    <a:pt x="218116" y="875174"/>
                  </a:lnTo>
                  <a:lnTo>
                    <a:pt x="201370" y="914456"/>
                  </a:lnTo>
                  <a:lnTo>
                    <a:pt x="183884" y="950617"/>
                  </a:lnTo>
                  <a:lnTo>
                    <a:pt x="146856" y="1013050"/>
                  </a:lnTo>
                  <a:lnTo>
                    <a:pt x="107362" y="1061429"/>
                  </a:lnTo>
                  <a:lnTo>
                    <a:pt x="65731" y="1094711"/>
                  </a:lnTo>
                  <a:lnTo>
                    <a:pt x="22293" y="1111852"/>
                  </a:lnTo>
                  <a:lnTo>
                    <a:pt x="0" y="1114044"/>
                  </a:lnTo>
                  <a:lnTo>
                    <a:pt x="0" y="1202182"/>
                  </a:lnTo>
                  <a:lnTo>
                    <a:pt x="44217" y="1193500"/>
                  </a:lnTo>
                  <a:lnTo>
                    <a:pt x="86793" y="1168153"/>
                  </a:lnTo>
                  <a:lnTo>
                    <a:pt x="127397" y="1127184"/>
                  </a:lnTo>
                  <a:lnTo>
                    <a:pt x="165699" y="1071638"/>
                  </a:lnTo>
                  <a:lnTo>
                    <a:pt x="201370" y="1002560"/>
                  </a:lnTo>
                  <a:lnTo>
                    <a:pt x="218116" y="963273"/>
                  </a:lnTo>
                  <a:lnTo>
                    <a:pt x="234080" y="920994"/>
                  </a:lnTo>
                  <a:lnTo>
                    <a:pt x="249221" y="875855"/>
                  </a:lnTo>
                  <a:lnTo>
                    <a:pt x="263498" y="827986"/>
                  </a:lnTo>
                  <a:lnTo>
                    <a:pt x="276870" y="777517"/>
                  </a:lnTo>
                  <a:lnTo>
                    <a:pt x="289296" y="724579"/>
                  </a:lnTo>
                  <a:lnTo>
                    <a:pt x="300734" y="669303"/>
                  </a:lnTo>
                  <a:lnTo>
                    <a:pt x="311143" y="611819"/>
                  </a:lnTo>
                  <a:lnTo>
                    <a:pt x="320481" y="552258"/>
                  </a:lnTo>
                  <a:lnTo>
                    <a:pt x="328709" y="490750"/>
                  </a:lnTo>
                  <a:lnTo>
                    <a:pt x="335783" y="427426"/>
                  </a:lnTo>
                  <a:lnTo>
                    <a:pt x="341664" y="362417"/>
                  </a:lnTo>
                  <a:lnTo>
                    <a:pt x="346310" y="295853"/>
                  </a:lnTo>
                  <a:lnTo>
                    <a:pt x="349679" y="227865"/>
                  </a:lnTo>
                  <a:lnTo>
                    <a:pt x="351731" y="158583"/>
                  </a:lnTo>
                  <a:lnTo>
                    <a:pt x="352425" y="88138"/>
                  </a:lnTo>
                  <a:lnTo>
                    <a:pt x="352425" y="0"/>
                  </a:lnTo>
                  <a:close/>
                </a:path>
              </a:pathLst>
            </a:custGeom>
            <a:solidFill>
              <a:srgbClr val="8DA109"/>
            </a:solidFill>
          </p:spPr>
          <p:txBody>
            <a:bodyPr wrap="square" lIns="0" tIns="0" rIns="0" bIns="0" rtlCol="0">
              <a:prstTxWarp prst="textNoShape">
                <a:avLst/>
              </a:prstTxWarp>
              <a:noAutofit/>
            </a:bodyPr>
            <a:lstStyle/>
            <a:p>
              <a:pPr defTabSz="914377" eaLnBrk="0" fontAlgn="base" hangingPunct="0">
                <a:spcBef>
                  <a:spcPct val="0"/>
                </a:spcBef>
                <a:spcAft>
                  <a:spcPct val="0"/>
                </a:spcAft>
              </a:pPr>
              <a:endParaRPr lang="fr-FR" sz="2400">
                <a:solidFill>
                  <a:prstClr val="black"/>
                </a:solidFill>
                <a:latin typeface="Verdana" pitchFamily="34" charset="0"/>
                <a:ea typeface="ヒラギノ角ゴ Pro W3" pitchFamily="124" charset="-128"/>
                <a:cs typeface="Arial" panose="020B0604020202020204" pitchFamily="34" charset="0"/>
              </a:endParaRPr>
            </a:p>
          </p:txBody>
        </p:sp>
        <p:sp>
          <p:nvSpPr>
            <p:cNvPr id="13" name="Graphic 137">
              <a:extLst>
                <a:ext uri="{FF2B5EF4-FFF2-40B4-BE49-F238E27FC236}">
                  <a16:creationId xmlns:a16="http://schemas.microsoft.com/office/drawing/2014/main" id="{BEBB3650-8A03-41D1-9AD6-084EBD56890C}"/>
                </a:ext>
              </a:extLst>
            </p:cNvPr>
            <p:cNvSpPr/>
            <p:nvPr/>
          </p:nvSpPr>
          <p:spPr>
            <a:xfrm>
              <a:off x="5295265" y="1159255"/>
              <a:ext cx="352425" cy="2325370"/>
            </a:xfrm>
            <a:custGeom>
              <a:avLst/>
              <a:gdLst/>
              <a:ahLst/>
              <a:cxnLst/>
              <a:rect l="l" t="t" r="r" b="b"/>
              <a:pathLst>
                <a:path w="352425" h="2325370">
                  <a:moveTo>
                    <a:pt x="352171" y="1166876"/>
                  </a:moveTo>
                  <a:lnTo>
                    <a:pt x="350701" y="1100333"/>
                  </a:lnTo>
                  <a:lnTo>
                    <a:pt x="348013" y="1034798"/>
                  </a:lnTo>
                  <a:lnTo>
                    <a:pt x="344138" y="970398"/>
                  </a:lnTo>
                  <a:lnTo>
                    <a:pt x="339109" y="907261"/>
                  </a:lnTo>
                  <a:lnTo>
                    <a:pt x="332958" y="845515"/>
                  </a:lnTo>
                  <a:lnTo>
                    <a:pt x="325717" y="785286"/>
                  </a:lnTo>
                  <a:lnTo>
                    <a:pt x="317419" y="726703"/>
                  </a:lnTo>
                  <a:lnTo>
                    <a:pt x="308096" y="669894"/>
                  </a:lnTo>
                  <a:lnTo>
                    <a:pt x="297781" y="614985"/>
                  </a:lnTo>
                  <a:lnTo>
                    <a:pt x="286506" y="562105"/>
                  </a:lnTo>
                  <a:lnTo>
                    <a:pt x="274304" y="511381"/>
                  </a:lnTo>
                  <a:lnTo>
                    <a:pt x="261206" y="462940"/>
                  </a:lnTo>
                  <a:lnTo>
                    <a:pt x="247246" y="416911"/>
                  </a:lnTo>
                  <a:lnTo>
                    <a:pt x="232456" y="373421"/>
                  </a:lnTo>
                  <a:lnTo>
                    <a:pt x="216868" y="332597"/>
                  </a:lnTo>
                  <a:lnTo>
                    <a:pt x="200515" y="294567"/>
                  </a:lnTo>
                  <a:lnTo>
                    <a:pt x="183428" y="259458"/>
                  </a:lnTo>
                  <a:lnTo>
                    <a:pt x="147187" y="198517"/>
                  </a:lnTo>
                  <a:lnTo>
                    <a:pt x="108402" y="150793"/>
                  </a:lnTo>
                  <a:lnTo>
                    <a:pt x="88137" y="132206"/>
                  </a:lnTo>
                  <a:lnTo>
                    <a:pt x="88137" y="176275"/>
                  </a:lnTo>
                  <a:lnTo>
                    <a:pt x="0" y="52704"/>
                  </a:lnTo>
                  <a:lnTo>
                    <a:pt x="88137" y="0"/>
                  </a:lnTo>
                  <a:lnTo>
                    <a:pt x="88137" y="44069"/>
                  </a:lnTo>
                  <a:lnTo>
                    <a:pt x="108159" y="62409"/>
                  </a:lnTo>
                  <a:lnTo>
                    <a:pt x="146486" y="109370"/>
                  </a:lnTo>
                  <a:lnTo>
                    <a:pt x="182320" y="169207"/>
                  </a:lnTo>
                  <a:lnTo>
                    <a:pt x="199226" y="203642"/>
                  </a:lnTo>
                  <a:lnTo>
                    <a:pt x="215418" y="240924"/>
                  </a:lnTo>
                  <a:lnTo>
                    <a:pt x="230865" y="280926"/>
                  </a:lnTo>
                  <a:lnTo>
                    <a:pt x="245536" y="323524"/>
                  </a:lnTo>
                  <a:lnTo>
                    <a:pt x="259402" y="368594"/>
                  </a:lnTo>
                  <a:lnTo>
                    <a:pt x="272430" y="416012"/>
                  </a:lnTo>
                  <a:lnTo>
                    <a:pt x="284592" y="465653"/>
                  </a:lnTo>
                  <a:lnTo>
                    <a:pt x="295856" y="517392"/>
                  </a:lnTo>
                  <a:lnTo>
                    <a:pt x="306193" y="571105"/>
                  </a:lnTo>
                  <a:lnTo>
                    <a:pt x="315570" y="626668"/>
                  </a:lnTo>
                  <a:lnTo>
                    <a:pt x="323959" y="683955"/>
                  </a:lnTo>
                  <a:lnTo>
                    <a:pt x="331328" y="742843"/>
                  </a:lnTo>
                  <a:lnTo>
                    <a:pt x="337647" y="803207"/>
                  </a:lnTo>
                  <a:lnTo>
                    <a:pt x="342886" y="864922"/>
                  </a:lnTo>
                  <a:lnTo>
                    <a:pt x="347013" y="927864"/>
                  </a:lnTo>
                  <a:lnTo>
                    <a:pt x="349999" y="991909"/>
                  </a:lnTo>
                  <a:lnTo>
                    <a:pt x="351813" y="1056931"/>
                  </a:lnTo>
                  <a:lnTo>
                    <a:pt x="352425" y="1122806"/>
                  </a:lnTo>
                  <a:lnTo>
                    <a:pt x="352425" y="1210945"/>
                  </a:lnTo>
                  <a:lnTo>
                    <a:pt x="351731" y="1281390"/>
                  </a:lnTo>
                  <a:lnTo>
                    <a:pt x="349679" y="1350672"/>
                  </a:lnTo>
                  <a:lnTo>
                    <a:pt x="346310" y="1418660"/>
                  </a:lnTo>
                  <a:lnTo>
                    <a:pt x="341664" y="1485224"/>
                  </a:lnTo>
                  <a:lnTo>
                    <a:pt x="335783" y="1550233"/>
                  </a:lnTo>
                  <a:lnTo>
                    <a:pt x="328709" y="1613557"/>
                  </a:lnTo>
                  <a:lnTo>
                    <a:pt x="320481" y="1675065"/>
                  </a:lnTo>
                  <a:lnTo>
                    <a:pt x="311143" y="1734626"/>
                  </a:lnTo>
                  <a:lnTo>
                    <a:pt x="300734" y="1792110"/>
                  </a:lnTo>
                  <a:lnTo>
                    <a:pt x="289296" y="1847386"/>
                  </a:lnTo>
                  <a:lnTo>
                    <a:pt x="276870" y="1900324"/>
                  </a:lnTo>
                  <a:lnTo>
                    <a:pt x="263498" y="1950793"/>
                  </a:lnTo>
                  <a:lnTo>
                    <a:pt x="249221" y="1998662"/>
                  </a:lnTo>
                  <a:lnTo>
                    <a:pt x="234080" y="2043801"/>
                  </a:lnTo>
                  <a:lnTo>
                    <a:pt x="218116" y="2086080"/>
                  </a:lnTo>
                  <a:lnTo>
                    <a:pt x="201370" y="2125367"/>
                  </a:lnTo>
                  <a:lnTo>
                    <a:pt x="183884" y="2161532"/>
                  </a:lnTo>
                  <a:lnTo>
                    <a:pt x="146856" y="2223975"/>
                  </a:lnTo>
                  <a:lnTo>
                    <a:pt x="107362" y="2272363"/>
                  </a:lnTo>
                  <a:lnTo>
                    <a:pt x="65731" y="2305651"/>
                  </a:lnTo>
                  <a:lnTo>
                    <a:pt x="22293" y="2322796"/>
                  </a:lnTo>
                  <a:lnTo>
                    <a:pt x="0" y="2324989"/>
                  </a:lnTo>
                  <a:lnTo>
                    <a:pt x="0" y="2236851"/>
                  </a:lnTo>
                  <a:lnTo>
                    <a:pt x="22293" y="2234659"/>
                  </a:lnTo>
                  <a:lnTo>
                    <a:pt x="44217" y="2228171"/>
                  </a:lnTo>
                  <a:lnTo>
                    <a:pt x="86793" y="2202829"/>
                  </a:lnTo>
                  <a:lnTo>
                    <a:pt x="127397" y="2161868"/>
                  </a:lnTo>
                  <a:lnTo>
                    <a:pt x="165699" y="2106332"/>
                  </a:lnTo>
                  <a:lnTo>
                    <a:pt x="201370" y="2037263"/>
                  </a:lnTo>
                  <a:lnTo>
                    <a:pt x="218116" y="1997981"/>
                  </a:lnTo>
                  <a:lnTo>
                    <a:pt x="234080" y="1955707"/>
                  </a:lnTo>
                  <a:lnTo>
                    <a:pt x="249221" y="1910572"/>
                  </a:lnTo>
                  <a:lnTo>
                    <a:pt x="263498" y="1862706"/>
                  </a:lnTo>
                  <a:lnTo>
                    <a:pt x="276870" y="1812240"/>
                  </a:lnTo>
                  <a:lnTo>
                    <a:pt x="289296" y="1759304"/>
                  </a:lnTo>
                  <a:lnTo>
                    <a:pt x="300734" y="1704028"/>
                  </a:lnTo>
                  <a:lnTo>
                    <a:pt x="311143" y="1646544"/>
                  </a:lnTo>
                  <a:lnTo>
                    <a:pt x="320481" y="1586982"/>
                  </a:lnTo>
                  <a:lnTo>
                    <a:pt x="328709" y="1525471"/>
                  </a:lnTo>
                  <a:lnTo>
                    <a:pt x="335783" y="1462143"/>
                  </a:lnTo>
                  <a:lnTo>
                    <a:pt x="341664" y="1397128"/>
                  </a:lnTo>
                  <a:lnTo>
                    <a:pt x="346310" y="1330557"/>
                  </a:lnTo>
                  <a:lnTo>
                    <a:pt x="349679" y="1262559"/>
                  </a:lnTo>
                  <a:lnTo>
                    <a:pt x="351731" y="1193265"/>
                  </a:lnTo>
                  <a:lnTo>
                    <a:pt x="352425" y="1122806"/>
                  </a:lnTo>
                </a:path>
              </a:pathLst>
            </a:custGeom>
            <a:ln w="12700">
              <a:solidFill>
                <a:srgbClr val="AEC90A"/>
              </a:solidFill>
              <a:prstDash val="solid"/>
            </a:ln>
          </p:spPr>
          <p:txBody>
            <a:bodyPr wrap="square" lIns="0" tIns="0" rIns="0" bIns="0" rtlCol="0">
              <a:prstTxWarp prst="textNoShape">
                <a:avLst/>
              </a:prstTxWarp>
              <a:noAutofit/>
            </a:bodyPr>
            <a:lstStyle/>
            <a:p>
              <a:pPr defTabSz="914377" eaLnBrk="0" fontAlgn="base" hangingPunct="0">
                <a:spcBef>
                  <a:spcPct val="0"/>
                </a:spcBef>
                <a:spcAft>
                  <a:spcPct val="0"/>
                </a:spcAft>
              </a:pPr>
              <a:endParaRPr lang="fr-FR" sz="2400">
                <a:solidFill>
                  <a:prstClr val="black"/>
                </a:solidFill>
                <a:latin typeface="Verdana" pitchFamily="34" charset="0"/>
                <a:ea typeface="ヒラギノ角ゴ Pro W3" pitchFamily="124" charset="-128"/>
                <a:cs typeface="Arial" panose="020B0604020202020204" pitchFamily="34" charset="0"/>
              </a:endParaRPr>
            </a:p>
          </p:txBody>
        </p:sp>
        <p:sp>
          <p:nvSpPr>
            <p:cNvPr id="14" name="Graphic 138">
              <a:extLst>
                <a:ext uri="{FF2B5EF4-FFF2-40B4-BE49-F238E27FC236}">
                  <a16:creationId xmlns:a16="http://schemas.microsoft.com/office/drawing/2014/main" id="{43323DE3-F519-4E15-9161-62B42507C527}"/>
                </a:ext>
              </a:extLst>
            </p:cNvPr>
            <p:cNvSpPr/>
            <p:nvPr/>
          </p:nvSpPr>
          <p:spPr>
            <a:xfrm>
              <a:off x="1856994" y="885951"/>
              <a:ext cx="2287905" cy="797560"/>
            </a:xfrm>
            <a:custGeom>
              <a:avLst/>
              <a:gdLst/>
              <a:ahLst/>
              <a:cxnLst/>
              <a:rect l="l" t="t" r="r" b="b"/>
              <a:pathLst>
                <a:path w="2287905" h="797560">
                  <a:moveTo>
                    <a:pt x="66586" y="118059"/>
                  </a:moveTo>
                  <a:lnTo>
                    <a:pt x="30607" y="99949"/>
                  </a:lnTo>
                  <a:lnTo>
                    <a:pt x="889" y="95123"/>
                  </a:lnTo>
                  <a:lnTo>
                    <a:pt x="25" y="113411"/>
                  </a:lnTo>
                  <a:lnTo>
                    <a:pt x="0" y="114173"/>
                  </a:lnTo>
                  <a:lnTo>
                    <a:pt x="9131" y="114554"/>
                  </a:lnTo>
                  <a:lnTo>
                    <a:pt x="8712" y="114554"/>
                  </a:lnTo>
                  <a:lnTo>
                    <a:pt x="16167" y="115811"/>
                  </a:lnTo>
                  <a:lnTo>
                    <a:pt x="25400" y="118237"/>
                  </a:lnTo>
                  <a:lnTo>
                    <a:pt x="24752" y="118059"/>
                  </a:lnTo>
                  <a:lnTo>
                    <a:pt x="66586" y="118059"/>
                  </a:lnTo>
                  <a:close/>
                </a:path>
                <a:path w="2287905" h="797560">
                  <a:moveTo>
                    <a:pt x="390906" y="790448"/>
                  </a:moveTo>
                  <a:lnTo>
                    <a:pt x="377621" y="775335"/>
                  </a:lnTo>
                  <a:lnTo>
                    <a:pt x="334645" y="726440"/>
                  </a:lnTo>
                  <a:lnTo>
                    <a:pt x="324218" y="752221"/>
                  </a:lnTo>
                  <a:lnTo>
                    <a:pt x="324142" y="752690"/>
                  </a:lnTo>
                  <a:lnTo>
                    <a:pt x="323977" y="752843"/>
                  </a:lnTo>
                  <a:lnTo>
                    <a:pt x="324040" y="752690"/>
                  </a:lnTo>
                  <a:lnTo>
                    <a:pt x="323088" y="752221"/>
                  </a:lnTo>
                  <a:lnTo>
                    <a:pt x="324142" y="752690"/>
                  </a:lnTo>
                  <a:lnTo>
                    <a:pt x="323621" y="752221"/>
                  </a:lnTo>
                  <a:lnTo>
                    <a:pt x="316979" y="746391"/>
                  </a:lnTo>
                  <a:lnTo>
                    <a:pt x="309372" y="739013"/>
                  </a:lnTo>
                  <a:lnTo>
                    <a:pt x="278307" y="700151"/>
                  </a:lnTo>
                  <a:lnTo>
                    <a:pt x="252095" y="653796"/>
                  </a:lnTo>
                  <a:lnTo>
                    <a:pt x="230784" y="601294"/>
                  </a:lnTo>
                  <a:lnTo>
                    <a:pt x="230581" y="600595"/>
                  </a:lnTo>
                  <a:lnTo>
                    <a:pt x="230441" y="600354"/>
                  </a:lnTo>
                  <a:lnTo>
                    <a:pt x="230251" y="599846"/>
                  </a:lnTo>
                  <a:lnTo>
                    <a:pt x="223177" y="575945"/>
                  </a:lnTo>
                  <a:lnTo>
                    <a:pt x="221767" y="571246"/>
                  </a:lnTo>
                  <a:lnTo>
                    <a:pt x="221653" y="570877"/>
                  </a:lnTo>
                  <a:lnTo>
                    <a:pt x="214769" y="541274"/>
                  </a:lnTo>
                  <a:lnTo>
                    <a:pt x="214693" y="540969"/>
                  </a:lnTo>
                  <a:lnTo>
                    <a:pt x="206400" y="479044"/>
                  </a:lnTo>
                  <a:lnTo>
                    <a:pt x="204990" y="432079"/>
                  </a:lnTo>
                  <a:lnTo>
                    <a:pt x="204978" y="431038"/>
                  </a:lnTo>
                  <a:lnTo>
                    <a:pt x="204216" y="417093"/>
                  </a:lnTo>
                  <a:lnTo>
                    <a:pt x="204152" y="415937"/>
                  </a:lnTo>
                  <a:lnTo>
                    <a:pt x="204089" y="414655"/>
                  </a:lnTo>
                  <a:lnTo>
                    <a:pt x="200787" y="382270"/>
                  </a:lnTo>
                  <a:lnTo>
                    <a:pt x="188214" y="319151"/>
                  </a:lnTo>
                  <a:lnTo>
                    <a:pt x="168529" y="260096"/>
                  </a:lnTo>
                  <a:lnTo>
                    <a:pt x="142875" y="207010"/>
                  </a:lnTo>
                  <a:lnTo>
                    <a:pt x="120523" y="172466"/>
                  </a:lnTo>
                  <a:lnTo>
                    <a:pt x="95885" y="142875"/>
                  </a:lnTo>
                  <a:lnTo>
                    <a:pt x="66852" y="118237"/>
                  </a:lnTo>
                  <a:lnTo>
                    <a:pt x="25400" y="118237"/>
                  </a:lnTo>
                  <a:lnTo>
                    <a:pt x="25196" y="118237"/>
                  </a:lnTo>
                  <a:lnTo>
                    <a:pt x="65900" y="141224"/>
                  </a:lnTo>
                  <a:lnTo>
                    <a:pt x="89852" y="164642"/>
                  </a:lnTo>
                  <a:lnTo>
                    <a:pt x="90093" y="164807"/>
                  </a:lnTo>
                  <a:lnTo>
                    <a:pt x="91363" y="166331"/>
                  </a:lnTo>
                  <a:lnTo>
                    <a:pt x="97091" y="173024"/>
                  </a:lnTo>
                  <a:lnTo>
                    <a:pt x="104317" y="182511"/>
                  </a:lnTo>
                  <a:lnTo>
                    <a:pt x="126238" y="216154"/>
                  </a:lnTo>
                  <a:lnTo>
                    <a:pt x="147675" y="260096"/>
                  </a:lnTo>
                  <a:lnTo>
                    <a:pt x="150749" y="266954"/>
                  </a:lnTo>
                  <a:lnTo>
                    <a:pt x="160807" y="294347"/>
                  </a:lnTo>
                  <a:lnTo>
                    <a:pt x="169621" y="323748"/>
                  </a:lnTo>
                  <a:lnTo>
                    <a:pt x="169748" y="324180"/>
                  </a:lnTo>
                  <a:lnTo>
                    <a:pt x="169786" y="324358"/>
                  </a:lnTo>
                  <a:lnTo>
                    <a:pt x="169875" y="324650"/>
                  </a:lnTo>
                  <a:lnTo>
                    <a:pt x="175793" y="350266"/>
                  </a:lnTo>
                  <a:lnTo>
                    <a:pt x="176580" y="353961"/>
                  </a:lnTo>
                  <a:lnTo>
                    <a:pt x="176720" y="354317"/>
                  </a:lnTo>
                  <a:lnTo>
                    <a:pt x="185013" y="415937"/>
                  </a:lnTo>
                  <a:lnTo>
                    <a:pt x="186410" y="462902"/>
                  </a:lnTo>
                  <a:lnTo>
                    <a:pt x="186436" y="463931"/>
                  </a:lnTo>
                  <a:lnTo>
                    <a:pt x="190627" y="512699"/>
                  </a:lnTo>
                  <a:lnTo>
                    <a:pt x="203200" y="575945"/>
                  </a:lnTo>
                  <a:lnTo>
                    <a:pt x="222885" y="634873"/>
                  </a:lnTo>
                  <a:lnTo>
                    <a:pt x="248539" y="687959"/>
                  </a:lnTo>
                  <a:lnTo>
                    <a:pt x="270764" y="722630"/>
                  </a:lnTo>
                  <a:lnTo>
                    <a:pt x="295656" y="752221"/>
                  </a:lnTo>
                  <a:lnTo>
                    <a:pt x="316903" y="770356"/>
                  </a:lnTo>
                  <a:lnTo>
                    <a:pt x="306070" y="797179"/>
                  </a:lnTo>
                  <a:lnTo>
                    <a:pt x="390906" y="790448"/>
                  </a:lnTo>
                  <a:close/>
                </a:path>
                <a:path w="2287905" h="797560">
                  <a:moveTo>
                    <a:pt x="2287905" y="18796"/>
                  </a:moveTo>
                  <a:lnTo>
                    <a:pt x="2284984" y="0"/>
                  </a:lnTo>
                  <a:lnTo>
                    <a:pt x="2278761" y="889"/>
                  </a:lnTo>
                  <a:lnTo>
                    <a:pt x="2271649" y="4191"/>
                  </a:lnTo>
                  <a:lnTo>
                    <a:pt x="2245614" y="38989"/>
                  </a:lnTo>
                  <a:lnTo>
                    <a:pt x="2231644" y="81915"/>
                  </a:lnTo>
                  <a:lnTo>
                    <a:pt x="2224786" y="132715"/>
                  </a:lnTo>
                  <a:lnTo>
                    <a:pt x="2224278" y="157975"/>
                  </a:lnTo>
                  <a:lnTo>
                    <a:pt x="2223427" y="170053"/>
                  </a:lnTo>
                  <a:lnTo>
                    <a:pt x="2223338" y="171272"/>
                  </a:lnTo>
                  <a:lnTo>
                    <a:pt x="2220214" y="194183"/>
                  </a:lnTo>
                  <a:lnTo>
                    <a:pt x="2217928" y="205486"/>
                  </a:lnTo>
                  <a:lnTo>
                    <a:pt x="2216353" y="211848"/>
                  </a:lnTo>
                  <a:lnTo>
                    <a:pt x="2216353" y="213944"/>
                  </a:lnTo>
                  <a:lnTo>
                    <a:pt x="2215527" y="215176"/>
                  </a:lnTo>
                  <a:lnTo>
                    <a:pt x="2216353" y="213944"/>
                  </a:lnTo>
                  <a:lnTo>
                    <a:pt x="2216353" y="211848"/>
                  </a:lnTo>
                  <a:lnTo>
                    <a:pt x="2215908" y="213639"/>
                  </a:lnTo>
                  <a:lnTo>
                    <a:pt x="2192655" y="197993"/>
                  </a:lnTo>
                  <a:lnTo>
                    <a:pt x="2181733" y="282448"/>
                  </a:lnTo>
                  <a:lnTo>
                    <a:pt x="2255901" y="240538"/>
                  </a:lnTo>
                  <a:lnTo>
                    <a:pt x="2247773" y="235077"/>
                  </a:lnTo>
                  <a:lnTo>
                    <a:pt x="2232139" y="224561"/>
                  </a:lnTo>
                  <a:lnTo>
                    <a:pt x="2233168" y="223012"/>
                  </a:lnTo>
                  <a:lnTo>
                    <a:pt x="2236470" y="209931"/>
                  </a:lnTo>
                  <a:lnTo>
                    <a:pt x="2238921" y="197993"/>
                  </a:lnTo>
                  <a:lnTo>
                    <a:pt x="2239010" y="197612"/>
                  </a:lnTo>
                  <a:lnTo>
                    <a:pt x="2242439" y="172339"/>
                  </a:lnTo>
                  <a:lnTo>
                    <a:pt x="2243328" y="159131"/>
                  </a:lnTo>
                  <a:lnTo>
                    <a:pt x="2243810" y="134061"/>
                  </a:lnTo>
                  <a:lnTo>
                    <a:pt x="2244674" y="121805"/>
                  </a:lnTo>
                  <a:lnTo>
                    <a:pt x="2244763" y="120599"/>
                  </a:lnTo>
                  <a:lnTo>
                    <a:pt x="2247938" y="97663"/>
                  </a:lnTo>
                  <a:lnTo>
                    <a:pt x="2248014" y="97091"/>
                  </a:lnTo>
                  <a:lnTo>
                    <a:pt x="2250478" y="85178"/>
                  </a:lnTo>
                  <a:lnTo>
                    <a:pt x="2252878" y="75450"/>
                  </a:lnTo>
                  <a:lnTo>
                    <a:pt x="2252967" y="75057"/>
                  </a:lnTo>
                  <a:lnTo>
                    <a:pt x="2270074" y="33502"/>
                  </a:lnTo>
                  <a:lnTo>
                    <a:pt x="2274303" y="27559"/>
                  </a:lnTo>
                  <a:lnTo>
                    <a:pt x="2274684" y="26974"/>
                  </a:lnTo>
                  <a:lnTo>
                    <a:pt x="2274951" y="26670"/>
                  </a:lnTo>
                  <a:lnTo>
                    <a:pt x="2277821" y="23622"/>
                  </a:lnTo>
                  <a:lnTo>
                    <a:pt x="2277961" y="23406"/>
                  </a:lnTo>
                  <a:lnTo>
                    <a:pt x="2278761" y="22606"/>
                  </a:lnTo>
                  <a:lnTo>
                    <a:pt x="2278024" y="23406"/>
                  </a:lnTo>
                  <a:lnTo>
                    <a:pt x="2279040" y="22606"/>
                  </a:lnTo>
                  <a:lnTo>
                    <a:pt x="2284425" y="19354"/>
                  </a:lnTo>
                  <a:lnTo>
                    <a:pt x="2287905" y="18796"/>
                  </a:lnTo>
                  <a:close/>
                </a:path>
              </a:pathLst>
            </a:custGeom>
            <a:solidFill>
              <a:srgbClr val="3D3800"/>
            </a:solidFill>
          </p:spPr>
          <p:txBody>
            <a:bodyPr wrap="square" lIns="0" tIns="0" rIns="0" bIns="0" rtlCol="0">
              <a:prstTxWarp prst="textNoShape">
                <a:avLst/>
              </a:prstTxWarp>
              <a:noAutofit/>
            </a:bodyPr>
            <a:lstStyle/>
            <a:p>
              <a:pPr defTabSz="914377" eaLnBrk="0" fontAlgn="base" hangingPunct="0">
                <a:spcBef>
                  <a:spcPct val="0"/>
                </a:spcBef>
                <a:spcAft>
                  <a:spcPct val="0"/>
                </a:spcAft>
              </a:pPr>
              <a:endParaRPr lang="fr-FR" sz="2400">
                <a:solidFill>
                  <a:prstClr val="black"/>
                </a:solidFill>
                <a:latin typeface="Verdana" pitchFamily="34" charset="0"/>
                <a:ea typeface="ヒラギノ角ゴ Pro W3" pitchFamily="124" charset="-128"/>
                <a:cs typeface="Arial" panose="020B0604020202020204" pitchFamily="34" charset="0"/>
              </a:endParaRPr>
            </a:p>
          </p:txBody>
        </p:sp>
        <p:sp>
          <p:nvSpPr>
            <p:cNvPr id="15" name="Textbox 139">
              <a:extLst>
                <a:ext uri="{FF2B5EF4-FFF2-40B4-BE49-F238E27FC236}">
                  <a16:creationId xmlns:a16="http://schemas.microsoft.com/office/drawing/2014/main" id="{AE73C317-2E5A-4AD6-99B1-CE35C95506D6}"/>
                </a:ext>
              </a:extLst>
            </p:cNvPr>
            <p:cNvSpPr txBox="1"/>
            <p:nvPr/>
          </p:nvSpPr>
          <p:spPr>
            <a:xfrm>
              <a:off x="1488313" y="141859"/>
              <a:ext cx="3279775" cy="411480"/>
            </a:xfrm>
            <a:prstGeom prst="rect">
              <a:avLst/>
            </a:prstGeom>
          </p:spPr>
          <p:txBody>
            <a:bodyPr wrap="square" lIns="0" tIns="0" rIns="0" bIns="0" rtlCol="0">
              <a:noAutofit/>
            </a:bodyPr>
            <a:lstStyle/>
            <a:p>
              <a:pPr marR="19050" algn="ctr" defTabSz="914377" eaLnBrk="0" fontAlgn="base" hangingPunct="0">
                <a:lnSpc>
                  <a:spcPts val="1015"/>
                </a:lnSpc>
                <a:spcBef>
                  <a:spcPct val="0"/>
                </a:spcBef>
              </a:pPr>
              <a:r>
                <a:rPr lang="fr-FR" sz="1000" spc="-11" dirty="0">
                  <a:solidFill>
                    <a:prstClr val="black"/>
                  </a:solidFill>
                  <a:latin typeface="Calibri Light" panose="020F0302020204030204" pitchFamily="34" charset="0"/>
                  <a:ea typeface="Calibri Light" panose="020F0302020204030204" pitchFamily="34" charset="0"/>
                  <a:cs typeface="Arial" panose="020B0604020202020204" pitchFamily="34" charset="0"/>
                </a:rPr>
                <a:t>Explications</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a:p>
              <a:pPr marR="11430" algn="ctr" defTabSz="914377" eaLnBrk="0" fontAlgn="base" hangingPunct="0">
                <a:lnSpc>
                  <a:spcPts val="1200"/>
                </a:lnSpc>
                <a:spcBef>
                  <a:spcPts val="1020"/>
                </a:spcBef>
              </a:pP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Pyramide</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des</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âges</a:t>
              </a:r>
              <a:r>
                <a:rPr lang="fr-FR" sz="1000" spc="-1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de</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la</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Marne</a:t>
              </a:r>
              <a:r>
                <a:rPr lang="fr-FR" sz="1000" spc="-20"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en</a:t>
              </a:r>
              <a:r>
                <a:rPr lang="fr-FR" sz="1000" spc="-20"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2020</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avec</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comparaison</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p:txBody>
        </p:sp>
        <p:sp>
          <p:nvSpPr>
            <p:cNvPr id="19" name="Textbox 140">
              <a:extLst>
                <a:ext uri="{FF2B5EF4-FFF2-40B4-BE49-F238E27FC236}">
                  <a16:creationId xmlns:a16="http://schemas.microsoft.com/office/drawing/2014/main" id="{F8273327-AFEA-4386-B51F-F0E0D0ED180D}"/>
                </a:ext>
              </a:extLst>
            </p:cNvPr>
            <p:cNvSpPr txBox="1"/>
            <p:nvPr/>
          </p:nvSpPr>
          <p:spPr>
            <a:xfrm>
              <a:off x="1035557" y="764409"/>
              <a:ext cx="905510" cy="280671"/>
            </a:xfrm>
            <a:prstGeom prst="rect">
              <a:avLst/>
            </a:prstGeom>
          </p:spPr>
          <p:txBody>
            <a:bodyPr wrap="square" lIns="0" tIns="0" rIns="0" bIns="0" rtlCol="0">
              <a:noAutofit/>
            </a:bodyPr>
            <a:lstStyle/>
            <a:p>
              <a:pPr defTabSz="914377" eaLnBrk="0" fontAlgn="base" hangingPunct="0">
                <a:lnSpc>
                  <a:spcPts val="1011"/>
                </a:lnSpc>
                <a:spcBef>
                  <a:spcPct val="0"/>
                </a:spcBef>
              </a:pP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Pyramide</a:t>
              </a:r>
              <a:r>
                <a:rPr lang="fr-FR" sz="1000" spc="-51"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spc="-11" dirty="0">
                  <a:solidFill>
                    <a:prstClr val="black"/>
                  </a:solidFill>
                  <a:latin typeface="Calibri Light" panose="020F0302020204030204" pitchFamily="34" charset="0"/>
                  <a:ea typeface="Calibri Light" panose="020F0302020204030204" pitchFamily="34" charset="0"/>
                  <a:cs typeface="Arial" panose="020B0604020202020204" pitchFamily="34" charset="0"/>
                </a:rPr>
                <a:t>colorée</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a:p>
              <a:pPr defTabSz="914377" eaLnBrk="0" fontAlgn="base" hangingPunct="0">
                <a:lnSpc>
                  <a:spcPts val="1195"/>
                </a:lnSpc>
                <a:spcBef>
                  <a:spcPct val="0"/>
                </a:spcBef>
              </a:pP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année</a:t>
              </a:r>
              <a:r>
                <a:rPr lang="fr-FR" sz="1000" spc="-4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spc="-20" dirty="0">
                  <a:solidFill>
                    <a:prstClr val="black"/>
                  </a:solidFill>
                  <a:latin typeface="Calibri Light" panose="020F0302020204030204" pitchFamily="34" charset="0"/>
                  <a:ea typeface="Calibri Light" panose="020F0302020204030204" pitchFamily="34" charset="0"/>
                  <a:cs typeface="Arial" panose="020B0604020202020204" pitchFamily="34" charset="0"/>
                </a:rPr>
                <a:t>2020</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p:txBody>
        </p:sp>
        <p:sp>
          <p:nvSpPr>
            <p:cNvPr id="20" name="Textbox 141">
              <a:extLst>
                <a:ext uri="{FF2B5EF4-FFF2-40B4-BE49-F238E27FC236}">
                  <a16:creationId xmlns:a16="http://schemas.microsoft.com/office/drawing/2014/main" id="{F1B0339B-732E-4548-AA54-29C9BCA6A915}"/>
                </a:ext>
              </a:extLst>
            </p:cNvPr>
            <p:cNvSpPr txBox="1"/>
            <p:nvPr/>
          </p:nvSpPr>
          <p:spPr>
            <a:xfrm>
              <a:off x="4238243" y="724026"/>
              <a:ext cx="1765045" cy="428371"/>
            </a:xfrm>
            <a:prstGeom prst="rect">
              <a:avLst/>
            </a:prstGeom>
          </p:spPr>
          <p:txBody>
            <a:bodyPr wrap="square" lIns="0" tIns="0" rIns="0" bIns="0" rtlCol="0">
              <a:noAutofit/>
            </a:bodyPr>
            <a:lstStyle/>
            <a:p>
              <a:pPr defTabSz="914377" eaLnBrk="0" fontAlgn="base" hangingPunct="0">
                <a:lnSpc>
                  <a:spcPts val="1011"/>
                </a:lnSpc>
                <a:spcBef>
                  <a:spcPct val="0"/>
                </a:spcBef>
              </a:pP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Calque</a:t>
              </a:r>
              <a:r>
                <a:rPr lang="fr-FR" sz="1000" spc="-40"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de</a:t>
              </a:r>
              <a:r>
                <a:rPr lang="fr-FR" sz="1000" spc="-11"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la</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spc="-11" dirty="0">
                  <a:solidFill>
                    <a:prstClr val="black"/>
                  </a:solidFill>
                  <a:latin typeface="Calibri Light" panose="020F0302020204030204" pitchFamily="34" charset="0"/>
                  <a:ea typeface="Calibri Light" panose="020F0302020204030204" pitchFamily="34" charset="0"/>
                  <a:cs typeface="Arial" panose="020B0604020202020204" pitchFamily="34" charset="0"/>
                </a:rPr>
                <a:t>pyramide</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a:p>
              <a:pPr defTabSz="914377" eaLnBrk="0" fontAlgn="base" hangingPunct="0">
                <a:lnSpc>
                  <a:spcPts val="1195"/>
                </a:lnSpc>
                <a:spcBef>
                  <a:spcPct val="0"/>
                </a:spcBef>
              </a:pP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probable</a:t>
              </a:r>
              <a:r>
                <a:rPr lang="fr-FR" sz="1000" spc="-3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dirty="0">
                  <a:solidFill>
                    <a:prstClr val="black"/>
                  </a:solidFill>
                  <a:latin typeface="Calibri Light" panose="020F0302020204030204" pitchFamily="34" charset="0"/>
                  <a:ea typeface="Calibri Light" panose="020F0302020204030204" pitchFamily="34" charset="0"/>
                  <a:cs typeface="Arial" panose="020B0604020202020204" pitchFamily="34" charset="0"/>
                </a:rPr>
                <a:t>en</a:t>
              </a:r>
              <a:r>
                <a:rPr lang="fr-FR" sz="1000" spc="-25" dirty="0">
                  <a:solidFill>
                    <a:prstClr val="black"/>
                  </a:solidFill>
                  <a:latin typeface="Calibri Light" panose="020F0302020204030204" pitchFamily="34" charset="0"/>
                  <a:ea typeface="Calibri Light" panose="020F0302020204030204" pitchFamily="34" charset="0"/>
                  <a:cs typeface="Arial" panose="020B0604020202020204" pitchFamily="34" charset="0"/>
                </a:rPr>
                <a:t> </a:t>
              </a:r>
              <a:r>
                <a:rPr lang="fr-FR" sz="1000" spc="-20" dirty="0">
                  <a:solidFill>
                    <a:prstClr val="black"/>
                  </a:solidFill>
                  <a:latin typeface="Calibri Light" panose="020F0302020204030204" pitchFamily="34" charset="0"/>
                  <a:ea typeface="Calibri Light" panose="020F0302020204030204" pitchFamily="34" charset="0"/>
                  <a:cs typeface="Arial" panose="020B0604020202020204" pitchFamily="34" charset="0"/>
                </a:rPr>
                <a:t>2035</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p:txBody>
        </p:sp>
        <p:sp>
          <p:nvSpPr>
            <p:cNvPr id="21" name="Textbox 142">
              <a:extLst>
                <a:ext uri="{FF2B5EF4-FFF2-40B4-BE49-F238E27FC236}">
                  <a16:creationId xmlns:a16="http://schemas.microsoft.com/office/drawing/2014/main" id="{89DF67AD-0C8D-4FB7-85C0-F34E1CC26624}"/>
                </a:ext>
              </a:extLst>
            </p:cNvPr>
            <p:cNvSpPr txBox="1"/>
            <p:nvPr/>
          </p:nvSpPr>
          <p:spPr>
            <a:xfrm>
              <a:off x="5230748" y="1849119"/>
              <a:ext cx="829310" cy="874243"/>
            </a:xfrm>
            <a:prstGeom prst="rect">
              <a:avLst/>
            </a:prstGeom>
            <a:solidFill>
              <a:srgbClr val="FFFFFF"/>
            </a:solidFill>
          </p:spPr>
          <p:txBody>
            <a:bodyPr wrap="square" lIns="0" tIns="0" rIns="0" bIns="0" rtlCol="0">
              <a:noAutofit/>
            </a:bodyPr>
            <a:lstStyle/>
            <a:p>
              <a:pPr marL="142871" indent="-113028" defTabSz="914377" eaLnBrk="0" fontAlgn="base" hangingPunct="0">
                <a:spcBef>
                  <a:spcPts val="5"/>
                </a:spcBef>
              </a:pPr>
              <a:r>
                <a:rPr lang="fr-FR" sz="90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La</a:t>
              </a:r>
              <a:r>
                <a:rPr lang="fr-FR" sz="900" spc="-6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 </a:t>
              </a:r>
              <a:r>
                <a:rPr lang="fr-FR" sz="90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pyramide</a:t>
              </a:r>
              <a:r>
                <a:rPr lang="fr-FR" sz="900" spc="-6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 </a:t>
              </a:r>
              <a:r>
                <a:rPr lang="fr-FR" sz="90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va évoluer en</a:t>
              </a:r>
              <a:endParaRPr lang="fr-FR" sz="1051"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a:p>
              <a:pPr marL="88263" defTabSz="914377" eaLnBrk="0" fontAlgn="base" hangingPunct="0">
                <a:lnSpc>
                  <a:spcPts val="1215"/>
                </a:lnSpc>
                <a:spcBef>
                  <a:spcPct val="0"/>
                </a:spcBef>
              </a:pPr>
              <a:r>
                <a:rPr lang="fr-FR" sz="900" spc="-11" dirty="0">
                  <a:solidFill>
                    <a:srgbClr val="B83939"/>
                  </a:solidFill>
                  <a:latin typeface="Calibri Light" panose="020F0302020204030204" pitchFamily="34" charset="0"/>
                  <a:ea typeface="Calibri Light" panose="020F0302020204030204" pitchFamily="34" charset="0"/>
                  <a:cs typeface="Arial" panose="020B0604020202020204" pitchFamily="34" charset="0"/>
                </a:rPr>
                <a:t>s’accroissant</a:t>
              </a:r>
              <a:endParaRPr lang="fr-FR" sz="1051"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a:p>
              <a:pPr marL="116837" defTabSz="914377" eaLnBrk="0" fontAlgn="base" hangingPunct="0">
                <a:lnSpc>
                  <a:spcPts val="1215"/>
                </a:lnSpc>
                <a:spcBef>
                  <a:spcPct val="0"/>
                </a:spcBef>
              </a:pPr>
              <a:r>
                <a:rPr lang="fr-FR" sz="90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vers</a:t>
              </a:r>
              <a:r>
                <a:rPr lang="fr-FR" sz="900" spc="-2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 </a:t>
              </a:r>
              <a:r>
                <a:rPr lang="fr-FR" sz="90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le</a:t>
              </a:r>
              <a:r>
                <a:rPr lang="fr-FR" sz="900" spc="-15" dirty="0">
                  <a:solidFill>
                    <a:srgbClr val="B83939"/>
                  </a:solidFill>
                  <a:latin typeface="Calibri Light" panose="020F0302020204030204" pitchFamily="34" charset="0"/>
                  <a:ea typeface="Calibri Light" panose="020F0302020204030204" pitchFamily="34" charset="0"/>
                  <a:cs typeface="Arial" panose="020B0604020202020204" pitchFamily="34" charset="0"/>
                </a:rPr>
                <a:t> </a:t>
              </a:r>
              <a:r>
                <a:rPr lang="fr-FR" sz="900" spc="-20" dirty="0">
                  <a:solidFill>
                    <a:srgbClr val="B83939"/>
                  </a:solidFill>
                  <a:latin typeface="Calibri Light" panose="020F0302020204030204" pitchFamily="34" charset="0"/>
                  <a:ea typeface="Calibri Light" panose="020F0302020204030204" pitchFamily="34" charset="0"/>
                  <a:cs typeface="Arial" panose="020B0604020202020204" pitchFamily="34" charset="0"/>
                </a:rPr>
                <a:t>haut</a:t>
              </a:r>
              <a:endParaRPr lang="fr-FR" sz="1100" dirty="0">
                <a:solidFill>
                  <a:prstClr val="black"/>
                </a:solidFill>
                <a:latin typeface="Calibri Light" panose="020F0302020204030204" pitchFamily="34" charset="0"/>
                <a:ea typeface="Calibri Light" panose="020F0302020204030204" pitchFamily="34" charset="0"/>
                <a:cs typeface="Arial" panose="020B0604020202020204" pitchFamily="34" charset="0"/>
              </a:endParaRPr>
            </a:p>
          </p:txBody>
        </p:sp>
      </p:grpSp>
      <p:sp>
        <p:nvSpPr>
          <p:cNvPr id="23" name="ZoneTexte 22">
            <a:extLst>
              <a:ext uri="{FF2B5EF4-FFF2-40B4-BE49-F238E27FC236}">
                <a16:creationId xmlns:a16="http://schemas.microsoft.com/office/drawing/2014/main" id="{C1E930EE-DFCC-4A9E-A5F2-88FCDEA96A7D}"/>
              </a:ext>
            </a:extLst>
          </p:cNvPr>
          <p:cNvSpPr txBox="1"/>
          <p:nvPr/>
        </p:nvSpPr>
        <p:spPr>
          <a:xfrm>
            <a:off x="1526640" y="4207481"/>
            <a:ext cx="10528273" cy="2031325"/>
          </a:xfrm>
          <a:prstGeom prst="rect">
            <a:avLst/>
          </a:prstGeom>
          <a:noFill/>
        </p:spPr>
        <p:txBody>
          <a:bodyPr wrap="square" rtlCol="0">
            <a:spAutoFit/>
          </a:bodyPr>
          <a:lstStyle/>
          <a:p>
            <a:pPr marL="285744" indent="-285744" defTabSz="914377" eaLnBrk="0" fontAlgn="base" hangingPunct="0">
              <a:spcBef>
                <a:spcPct val="0"/>
              </a:spcBef>
              <a:spcAft>
                <a:spcPct val="0"/>
              </a:spcAft>
              <a:buFont typeface="Webdings" panose="05030102010509060703" pitchFamily="18" charset="2"/>
              <a:buChar char=""/>
              <a:defRPr/>
            </a:pPr>
            <a:r>
              <a:rPr lang="fr-FR" dirty="0">
                <a:solidFill>
                  <a:prstClr val="black"/>
                </a:solidFill>
                <a:latin typeface="Calibri"/>
                <a:ea typeface="Verdana" panose="020B0604030504040204" pitchFamily="34" charset="0"/>
                <a:cs typeface="Arial" panose="020B0604020202020204" pitchFamily="34" charset="0"/>
              </a:rPr>
              <a:t>En 2020, le département compte </a:t>
            </a:r>
            <a:r>
              <a:rPr lang="fr-FR" b="1" dirty="0">
                <a:solidFill>
                  <a:srgbClr val="AFCA0B"/>
                </a:solidFill>
                <a:latin typeface="Calibri"/>
                <a:ea typeface="Verdana" panose="020B0604030504040204" pitchFamily="34" charset="0"/>
                <a:cs typeface="Arial" panose="020B0604020202020204" pitchFamily="34" charset="0"/>
              </a:rPr>
              <a:t>564 000</a:t>
            </a:r>
            <a:r>
              <a:rPr lang="fr-FR" dirty="0">
                <a:solidFill>
                  <a:prstClr val="black"/>
                </a:solidFill>
                <a:latin typeface="Calibri"/>
                <a:ea typeface="Verdana" panose="020B0604030504040204" pitchFamily="34" charset="0"/>
                <a:cs typeface="Arial" panose="020B0604020202020204" pitchFamily="34" charset="0"/>
              </a:rPr>
              <a:t> habitants dont 147 000 ont 60 ans ou plus, soit 26% de la population totale du territoire</a:t>
            </a:r>
          </a:p>
          <a:p>
            <a:pPr marL="285744" indent="-285744" defTabSz="914377" eaLnBrk="0" fontAlgn="base" hangingPunct="0">
              <a:spcBef>
                <a:spcPct val="0"/>
              </a:spcBef>
              <a:spcAft>
                <a:spcPct val="0"/>
              </a:spcAft>
              <a:buFont typeface="Webdings" panose="05030102010509060703" pitchFamily="18" charset="2"/>
              <a:buChar char=""/>
              <a:defRPr/>
            </a:pPr>
            <a:r>
              <a:rPr lang="fr-FR" dirty="0">
                <a:solidFill>
                  <a:prstClr val="black"/>
                </a:solidFill>
                <a:latin typeface="Calibri"/>
                <a:ea typeface="Verdana" panose="020B0604030504040204" pitchFamily="34" charset="0"/>
                <a:cs typeface="Arial" panose="020B0604020202020204" pitchFamily="34" charset="0"/>
              </a:rPr>
              <a:t>La part des personnes de </a:t>
            </a:r>
            <a:r>
              <a:rPr lang="fr-FR" b="1" dirty="0">
                <a:solidFill>
                  <a:srgbClr val="AFCA0B"/>
                </a:solidFill>
                <a:latin typeface="Calibri"/>
                <a:ea typeface="Verdana" panose="020B0604030504040204" pitchFamily="34" charset="0"/>
                <a:cs typeface="Arial" panose="020B0604020202020204" pitchFamily="34" charset="0"/>
              </a:rPr>
              <a:t>75 ans et plus </a:t>
            </a:r>
            <a:r>
              <a:rPr lang="fr-FR" dirty="0">
                <a:solidFill>
                  <a:prstClr val="black"/>
                </a:solidFill>
                <a:latin typeface="Calibri"/>
                <a:ea typeface="Verdana" panose="020B0604030504040204" pitchFamily="34" charset="0"/>
                <a:cs typeface="Arial" panose="020B0604020202020204" pitchFamily="34" charset="0"/>
              </a:rPr>
              <a:t>dans la population départementale était de </a:t>
            </a:r>
            <a:r>
              <a:rPr lang="fr-FR" b="1" dirty="0">
                <a:solidFill>
                  <a:srgbClr val="AFCA0B"/>
                </a:solidFill>
                <a:latin typeface="Calibri"/>
                <a:ea typeface="Verdana" panose="020B0604030504040204" pitchFamily="34" charset="0"/>
                <a:cs typeface="Arial" panose="020B0604020202020204" pitchFamily="34" charset="0"/>
              </a:rPr>
              <a:t>9% </a:t>
            </a:r>
            <a:r>
              <a:rPr lang="fr-FR" dirty="0">
                <a:solidFill>
                  <a:prstClr val="black"/>
                </a:solidFill>
                <a:latin typeface="Calibri"/>
                <a:ea typeface="Verdana" panose="020B0604030504040204" pitchFamily="34" charset="0"/>
                <a:cs typeface="Arial" panose="020B0604020202020204" pitchFamily="34" charset="0"/>
              </a:rPr>
              <a:t>en 2020. Les projections fournies par l’INSEE l’estiment à </a:t>
            </a:r>
            <a:r>
              <a:rPr lang="fr-FR" b="1" dirty="0">
                <a:solidFill>
                  <a:srgbClr val="AFCA0B"/>
                </a:solidFill>
                <a:latin typeface="Calibri"/>
                <a:ea typeface="Verdana" panose="020B0604030504040204" pitchFamily="34" charset="0"/>
                <a:cs typeface="Arial" panose="020B0604020202020204" pitchFamily="34" charset="0"/>
              </a:rPr>
              <a:t>12,4%</a:t>
            </a:r>
            <a:r>
              <a:rPr lang="fr-FR" dirty="0">
                <a:solidFill>
                  <a:prstClr val="black"/>
                </a:solidFill>
                <a:latin typeface="Calibri"/>
                <a:ea typeface="Verdana" panose="020B0604030504040204" pitchFamily="34" charset="0"/>
                <a:cs typeface="Arial" panose="020B0604020202020204" pitchFamily="34" charset="0"/>
              </a:rPr>
              <a:t> en 2030</a:t>
            </a:r>
          </a:p>
          <a:p>
            <a:pPr marL="285744" indent="-285744" defTabSz="914377" eaLnBrk="0" fontAlgn="base" hangingPunct="0">
              <a:spcBef>
                <a:spcPct val="0"/>
              </a:spcBef>
              <a:spcAft>
                <a:spcPct val="0"/>
              </a:spcAft>
              <a:buFont typeface="Webdings" panose="05030102010509060703" pitchFamily="18" charset="2"/>
              <a:buChar char=""/>
              <a:defRPr/>
            </a:pPr>
            <a:r>
              <a:rPr lang="fr-FR" dirty="0">
                <a:solidFill>
                  <a:prstClr val="black"/>
                </a:solidFill>
                <a:latin typeface="Calibri"/>
                <a:ea typeface="Verdana" panose="020B0604030504040204" pitchFamily="34" charset="0"/>
                <a:cs typeface="Arial" panose="020B0604020202020204" pitchFamily="34" charset="0"/>
              </a:rPr>
              <a:t>Entre 2020 et 2030, le nombre de personnes de 75 ans et plus pourrait connaitre une hausse de +</a:t>
            </a:r>
            <a:r>
              <a:rPr lang="fr-FR" b="1" dirty="0">
                <a:solidFill>
                  <a:srgbClr val="AFCA0B"/>
                </a:solidFill>
                <a:latin typeface="Calibri"/>
                <a:ea typeface="Verdana" panose="020B0604030504040204" pitchFamily="34" charset="0"/>
                <a:cs typeface="Arial" panose="020B0604020202020204" pitchFamily="34" charset="0"/>
              </a:rPr>
              <a:t> 37,8%</a:t>
            </a:r>
            <a:endParaRPr lang="fr-FR" dirty="0">
              <a:solidFill>
                <a:prstClr val="black"/>
              </a:solidFill>
              <a:latin typeface="Calibri"/>
              <a:ea typeface="Verdana" panose="020B0604030504040204" pitchFamily="34" charset="0"/>
              <a:cs typeface="Arial" panose="020B0604020202020204" pitchFamily="34" charset="0"/>
            </a:endParaRPr>
          </a:p>
          <a:p>
            <a:pPr marL="285744" indent="-285744" defTabSz="914377" eaLnBrk="0" fontAlgn="base" hangingPunct="0">
              <a:spcBef>
                <a:spcPct val="0"/>
              </a:spcBef>
              <a:spcAft>
                <a:spcPct val="0"/>
              </a:spcAft>
              <a:buFont typeface="Webdings" panose="05030102010509060703" pitchFamily="18" charset="2"/>
              <a:buChar char=""/>
              <a:defRPr/>
            </a:pPr>
            <a:r>
              <a:rPr lang="fr-FR" dirty="0">
                <a:solidFill>
                  <a:prstClr val="black"/>
                </a:solidFill>
                <a:latin typeface="Calibri"/>
                <a:ea typeface="Verdana" panose="020B0604030504040204" pitchFamily="34" charset="0"/>
                <a:cs typeface="Arial" panose="020B0604020202020204" pitchFamily="34" charset="0"/>
              </a:rPr>
              <a:t>Le territoire de la </a:t>
            </a:r>
            <a:r>
              <a:rPr lang="fr-FR" b="1" dirty="0">
                <a:solidFill>
                  <a:srgbClr val="AFCA0B"/>
                </a:solidFill>
                <a:latin typeface="Calibri"/>
                <a:ea typeface="Verdana" panose="020B0604030504040204" pitchFamily="34" charset="0"/>
                <a:cs typeface="Arial" panose="020B0604020202020204" pitchFamily="34" charset="0"/>
              </a:rPr>
              <a:t>Communauté Urbaine du Grand Reims </a:t>
            </a:r>
            <a:r>
              <a:rPr lang="fr-FR" dirty="0">
                <a:solidFill>
                  <a:prstClr val="black"/>
                </a:solidFill>
                <a:latin typeface="Calibri"/>
                <a:ea typeface="Verdana" panose="020B0604030504040204" pitchFamily="34" charset="0"/>
                <a:cs typeface="Arial" panose="020B0604020202020204" pitchFamily="34" charset="0"/>
              </a:rPr>
              <a:t>sera plus largement concerné par l’augmentation de la population âgée de 75 ans et plus</a:t>
            </a:r>
          </a:p>
        </p:txBody>
      </p:sp>
      <p:sp>
        <p:nvSpPr>
          <p:cNvPr id="24" name="Titre 1">
            <a:extLst>
              <a:ext uri="{FF2B5EF4-FFF2-40B4-BE49-F238E27FC236}">
                <a16:creationId xmlns:a16="http://schemas.microsoft.com/office/drawing/2014/main" id="{460FDA78-8D15-4FEC-A31D-17F1AF5C5FF6}"/>
              </a:ext>
            </a:extLst>
          </p:cNvPr>
          <p:cNvSpPr>
            <a:spLocks noGrp="1"/>
          </p:cNvSpPr>
          <p:nvPr>
            <p:ph type="title"/>
          </p:nvPr>
        </p:nvSpPr>
        <p:spPr>
          <a:xfrm>
            <a:off x="296993" y="16585"/>
            <a:ext cx="7920880" cy="660272"/>
          </a:xfrm>
        </p:spPr>
        <p:txBody>
          <a:bodyPr>
            <a:noAutofit/>
          </a:bodyPr>
          <a:lstStyle/>
          <a:p>
            <a:r>
              <a:rPr lang="fr-FR" sz="3200" dirty="0">
                <a:solidFill>
                  <a:srgbClr val="EB5A45"/>
                </a:solidFill>
                <a:latin typeface="+mn-lt"/>
                <a:ea typeface="Segoe UI Black" panose="020B0A02040204020203" pitchFamily="34" charset="0"/>
              </a:rPr>
              <a:t>Un contexte démographique en évolution </a:t>
            </a:r>
          </a:p>
        </p:txBody>
      </p:sp>
      <p:sp>
        <p:nvSpPr>
          <p:cNvPr id="26" name="Titre 1">
            <a:extLst>
              <a:ext uri="{FF2B5EF4-FFF2-40B4-BE49-F238E27FC236}">
                <a16:creationId xmlns:a16="http://schemas.microsoft.com/office/drawing/2014/main" id="{D2DD6175-834C-494B-AFA9-56B6FA82BBDB}"/>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pic>
        <p:nvPicPr>
          <p:cNvPr id="2" name="Image 1">
            <a:extLst>
              <a:ext uri="{FF2B5EF4-FFF2-40B4-BE49-F238E27FC236}">
                <a16:creationId xmlns:a16="http://schemas.microsoft.com/office/drawing/2014/main" id="{C83374F5-0803-4BD0-8478-F75E45CA1498}"/>
              </a:ext>
            </a:extLst>
          </p:cNvPr>
          <p:cNvPicPr>
            <a:picLocks noChangeAspect="1"/>
          </p:cNvPicPr>
          <p:nvPr/>
        </p:nvPicPr>
        <p:blipFill rotWithShape="1">
          <a:blip r:embed="rId5"/>
          <a:srcRect l="67517" t="19002" r="17225" b="8376"/>
          <a:stretch/>
        </p:blipFill>
        <p:spPr>
          <a:xfrm rot="20333792">
            <a:off x="223096" y="4530400"/>
            <a:ext cx="1160921" cy="1554089"/>
          </a:xfrm>
          <a:prstGeom prst="rect">
            <a:avLst/>
          </a:prstGeom>
        </p:spPr>
      </p:pic>
    </p:spTree>
    <p:extLst>
      <p:ext uri="{BB962C8B-B14F-4D97-AF65-F5344CB8AC3E}">
        <p14:creationId xmlns:p14="http://schemas.microsoft.com/office/powerpoint/2010/main" val="12506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460FDA78-8D15-4FEC-A31D-17F1AF5C5FF6}"/>
              </a:ext>
            </a:extLst>
          </p:cNvPr>
          <p:cNvSpPr>
            <a:spLocks noGrp="1"/>
          </p:cNvSpPr>
          <p:nvPr>
            <p:ph type="title"/>
          </p:nvPr>
        </p:nvSpPr>
        <p:spPr>
          <a:xfrm>
            <a:off x="296994" y="16585"/>
            <a:ext cx="11631655" cy="660272"/>
          </a:xfrm>
        </p:spPr>
        <p:txBody>
          <a:bodyPr>
            <a:noAutofit/>
          </a:bodyPr>
          <a:lstStyle/>
          <a:p>
            <a:r>
              <a:rPr lang="fr-FR" sz="3200" dirty="0">
                <a:solidFill>
                  <a:srgbClr val="EB5A45"/>
                </a:solidFill>
                <a:latin typeface="+mn-lt"/>
                <a:ea typeface="Segoe UI Black" panose="020B0A02040204020203" pitchFamily="34" charset="0"/>
              </a:rPr>
              <a:t>Construction du Schéma gérontologique Départemental 2024-2029</a:t>
            </a:r>
          </a:p>
        </p:txBody>
      </p:sp>
      <p:sp>
        <p:nvSpPr>
          <p:cNvPr id="26" name="Titre 1">
            <a:extLst>
              <a:ext uri="{FF2B5EF4-FFF2-40B4-BE49-F238E27FC236}">
                <a16:creationId xmlns:a16="http://schemas.microsoft.com/office/drawing/2014/main" id="{D2DD6175-834C-494B-AFA9-56B6FA82BBDB}"/>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pic>
        <p:nvPicPr>
          <p:cNvPr id="22" name="Image 21">
            <a:extLst>
              <a:ext uri="{FF2B5EF4-FFF2-40B4-BE49-F238E27FC236}">
                <a16:creationId xmlns:a16="http://schemas.microsoft.com/office/drawing/2014/main" id="{765B4899-7D77-4FDB-90F4-3E2B6B500AFA}"/>
              </a:ext>
            </a:extLst>
          </p:cNvPr>
          <p:cNvPicPr>
            <a:picLocks noChangeAspect="1"/>
          </p:cNvPicPr>
          <p:nvPr/>
        </p:nvPicPr>
        <p:blipFill rotWithShape="1">
          <a:blip r:embed="rId3"/>
          <a:srcRect l="62987" t="22090" r="12493" b="20602"/>
          <a:stretch/>
        </p:blipFill>
        <p:spPr>
          <a:xfrm>
            <a:off x="1456025" y="2263694"/>
            <a:ext cx="6048672" cy="3975951"/>
          </a:xfrm>
          <a:prstGeom prst="rect">
            <a:avLst/>
          </a:prstGeom>
        </p:spPr>
      </p:pic>
      <p:sp>
        <p:nvSpPr>
          <p:cNvPr id="3" name="ZoneTexte 2">
            <a:extLst>
              <a:ext uri="{FF2B5EF4-FFF2-40B4-BE49-F238E27FC236}">
                <a16:creationId xmlns:a16="http://schemas.microsoft.com/office/drawing/2014/main" id="{092866AA-8979-491D-A5AC-1C5EABDA12B3}"/>
              </a:ext>
            </a:extLst>
          </p:cNvPr>
          <p:cNvSpPr txBox="1"/>
          <p:nvPr/>
        </p:nvSpPr>
        <p:spPr>
          <a:xfrm>
            <a:off x="7890779" y="5593795"/>
            <a:ext cx="4199788" cy="646331"/>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Données issues d’une enquête réalisée en 2022 auprès de 3 443 personnes âgées de 60 ans et plus – 1 742 répondants dont 42,9 % âgés de + 85 ans</a:t>
            </a:r>
          </a:p>
        </p:txBody>
      </p:sp>
      <p:sp>
        <p:nvSpPr>
          <p:cNvPr id="4" name="ZoneTexte 3">
            <a:extLst>
              <a:ext uri="{FF2B5EF4-FFF2-40B4-BE49-F238E27FC236}">
                <a16:creationId xmlns:a16="http://schemas.microsoft.com/office/drawing/2014/main" id="{2D350B03-23FD-4EAB-B87E-61301EFDDD4D}"/>
              </a:ext>
            </a:extLst>
          </p:cNvPr>
          <p:cNvSpPr txBox="1"/>
          <p:nvPr/>
        </p:nvSpPr>
        <p:spPr>
          <a:xfrm>
            <a:off x="8544274" y="2334561"/>
            <a:ext cx="3510639" cy="923330"/>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ヒラギノ角ゴ Pro W3" pitchFamily="124" charset="-128"/>
                <a:cs typeface="Andalus" panose="02020603050405020304" pitchFamily="18" charset="-78"/>
              </a:rPr>
              <a:t>Isolement</a:t>
            </a:r>
            <a:r>
              <a:rPr lang="fr-FR" dirty="0">
                <a:solidFill>
                  <a:prstClr val="black"/>
                </a:solidFill>
                <a:latin typeface="Calibri"/>
                <a:ea typeface="ヒラギノ角ゴ Pro W3" pitchFamily="124" charset="-128"/>
                <a:cs typeface="Andalus" panose="02020603050405020304" pitchFamily="18" charset="-78"/>
              </a:rPr>
              <a:t> ressenti (40%): géographiquement (25%) et socialement (15%)</a:t>
            </a:r>
          </a:p>
        </p:txBody>
      </p:sp>
      <p:sp>
        <p:nvSpPr>
          <p:cNvPr id="13" name="ZoneTexte 12">
            <a:extLst>
              <a:ext uri="{FF2B5EF4-FFF2-40B4-BE49-F238E27FC236}">
                <a16:creationId xmlns:a16="http://schemas.microsoft.com/office/drawing/2014/main" id="{41522A19-47DB-4B24-BD09-338D6A88F9A9}"/>
              </a:ext>
            </a:extLst>
          </p:cNvPr>
          <p:cNvSpPr txBox="1"/>
          <p:nvPr/>
        </p:nvSpPr>
        <p:spPr>
          <a:xfrm>
            <a:off x="8608700" y="4548361"/>
            <a:ext cx="3359041" cy="646331"/>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ヒラギノ角ゴ Pro W3" pitchFamily="124" charset="-128"/>
                <a:cs typeface="Andalus" panose="02020603050405020304" pitchFamily="18" charset="-78"/>
              </a:rPr>
              <a:t>Activités physique </a:t>
            </a:r>
            <a:r>
              <a:rPr lang="fr-FR" dirty="0">
                <a:solidFill>
                  <a:prstClr val="black"/>
                </a:solidFill>
                <a:latin typeface="Calibri"/>
                <a:ea typeface="ヒラギノ角ゴ Pro W3" pitchFamily="124" charset="-128"/>
                <a:cs typeface="Andalus" panose="02020603050405020304" pitchFamily="18" charset="-78"/>
              </a:rPr>
              <a:t>peu présente (76% n’en pratique pas) </a:t>
            </a:r>
          </a:p>
        </p:txBody>
      </p:sp>
      <p:sp>
        <p:nvSpPr>
          <p:cNvPr id="14" name="Freeform 32">
            <a:extLst>
              <a:ext uri="{FF2B5EF4-FFF2-40B4-BE49-F238E27FC236}">
                <a16:creationId xmlns:a16="http://schemas.microsoft.com/office/drawing/2014/main" id="{147B7D24-8609-445E-ACAF-2B6EE18903CB}"/>
              </a:ext>
            </a:extLst>
          </p:cNvPr>
          <p:cNvSpPr/>
          <p:nvPr/>
        </p:nvSpPr>
        <p:spPr>
          <a:xfrm rot="714954">
            <a:off x="7995121" y="3467031"/>
            <a:ext cx="472095" cy="387548"/>
          </a:xfrm>
          <a:custGeom>
            <a:avLst/>
            <a:gdLst/>
            <a:ahLst/>
            <a:cxnLst/>
            <a:rect l="l" t="t" r="r" b="b"/>
            <a:pathLst>
              <a:path w="960981" h="695510">
                <a:moveTo>
                  <a:pt x="0" y="695510"/>
                </a:moveTo>
                <a:lnTo>
                  <a:pt x="960981" y="695510"/>
                </a:lnTo>
                <a:lnTo>
                  <a:pt x="960981" y="0"/>
                </a:lnTo>
                <a:lnTo>
                  <a:pt x="0" y="0"/>
                </a:lnTo>
                <a:lnTo>
                  <a:pt x="0" y="69551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l="-20368" t="-43182"/>
            </a:stretch>
          </a:blipFill>
        </p:spPr>
      </p:sp>
      <p:sp>
        <p:nvSpPr>
          <p:cNvPr id="15" name="ZoneTexte 14">
            <a:extLst>
              <a:ext uri="{FF2B5EF4-FFF2-40B4-BE49-F238E27FC236}">
                <a16:creationId xmlns:a16="http://schemas.microsoft.com/office/drawing/2014/main" id="{6608469F-F4CF-4A58-83B7-8C9D326AB2E2}"/>
              </a:ext>
            </a:extLst>
          </p:cNvPr>
          <p:cNvSpPr txBox="1"/>
          <p:nvPr/>
        </p:nvSpPr>
        <p:spPr>
          <a:xfrm>
            <a:off x="8536693" y="3460639"/>
            <a:ext cx="3503057" cy="923330"/>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ヒラギノ角ゴ Pro W3" pitchFamily="124" charset="-128"/>
                <a:cs typeface="Andalus" panose="02020603050405020304" pitchFamily="18" charset="-78"/>
              </a:rPr>
              <a:t>Besoins de sortir</a:t>
            </a:r>
            <a:r>
              <a:rPr lang="fr-FR" dirty="0">
                <a:solidFill>
                  <a:prstClr val="black"/>
                </a:solidFill>
                <a:latin typeface="Calibri"/>
                <a:ea typeface="ヒラギノ角ゴ Pro W3" pitchFamily="124" charset="-128"/>
                <a:cs typeface="Andalus" panose="02020603050405020304" pitchFamily="18" charset="-78"/>
              </a:rPr>
              <a:t>, de se divertir pour les 60-74 ans et d’être accompagnés pour les +75ans</a:t>
            </a:r>
          </a:p>
        </p:txBody>
      </p:sp>
      <p:sp>
        <p:nvSpPr>
          <p:cNvPr id="17" name="ZoneTexte 16">
            <a:extLst>
              <a:ext uri="{FF2B5EF4-FFF2-40B4-BE49-F238E27FC236}">
                <a16:creationId xmlns:a16="http://schemas.microsoft.com/office/drawing/2014/main" id="{3C25992C-0E6C-4641-8D16-4B6A2C3B7240}"/>
              </a:ext>
            </a:extLst>
          </p:cNvPr>
          <p:cNvSpPr txBox="1"/>
          <p:nvPr/>
        </p:nvSpPr>
        <p:spPr>
          <a:xfrm>
            <a:off x="1456025" y="707666"/>
            <a:ext cx="9125107" cy="1477328"/>
          </a:xfrm>
          <a:prstGeom prst="rect">
            <a:avLst/>
          </a:prstGeom>
          <a:noFill/>
        </p:spPr>
        <p:txBody>
          <a:bodyPr wrap="square" rtlCol="0">
            <a:spAutoFit/>
          </a:bodyPr>
          <a:lstStyle/>
          <a:p>
            <a:pPr defTabSz="914377" eaLnBrk="0" fontAlgn="base" hangingPunct="0">
              <a:spcBef>
                <a:spcPct val="0"/>
              </a:spcBef>
              <a:spcAft>
                <a:spcPct val="0"/>
              </a:spcAft>
              <a:defRPr/>
            </a:pPr>
            <a:r>
              <a:rPr lang="fr-FR" b="1" u="sng" dirty="0">
                <a:solidFill>
                  <a:prstClr val="black"/>
                </a:solidFill>
                <a:latin typeface="Calibri" panose="020F0502020204030204" pitchFamily="34" charset="0"/>
                <a:ea typeface="Verdana" panose="020B0604030504040204" pitchFamily="34" charset="0"/>
                <a:cs typeface="Calibri" panose="020F0502020204030204" pitchFamily="34" charset="0"/>
              </a:rPr>
              <a:t>L’offre médico-sociale, quelques données :</a:t>
            </a:r>
            <a:endParaRPr lang="fr-FR" u="sng" dirty="0">
              <a:solidFill>
                <a:prstClr val="black"/>
              </a:solidFill>
              <a:latin typeface="Calibri" panose="020F0502020204030204" pitchFamily="34" charset="0"/>
              <a:ea typeface="Verdana" panose="020B0604030504040204" pitchFamily="34" charset="0"/>
              <a:cs typeface="Calibri" panose="020F0502020204030204" pitchFamily="34" charset="0"/>
            </a:endParaRPr>
          </a:p>
          <a:p>
            <a:pPr defTabSz="914377" eaLnBrk="0" fontAlgn="base" hangingPunct="0">
              <a:spcBef>
                <a:spcPct val="0"/>
              </a:spcBef>
              <a:spcAft>
                <a:spcPct val="0"/>
              </a:spcAft>
              <a:defRPr/>
            </a:pPr>
            <a:r>
              <a:rPr lang="fr-FR" b="1" dirty="0">
                <a:solidFill>
                  <a:srgbClr val="AFCA0B"/>
                </a:solidFill>
                <a:latin typeface="Calibri" panose="020F0502020204030204" pitchFamily="34" charset="0"/>
                <a:ea typeface="Verdana" panose="020B0604030504040204" pitchFamily="34" charset="0"/>
                <a:cs typeface="Calibri" panose="020F0502020204030204" pitchFamily="34" charset="0"/>
              </a:rPr>
              <a:t>50</a:t>
            </a:r>
            <a:r>
              <a:rPr lang="fr-FR" dirty="0">
                <a:solidFill>
                  <a:prstClr val="black"/>
                </a:solidFill>
                <a:latin typeface="Calibri" panose="020F0502020204030204" pitchFamily="34" charset="0"/>
                <a:ea typeface="Verdana" panose="020B0604030504040204" pitchFamily="34" charset="0"/>
                <a:cs typeface="Calibri" panose="020F0502020204030204" pitchFamily="34" charset="0"/>
              </a:rPr>
              <a:t> Services d’Aide et d’Accompagnement à Domicile (SAAD)</a:t>
            </a:r>
          </a:p>
          <a:p>
            <a:pPr defTabSz="914377" eaLnBrk="0" fontAlgn="base" hangingPunct="0">
              <a:spcBef>
                <a:spcPct val="0"/>
              </a:spcBef>
              <a:spcAft>
                <a:spcPct val="0"/>
              </a:spcAft>
              <a:defRPr/>
            </a:pPr>
            <a:r>
              <a:rPr lang="fr-FR" b="1" dirty="0">
                <a:solidFill>
                  <a:srgbClr val="AFCA0B"/>
                </a:solidFill>
                <a:latin typeface="Calibri" panose="020F0502020204030204" pitchFamily="34" charset="0"/>
                <a:ea typeface="Verdana" panose="020B0604030504040204" pitchFamily="34" charset="0"/>
                <a:cs typeface="Calibri" panose="020F0502020204030204" pitchFamily="34" charset="0"/>
              </a:rPr>
              <a:t>17</a:t>
            </a:r>
            <a:r>
              <a:rPr lang="fr-FR" dirty="0">
                <a:solidFill>
                  <a:prstClr val="black"/>
                </a:solidFill>
                <a:latin typeface="Calibri" panose="020F0502020204030204" pitchFamily="34" charset="0"/>
                <a:ea typeface="Verdana" panose="020B0604030504040204" pitchFamily="34" charset="0"/>
                <a:cs typeface="Calibri" panose="020F0502020204030204" pitchFamily="34" charset="0"/>
              </a:rPr>
              <a:t> Services de Soins Infirmiers à Domicile (SSIAD)</a:t>
            </a:r>
          </a:p>
          <a:p>
            <a:pPr defTabSz="914377" eaLnBrk="0" fontAlgn="base" hangingPunct="0">
              <a:spcBef>
                <a:spcPct val="0"/>
              </a:spcBef>
              <a:spcAft>
                <a:spcPct val="0"/>
              </a:spcAft>
              <a:defRPr/>
            </a:pPr>
            <a:r>
              <a:rPr lang="fr-FR" b="1" dirty="0">
                <a:solidFill>
                  <a:srgbClr val="AFCA0B"/>
                </a:solidFill>
                <a:latin typeface="Calibri" panose="020F0502020204030204" pitchFamily="34" charset="0"/>
                <a:ea typeface="Verdana" panose="020B0604030504040204" pitchFamily="34" charset="0"/>
                <a:cs typeface="Calibri" panose="020F0502020204030204" pitchFamily="34" charset="0"/>
              </a:rPr>
              <a:t>5 534 </a:t>
            </a:r>
            <a:r>
              <a:rPr lang="fr-FR" dirty="0">
                <a:solidFill>
                  <a:prstClr val="black"/>
                </a:solidFill>
                <a:latin typeface="Calibri" panose="020F0502020204030204" pitchFamily="34" charset="0"/>
                <a:ea typeface="Verdana" panose="020B0604030504040204" pitchFamily="34" charset="0"/>
                <a:cs typeface="Calibri" panose="020F0502020204030204" pitchFamily="34" charset="0"/>
              </a:rPr>
              <a:t>places en EHPAD, Unités de Soins Longue Durée (USLD) et Petites Unités de Vie (PUV)</a:t>
            </a:r>
          </a:p>
          <a:p>
            <a:pPr defTabSz="914377" eaLnBrk="0" fontAlgn="base" hangingPunct="0">
              <a:spcBef>
                <a:spcPct val="0"/>
              </a:spcBef>
              <a:spcAft>
                <a:spcPct val="0"/>
              </a:spcAft>
              <a:defRPr/>
            </a:pPr>
            <a:r>
              <a:rPr lang="fr-FR" b="1" dirty="0">
                <a:solidFill>
                  <a:srgbClr val="AFCA0B"/>
                </a:solidFill>
                <a:latin typeface="Calibri" panose="020F0502020204030204" pitchFamily="34" charset="0"/>
                <a:ea typeface="Verdana" panose="020B0604030504040204" pitchFamily="34" charset="0"/>
                <a:cs typeface="Calibri" panose="020F0502020204030204" pitchFamily="34" charset="0"/>
              </a:rPr>
              <a:t>2 060 </a:t>
            </a:r>
            <a:r>
              <a:rPr lang="fr-FR" dirty="0">
                <a:solidFill>
                  <a:prstClr val="black"/>
                </a:solidFill>
                <a:latin typeface="Calibri" panose="020F0502020204030204" pitchFamily="34" charset="0"/>
                <a:ea typeface="Verdana" panose="020B0604030504040204" pitchFamily="34" charset="0"/>
                <a:cs typeface="Calibri" panose="020F0502020204030204" pitchFamily="34" charset="0"/>
              </a:rPr>
              <a:t>places dans 30 résidences autonomie</a:t>
            </a:r>
          </a:p>
        </p:txBody>
      </p:sp>
      <p:sp>
        <p:nvSpPr>
          <p:cNvPr id="5" name="ZoneTexte 4">
            <a:extLst>
              <a:ext uri="{FF2B5EF4-FFF2-40B4-BE49-F238E27FC236}">
                <a16:creationId xmlns:a16="http://schemas.microsoft.com/office/drawing/2014/main" id="{23FCFF6B-FDE8-4E49-9D5D-5EDD111E95AE}"/>
              </a:ext>
            </a:extLst>
          </p:cNvPr>
          <p:cNvSpPr txBox="1"/>
          <p:nvPr/>
        </p:nvSpPr>
        <p:spPr>
          <a:xfrm>
            <a:off x="506890" y="707666"/>
            <a:ext cx="1066959" cy="1522119"/>
          </a:xfrm>
          <a:prstGeom prst="rect">
            <a:avLst/>
          </a:prstGeom>
          <a:solidFill>
            <a:srgbClr val="A5BF0B"/>
          </a:solidFill>
        </p:spPr>
        <p:txBody>
          <a:bodyPr vert="vert270"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Offre existante</a:t>
            </a:r>
          </a:p>
        </p:txBody>
      </p:sp>
      <p:sp>
        <p:nvSpPr>
          <p:cNvPr id="19" name="ZoneTexte 18">
            <a:extLst>
              <a:ext uri="{FF2B5EF4-FFF2-40B4-BE49-F238E27FC236}">
                <a16:creationId xmlns:a16="http://schemas.microsoft.com/office/drawing/2014/main" id="{431100F6-3D56-42A9-953D-F41ECB8DD295}"/>
              </a:ext>
            </a:extLst>
          </p:cNvPr>
          <p:cNvSpPr txBox="1"/>
          <p:nvPr/>
        </p:nvSpPr>
        <p:spPr>
          <a:xfrm>
            <a:off x="506889" y="2457645"/>
            <a:ext cx="800219" cy="3630891"/>
          </a:xfrm>
          <a:prstGeom prst="rect">
            <a:avLst/>
          </a:prstGeom>
          <a:solidFill>
            <a:srgbClr val="A5BF0B"/>
          </a:solidFill>
        </p:spPr>
        <p:txBody>
          <a:bodyPr vert="vert270"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Enquête réalisée en 2022 auprès des personnes âgées de + 60 ans</a:t>
            </a:r>
          </a:p>
        </p:txBody>
      </p:sp>
      <p:sp>
        <p:nvSpPr>
          <p:cNvPr id="20" name="Freeform 32">
            <a:extLst>
              <a:ext uri="{FF2B5EF4-FFF2-40B4-BE49-F238E27FC236}">
                <a16:creationId xmlns:a16="http://schemas.microsoft.com/office/drawing/2014/main" id="{3681F3C4-6BC1-4B64-AED6-5029B4C65A5A}"/>
              </a:ext>
            </a:extLst>
          </p:cNvPr>
          <p:cNvSpPr/>
          <p:nvPr/>
        </p:nvSpPr>
        <p:spPr>
          <a:xfrm rot="714954">
            <a:off x="8002703" y="2364115"/>
            <a:ext cx="472095" cy="387548"/>
          </a:xfrm>
          <a:custGeom>
            <a:avLst/>
            <a:gdLst/>
            <a:ahLst/>
            <a:cxnLst/>
            <a:rect l="l" t="t" r="r" b="b"/>
            <a:pathLst>
              <a:path w="960981" h="695510">
                <a:moveTo>
                  <a:pt x="0" y="695510"/>
                </a:moveTo>
                <a:lnTo>
                  <a:pt x="960981" y="695510"/>
                </a:lnTo>
                <a:lnTo>
                  <a:pt x="960981" y="0"/>
                </a:lnTo>
                <a:lnTo>
                  <a:pt x="0" y="0"/>
                </a:lnTo>
                <a:lnTo>
                  <a:pt x="0" y="69551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l="-20368" t="-43182"/>
            </a:stretch>
          </a:blipFill>
        </p:spPr>
      </p:sp>
      <p:sp>
        <p:nvSpPr>
          <p:cNvPr id="21" name="Freeform 32">
            <a:extLst>
              <a:ext uri="{FF2B5EF4-FFF2-40B4-BE49-F238E27FC236}">
                <a16:creationId xmlns:a16="http://schemas.microsoft.com/office/drawing/2014/main" id="{DFFF01C1-AD87-4774-8EDB-6ABCF51BD540}"/>
              </a:ext>
            </a:extLst>
          </p:cNvPr>
          <p:cNvSpPr/>
          <p:nvPr/>
        </p:nvSpPr>
        <p:spPr>
          <a:xfrm rot="714954">
            <a:off x="7995121" y="4525811"/>
            <a:ext cx="472095" cy="387548"/>
          </a:xfrm>
          <a:custGeom>
            <a:avLst/>
            <a:gdLst/>
            <a:ahLst/>
            <a:cxnLst/>
            <a:rect l="l" t="t" r="r" b="b"/>
            <a:pathLst>
              <a:path w="960981" h="695510">
                <a:moveTo>
                  <a:pt x="0" y="695510"/>
                </a:moveTo>
                <a:lnTo>
                  <a:pt x="960981" y="695510"/>
                </a:lnTo>
                <a:lnTo>
                  <a:pt x="960981" y="0"/>
                </a:lnTo>
                <a:lnTo>
                  <a:pt x="0" y="0"/>
                </a:lnTo>
                <a:lnTo>
                  <a:pt x="0" y="69551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l="-20368" t="-43182"/>
            </a:stretch>
          </a:blipFill>
        </p:spPr>
      </p:sp>
      <p:pic>
        <p:nvPicPr>
          <p:cNvPr id="23" name="Image 22">
            <a:extLst>
              <a:ext uri="{FF2B5EF4-FFF2-40B4-BE49-F238E27FC236}">
                <a16:creationId xmlns:a16="http://schemas.microsoft.com/office/drawing/2014/main" id="{D0B1283C-CFF4-456D-9F70-4722055ACF68}"/>
              </a:ext>
            </a:extLst>
          </p:cNvPr>
          <p:cNvPicPr>
            <a:picLocks noChangeAspect="1"/>
          </p:cNvPicPr>
          <p:nvPr/>
        </p:nvPicPr>
        <p:blipFill rotWithShape="1">
          <a:blip r:embed="rId6"/>
          <a:srcRect l="67517" t="19002" r="17225" b="8376"/>
          <a:stretch/>
        </p:blipFill>
        <p:spPr>
          <a:xfrm>
            <a:off x="10581133" y="699264"/>
            <a:ext cx="1155665" cy="1547053"/>
          </a:xfrm>
          <a:prstGeom prst="rect">
            <a:avLst/>
          </a:prstGeom>
        </p:spPr>
      </p:pic>
    </p:spTree>
    <p:extLst>
      <p:ext uri="{BB962C8B-B14F-4D97-AF65-F5344CB8AC3E}">
        <p14:creationId xmlns:p14="http://schemas.microsoft.com/office/powerpoint/2010/main" val="105681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5"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460FDA78-8D15-4FEC-A31D-17F1AF5C5FF6}"/>
              </a:ext>
            </a:extLst>
          </p:cNvPr>
          <p:cNvSpPr>
            <a:spLocks noGrp="1"/>
          </p:cNvSpPr>
          <p:nvPr>
            <p:ph type="title"/>
          </p:nvPr>
        </p:nvSpPr>
        <p:spPr>
          <a:xfrm>
            <a:off x="296994" y="16585"/>
            <a:ext cx="11631655" cy="660272"/>
          </a:xfrm>
        </p:spPr>
        <p:txBody>
          <a:bodyPr>
            <a:noAutofit/>
          </a:bodyPr>
          <a:lstStyle/>
          <a:p>
            <a:r>
              <a:rPr lang="fr-FR" sz="3200" dirty="0">
                <a:solidFill>
                  <a:srgbClr val="EB5A45"/>
                </a:solidFill>
                <a:latin typeface="+mn-lt"/>
                <a:ea typeface="Segoe UI Black" panose="020B0A02040204020203" pitchFamily="34" charset="0"/>
              </a:rPr>
              <a:t>Construction du Schéma gérontologique Départemental 2024-2029</a:t>
            </a:r>
          </a:p>
        </p:txBody>
      </p:sp>
      <p:sp>
        <p:nvSpPr>
          <p:cNvPr id="26" name="Titre 1">
            <a:extLst>
              <a:ext uri="{FF2B5EF4-FFF2-40B4-BE49-F238E27FC236}">
                <a16:creationId xmlns:a16="http://schemas.microsoft.com/office/drawing/2014/main" id="{D2DD6175-834C-494B-AFA9-56B6FA82BBDB}"/>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pic>
        <p:nvPicPr>
          <p:cNvPr id="23" name="Image 22">
            <a:extLst>
              <a:ext uri="{FF2B5EF4-FFF2-40B4-BE49-F238E27FC236}">
                <a16:creationId xmlns:a16="http://schemas.microsoft.com/office/drawing/2014/main" id="{D0B1283C-CFF4-456D-9F70-4722055ACF68}"/>
              </a:ext>
            </a:extLst>
          </p:cNvPr>
          <p:cNvPicPr>
            <a:picLocks noChangeAspect="1"/>
          </p:cNvPicPr>
          <p:nvPr/>
        </p:nvPicPr>
        <p:blipFill rotWithShape="1">
          <a:blip r:embed="rId3"/>
          <a:srcRect l="67517" t="19002" r="17225" b="8376"/>
          <a:stretch/>
        </p:blipFill>
        <p:spPr>
          <a:xfrm rot="20645197">
            <a:off x="666063" y="1478389"/>
            <a:ext cx="2545552" cy="3407651"/>
          </a:xfrm>
          <a:prstGeom prst="rect">
            <a:avLst/>
          </a:prstGeom>
        </p:spPr>
      </p:pic>
      <p:grpSp>
        <p:nvGrpSpPr>
          <p:cNvPr id="25" name="Groupe 24">
            <a:extLst>
              <a:ext uri="{FF2B5EF4-FFF2-40B4-BE49-F238E27FC236}">
                <a16:creationId xmlns:a16="http://schemas.microsoft.com/office/drawing/2014/main" id="{08F21D58-CDD0-4C42-A6BB-219CE4AACDE9}"/>
              </a:ext>
            </a:extLst>
          </p:cNvPr>
          <p:cNvGrpSpPr/>
          <p:nvPr/>
        </p:nvGrpSpPr>
        <p:grpSpPr>
          <a:xfrm>
            <a:off x="3605422" y="1028760"/>
            <a:ext cx="4155389" cy="1446748"/>
            <a:chOff x="596895" y="969454"/>
            <a:chExt cx="4155389" cy="1446748"/>
          </a:xfrm>
        </p:grpSpPr>
        <p:sp>
          <p:nvSpPr>
            <p:cNvPr id="27" name="ZoneTexte 26">
              <a:extLst>
                <a:ext uri="{FF2B5EF4-FFF2-40B4-BE49-F238E27FC236}">
                  <a16:creationId xmlns:a16="http://schemas.microsoft.com/office/drawing/2014/main" id="{74DD1E1C-B6A7-4174-A7DB-B4D4E1F4A509}"/>
                </a:ext>
              </a:extLst>
            </p:cNvPr>
            <p:cNvSpPr txBox="1"/>
            <p:nvPr/>
          </p:nvSpPr>
          <p:spPr>
            <a:xfrm>
              <a:off x="596895" y="987785"/>
              <a:ext cx="1322280"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Cadrage et</a:t>
              </a:r>
            </a:p>
          </p:txBody>
        </p:sp>
        <p:sp>
          <p:nvSpPr>
            <p:cNvPr id="28" name="ZoneTexte 27">
              <a:extLst>
                <a:ext uri="{FF2B5EF4-FFF2-40B4-BE49-F238E27FC236}">
                  <a16:creationId xmlns:a16="http://schemas.microsoft.com/office/drawing/2014/main" id="{E2AC410C-06AF-44B4-9288-B08F5624D473}"/>
                </a:ext>
              </a:extLst>
            </p:cNvPr>
            <p:cNvSpPr txBox="1"/>
            <p:nvPr/>
          </p:nvSpPr>
          <p:spPr>
            <a:xfrm>
              <a:off x="809579" y="1497439"/>
              <a:ext cx="926659"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Démarche </a:t>
              </a:r>
            </a:p>
          </p:txBody>
        </p:sp>
        <p:sp>
          <p:nvSpPr>
            <p:cNvPr id="29" name="ZoneTexte 28">
              <a:extLst>
                <a:ext uri="{FF2B5EF4-FFF2-40B4-BE49-F238E27FC236}">
                  <a16:creationId xmlns:a16="http://schemas.microsoft.com/office/drawing/2014/main" id="{D7BA86D7-3E60-4291-ABF0-8B81A6AA1F5B}"/>
                </a:ext>
              </a:extLst>
            </p:cNvPr>
            <p:cNvSpPr txBox="1"/>
            <p:nvPr/>
          </p:nvSpPr>
          <p:spPr>
            <a:xfrm>
              <a:off x="611770" y="1115326"/>
              <a:ext cx="1322280"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préparation</a:t>
              </a:r>
            </a:p>
          </p:txBody>
        </p:sp>
        <p:sp>
          <p:nvSpPr>
            <p:cNvPr id="30" name="ZoneTexte 29">
              <a:extLst>
                <a:ext uri="{FF2B5EF4-FFF2-40B4-BE49-F238E27FC236}">
                  <a16:creationId xmlns:a16="http://schemas.microsoft.com/office/drawing/2014/main" id="{C0BDA950-8268-4214-8F05-92750C73C1A0}"/>
                </a:ext>
              </a:extLst>
            </p:cNvPr>
            <p:cNvSpPr txBox="1"/>
            <p:nvPr/>
          </p:nvSpPr>
          <p:spPr>
            <a:xfrm>
              <a:off x="746134" y="1613179"/>
              <a:ext cx="1147875"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partenariale </a:t>
              </a:r>
            </a:p>
          </p:txBody>
        </p:sp>
        <p:sp>
          <p:nvSpPr>
            <p:cNvPr id="31" name="ZoneTexte 30">
              <a:extLst>
                <a:ext uri="{FF2B5EF4-FFF2-40B4-BE49-F238E27FC236}">
                  <a16:creationId xmlns:a16="http://schemas.microsoft.com/office/drawing/2014/main" id="{0194A932-D1B3-4298-A731-BB3C3C334D90}"/>
                </a:ext>
              </a:extLst>
            </p:cNvPr>
            <p:cNvSpPr txBox="1"/>
            <p:nvPr/>
          </p:nvSpPr>
          <p:spPr>
            <a:xfrm>
              <a:off x="596895" y="1994883"/>
              <a:ext cx="1322280"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Construction</a:t>
              </a:r>
            </a:p>
          </p:txBody>
        </p:sp>
        <p:sp>
          <p:nvSpPr>
            <p:cNvPr id="32" name="ZoneTexte 31">
              <a:extLst>
                <a:ext uri="{FF2B5EF4-FFF2-40B4-BE49-F238E27FC236}">
                  <a16:creationId xmlns:a16="http://schemas.microsoft.com/office/drawing/2014/main" id="{EEDEFC23-06D4-4B0D-BA6A-ECF130369697}"/>
                </a:ext>
              </a:extLst>
            </p:cNvPr>
            <p:cNvSpPr txBox="1"/>
            <p:nvPr/>
          </p:nvSpPr>
          <p:spPr>
            <a:xfrm>
              <a:off x="611770" y="2139203"/>
              <a:ext cx="1322280"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synthèse</a:t>
              </a:r>
            </a:p>
          </p:txBody>
        </p:sp>
        <p:cxnSp>
          <p:nvCxnSpPr>
            <p:cNvPr id="33" name="Connecteur droit 32">
              <a:extLst>
                <a:ext uri="{FF2B5EF4-FFF2-40B4-BE49-F238E27FC236}">
                  <a16:creationId xmlns:a16="http://schemas.microsoft.com/office/drawing/2014/main" id="{F6DDDF98-14DF-4016-9C65-2A943869F5F5}"/>
                </a:ext>
              </a:extLst>
            </p:cNvPr>
            <p:cNvCxnSpPr/>
            <p:nvPr/>
          </p:nvCxnSpPr>
          <p:spPr>
            <a:xfrm>
              <a:off x="675214" y="994056"/>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974972B-540D-45FD-9BAE-FB7810144DE5}"/>
                </a:ext>
              </a:extLst>
            </p:cNvPr>
            <p:cNvCxnSpPr/>
            <p:nvPr/>
          </p:nvCxnSpPr>
          <p:spPr>
            <a:xfrm>
              <a:off x="660340" y="1392325"/>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2E8530F2-6F5D-45EE-8536-FFAE54A06A00}"/>
                </a:ext>
              </a:extLst>
            </p:cNvPr>
            <p:cNvCxnSpPr/>
            <p:nvPr/>
          </p:nvCxnSpPr>
          <p:spPr>
            <a:xfrm>
              <a:off x="658436" y="1501449"/>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5EBA61D-4500-4E06-9A47-F400C164B7BF}"/>
                </a:ext>
              </a:extLst>
            </p:cNvPr>
            <p:cNvCxnSpPr/>
            <p:nvPr/>
          </p:nvCxnSpPr>
          <p:spPr>
            <a:xfrm>
              <a:off x="643562" y="1899718"/>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3D5476D-CE0A-4BBC-A99C-42CAA1877229}"/>
                </a:ext>
              </a:extLst>
            </p:cNvPr>
            <p:cNvCxnSpPr/>
            <p:nvPr/>
          </p:nvCxnSpPr>
          <p:spPr>
            <a:xfrm>
              <a:off x="650047" y="2001155"/>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BD05300-C8C4-4FDD-B287-1C8CE2F1E9B6}"/>
                </a:ext>
              </a:extLst>
            </p:cNvPr>
            <p:cNvCxnSpPr/>
            <p:nvPr/>
          </p:nvCxnSpPr>
          <p:spPr>
            <a:xfrm>
              <a:off x="635173" y="2399424"/>
              <a:ext cx="1258835" cy="0"/>
            </a:xfrm>
            <a:prstGeom prst="line">
              <a:avLst/>
            </a:prstGeom>
            <a:ln w="12700">
              <a:solidFill>
                <a:srgbClr val="AFCA0B"/>
              </a:solidFill>
            </a:ln>
          </p:spPr>
          <p:style>
            <a:lnRef idx="1">
              <a:schemeClr val="accent1"/>
            </a:lnRef>
            <a:fillRef idx="0">
              <a:schemeClr val="accent1"/>
            </a:fillRef>
            <a:effectRef idx="0">
              <a:schemeClr val="accent1"/>
            </a:effectRef>
            <a:fontRef idx="minor">
              <a:schemeClr val="tx1"/>
            </a:fontRef>
          </p:style>
        </p:cxnSp>
        <p:sp>
          <p:nvSpPr>
            <p:cNvPr id="39" name="Flèche : chevron 38">
              <a:extLst>
                <a:ext uri="{FF2B5EF4-FFF2-40B4-BE49-F238E27FC236}">
                  <a16:creationId xmlns:a16="http://schemas.microsoft.com/office/drawing/2014/main" id="{56EC6273-2F12-48CB-B523-E7F2C8693913}"/>
                </a:ext>
              </a:extLst>
            </p:cNvPr>
            <p:cNvSpPr/>
            <p:nvPr/>
          </p:nvSpPr>
          <p:spPr>
            <a:xfrm>
              <a:off x="2157876" y="1019385"/>
              <a:ext cx="199430" cy="344551"/>
            </a:xfrm>
            <a:prstGeom prst="chevron">
              <a:avLst/>
            </a:prstGeom>
            <a:solidFill>
              <a:srgbClr val="D9EEF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fr-FR" sz="2400">
                <a:solidFill>
                  <a:prstClr val="black"/>
                </a:solidFill>
                <a:latin typeface="Trebuchet MS" panose="020B0603020202020204" pitchFamily="34" charset="0"/>
              </a:endParaRPr>
            </a:p>
          </p:txBody>
        </p:sp>
        <p:sp>
          <p:nvSpPr>
            <p:cNvPr id="40" name="Flèche : chevron 39">
              <a:extLst>
                <a:ext uri="{FF2B5EF4-FFF2-40B4-BE49-F238E27FC236}">
                  <a16:creationId xmlns:a16="http://schemas.microsoft.com/office/drawing/2014/main" id="{16482F89-C8B1-42AB-91D7-4DCBC6877C4D}"/>
                </a:ext>
              </a:extLst>
            </p:cNvPr>
            <p:cNvSpPr/>
            <p:nvPr/>
          </p:nvSpPr>
          <p:spPr>
            <a:xfrm>
              <a:off x="2157876" y="1525919"/>
              <a:ext cx="199430" cy="344551"/>
            </a:xfrm>
            <a:prstGeom prst="chevron">
              <a:avLst/>
            </a:prstGeom>
            <a:solidFill>
              <a:srgbClr val="D9EEF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fr-FR" sz="2400">
                <a:solidFill>
                  <a:prstClr val="black"/>
                </a:solidFill>
                <a:latin typeface="Trebuchet MS" panose="020B0603020202020204" pitchFamily="34" charset="0"/>
              </a:endParaRPr>
            </a:p>
          </p:txBody>
        </p:sp>
        <p:sp>
          <p:nvSpPr>
            <p:cNvPr id="41" name="Flèche : chevron 40">
              <a:extLst>
                <a:ext uri="{FF2B5EF4-FFF2-40B4-BE49-F238E27FC236}">
                  <a16:creationId xmlns:a16="http://schemas.microsoft.com/office/drawing/2014/main" id="{092B4C1C-D33D-4A4D-A485-13810C57CEAC}"/>
                </a:ext>
              </a:extLst>
            </p:cNvPr>
            <p:cNvSpPr/>
            <p:nvPr/>
          </p:nvSpPr>
          <p:spPr>
            <a:xfrm>
              <a:off x="2149487" y="2049231"/>
              <a:ext cx="199430" cy="344551"/>
            </a:xfrm>
            <a:prstGeom prst="chevron">
              <a:avLst/>
            </a:prstGeom>
            <a:solidFill>
              <a:srgbClr val="D9EEF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fr-FR" sz="2400">
                <a:solidFill>
                  <a:prstClr val="black"/>
                </a:solidFill>
                <a:latin typeface="Trebuchet MS" panose="020B0603020202020204" pitchFamily="34" charset="0"/>
              </a:endParaRPr>
            </a:p>
          </p:txBody>
        </p:sp>
        <p:sp>
          <p:nvSpPr>
            <p:cNvPr id="42" name="ZoneTexte 41">
              <a:extLst>
                <a:ext uri="{FF2B5EF4-FFF2-40B4-BE49-F238E27FC236}">
                  <a16:creationId xmlns:a16="http://schemas.microsoft.com/office/drawing/2014/main" id="{F6952CCF-FE81-4B43-9503-6A15AC7BBE03}"/>
                </a:ext>
              </a:extLst>
            </p:cNvPr>
            <p:cNvSpPr txBox="1"/>
            <p:nvPr/>
          </p:nvSpPr>
          <p:spPr>
            <a:xfrm>
              <a:off x="2347562" y="969454"/>
              <a:ext cx="1700291"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Juin – Octobre 2022</a:t>
              </a:r>
            </a:p>
          </p:txBody>
        </p:sp>
        <p:sp>
          <p:nvSpPr>
            <p:cNvPr id="43" name="ZoneTexte 42">
              <a:extLst>
                <a:ext uri="{FF2B5EF4-FFF2-40B4-BE49-F238E27FC236}">
                  <a16:creationId xmlns:a16="http://schemas.microsoft.com/office/drawing/2014/main" id="{B920A0A9-2B76-41A4-B60D-A696DA2D8046}"/>
                </a:ext>
              </a:extLst>
            </p:cNvPr>
            <p:cNvSpPr txBox="1"/>
            <p:nvPr/>
          </p:nvSpPr>
          <p:spPr>
            <a:xfrm>
              <a:off x="2347562" y="1556402"/>
              <a:ext cx="2039119"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Novembre – Juillet 2023</a:t>
              </a:r>
            </a:p>
          </p:txBody>
        </p:sp>
        <p:sp>
          <p:nvSpPr>
            <p:cNvPr id="44" name="ZoneTexte 43">
              <a:extLst>
                <a:ext uri="{FF2B5EF4-FFF2-40B4-BE49-F238E27FC236}">
                  <a16:creationId xmlns:a16="http://schemas.microsoft.com/office/drawing/2014/main" id="{742ECA35-A6A5-449C-8BB8-9EE46FD86552}"/>
                </a:ext>
              </a:extLst>
            </p:cNvPr>
            <p:cNvSpPr txBox="1"/>
            <p:nvPr/>
          </p:nvSpPr>
          <p:spPr>
            <a:xfrm>
              <a:off x="2400255" y="2083006"/>
              <a:ext cx="1845579" cy="276999"/>
            </a:xfrm>
            <a:prstGeom prst="rect">
              <a:avLst/>
            </a:prstGeom>
            <a:noFill/>
          </p:spPr>
          <p:txBody>
            <a:bodyPr wrap="square" rtlCol="0">
              <a:spAutoFit/>
            </a:bodyPr>
            <a:lstStyle/>
            <a:p>
              <a:pPr algn="ctr" defTabSz="914377" eaLnBrk="0" fontAlgn="base" hangingPunct="0">
                <a:spcBef>
                  <a:spcPct val="0"/>
                </a:spcBef>
                <a:spcAft>
                  <a:spcPct val="0"/>
                </a:spcAft>
              </a:pPr>
              <a:r>
                <a:rPr lang="fr-FR" sz="1200" b="1" dirty="0">
                  <a:solidFill>
                    <a:srgbClr val="463F00"/>
                  </a:solidFill>
                  <a:latin typeface="Trebuchet MS" panose="020B0603020202020204" pitchFamily="34" charset="0"/>
                  <a:ea typeface="ヒラギノ角ゴ Pro W3" pitchFamily="124" charset="-128"/>
                  <a:cs typeface="Arial" panose="020B0604020202020204" pitchFamily="34" charset="0"/>
                </a:rPr>
                <a:t>Juillet 2023 – Mai 2024</a:t>
              </a:r>
            </a:p>
          </p:txBody>
        </p:sp>
        <p:sp>
          <p:nvSpPr>
            <p:cNvPr id="45" name="ZoneTexte 44">
              <a:extLst>
                <a:ext uri="{FF2B5EF4-FFF2-40B4-BE49-F238E27FC236}">
                  <a16:creationId xmlns:a16="http://schemas.microsoft.com/office/drawing/2014/main" id="{DEE5E5C1-29A3-4221-80DD-E9D7A8E56187}"/>
                </a:ext>
              </a:extLst>
            </p:cNvPr>
            <p:cNvSpPr txBox="1"/>
            <p:nvPr/>
          </p:nvSpPr>
          <p:spPr>
            <a:xfrm>
              <a:off x="2357471" y="1124399"/>
              <a:ext cx="2394813" cy="254044"/>
            </a:xfrm>
            <a:prstGeom prst="rect">
              <a:avLst/>
            </a:prstGeom>
            <a:noFill/>
          </p:spPr>
          <p:txBody>
            <a:bodyPr wrap="square" rtlCol="0">
              <a:spAutoFit/>
            </a:bodyPr>
            <a:lstStyle/>
            <a:p>
              <a:pPr algn="ctr" defTabSz="914377" eaLnBrk="0" fontAlgn="base" hangingPunct="0">
                <a:spcBef>
                  <a:spcPct val="0"/>
                </a:spcBef>
                <a:spcAft>
                  <a:spcPct val="0"/>
                </a:spcAft>
              </a:pPr>
              <a:r>
                <a:rPr lang="fr-FR" sz="1051" b="1" i="1" dirty="0">
                  <a:solidFill>
                    <a:srgbClr val="AFCA0B"/>
                  </a:solidFill>
                  <a:latin typeface="Trebuchet MS" panose="020B0603020202020204" pitchFamily="34" charset="0"/>
                  <a:ea typeface="ヒラギノ角ゴ Pro W3" pitchFamily="124" charset="-128"/>
                  <a:cs typeface="Arial" panose="020B0604020202020204" pitchFamily="34" charset="0"/>
                </a:rPr>
                <a:t>Réunion de lancement le 27.09.22</a:t>
              </a:r>
            </a:p>
          </p:txBody>
        </p:sp>
      </p:grpSp>
      <p:sp>
        <p:nvSpPr>
          <p:cNvPr id="46" name="ZoneTexte 45">
            <a:extLst>
              <a:ext uri="{FF2B5EF4-FFF2-40B4-BE49-F238E27FC236}">
                <a16:creationId xmlns:a16="http://schemas.microsoft.com/office/drawing/2014/main" id="{5764850E-4EA8-481D-B9B2-4B04888D3ED8}"/>
              </a:ext>
            </a:extLst>
          </p:cNvPr>
          <p:cNvSpPr txBox="1"/>
          <p:nvPr/>
        </p:nvSpPr>
        <p:spPr>
          <a:xfrm>
            <a:off x="8184232" y="1004210"/>
            <a:ext cx="3585789" cy="1446550"/>
          </a:xfrm>
          <a:prstGeom prst="rect">
            <a:avLst/>
          </a:prstGeom>
          <a:noFill/>
        </p:spPr>
        <p:txBody>
          <a:bodyPr wrap="square" rtlCol="0">
            <a:spAutoFit/>
          </a:bodyPr>
          <a:lstStyle/>
          <a:p>
            <a:pPr algn="just" defTabSz="914377" eaLnBrk="0" fontAlgn="base" hangingPunct="0">
              <a:spcBef>
                <a:spcPct val="0"/>
              </a:spcBef>
              <a:spcAft>
                <a:spcPct val="0"/>
              </a:spcAft>
            </a:pPr>
            <a:r>
              <a:rPr lang="fr-FR" b="1" u="sng" dirty="0">
                <a:solidFill>
                  <a:srgbClr val="AFCA0B"/>
                </a:solidFill>
                <a:latin typeface="Calibri"/>
                <a:ea typeface="ヒラギノ角ゴ Pro W3" pitchFamily="124" charset="-128"/>
                <a:cs typeface="Arial" panose="020B0604020202020204" pitchFamily="34" charset="0"/>
              </a:rPr>
              <a:t>Une démarche de co-construction</a:t>
            </a:r>
          </a:p>
          <a:p>
            <a:pPr algn="just" defTabSz="914377" eaLnBrk="0" fontAlgn="base" hangingPunct="0">
              <a:spcBef>
                <a:spcPct val="0"/>
              </a:spcBef>
              <a:spcAft>
                <a:spcPct val="0"/>
              </a:spcAft>
            </a:pPr>
            <a:endParaRPr lang="fr-FR" sz="600" dirty="0">
              <a:solidFill>
                <a:srgbClr val="463F00"/>
              </a:solidFill>
              <a:latin typeface="Calibri"/>
              <a:ea typeface="ヒラギノ角ゴ Pro W3" pitchFamily="124" charset="-128"/>
              <a:cs typeface="Arial" panose="020B0604020202020204" pitchFamily="34" charset="0"/>
            </a:endParaRPr>
          </a:p>
          <a:p>
            <a:pPr algn="just" defTabSz="914377" eaLnBrk="0" fontAlgn="base" hangingPunct="0">
              <a:spcBef>
                <a:spcPct val="0"/>
              </a:spcBef>
              <a:spcAft>
                <a:spcPct val="0"/>
              </a:spcAft>
            </a:pPr>
            <a:r>
              <a:rPr lang="fr-FR" sz="1600" dirty="0">
                <a:solidFill>
                  <a:srgbClr val="463F00"/>
                </a:solidFill>
                <a:latin typeface="Calibri"/>
                <a:ea typeface="ヒラギノ角ゴ Pro W3" pitchFamily="124" charset="-128"/>
                <a:cs typeface="Arial" panose="020B0604020202020204" pitchFamily="34" charset="0"/>
              </a:rPr>
              <a:t>Définition et organisation de </a:t>
            </a:r>
            <a:r>
              <a:rPr lang="fr-FR" sz="1600" b="1" dirty="0">
                <a:solidFill>
                  <a:srgbClr val="AFCA0B"/>
                </a:solidFill>
                <a:latin typeface="Calibri"/>
                <a:ea typeface="ヒラギノ角ゴ Pro W3" pitchFamily="124" charset="-128"/>
                <a:cs typeface="Arial" panose="020B0604020202020204" pitchFamily="34" charset="0"/>
              </a:rPr>
              <a:t>9 groupes de travail thématiques</a:t>
            </a:r>
            <a:r>
              <a:rPr lang="fr-FR" sz="1600" b="1" dirty="0">
                <a:solidFill>
                  <a:srgbClr val="463F00"/>
                </a:solidFill>
                <a:latin typeface="Calibri"/>
                <a:ea typeface="ヒラギノ角ゴ Pro W3" pitchFamily="124" charset="-128"/>
                <a:cs typeface="Arial" panose="020B0604020202020204" pitchFamily="34" charset="0"/>
              </a:rPr>
              <a:t>. </a:t>
            </a:r>
            <a:r>
              <a:rPr lang="fr-FR" sz="1600" dirty="0">
                <a:solidFill>
                  <a:srgbClr val="463F00"/>
                </a:solidFill>
                <a:latin typeface="Calibri"/>
                <a:ea typeface="ヒラギノ角ゴ Pro W3" pitchFamily="124" charset="-128"/>
                <a:cs typeface="Arial" panose="020B0604020202020204" pitchFamily="34" charset="0"/>
              </a:rPr>
              <a:t>Ces groupes ont comptabilisé </a:t>
            </a:r>
            <a:r>
              <a:rPr lang="fr-FR" sz="1600" b="1" dirty="0">
                <a:solidFill>
                  <a:srgbClr val="AFCA0B"/>
                </a:solidFill>
                <a:latin typeface="Calibri"/>
                <a:ea typeface="ヒラギノ角ゴ Pro W3" pitchFamily="124" charset="-128"/>
                <a:cs typeface="Arial" panose="020B0604020202020204" pitchFamily="34" charset="0"/>
              </a:rPr>
              <a:t>314 inscriptions </a:t>
            </a:r>
            <a:r>
              <a:rPr lang="fr-FR" sz="1600" dirty="0">
                <a:solidFill>
                  <a:srgbClr val="463F00"/>
                </a:solidFill>
                <a:latin typeface="Calibri"/>
                <a:ea typeface="ヒラギノ角ゴ Pro W3" pitchFamily="124" charset="-128"/>
                <a:cs typeface="Arial" panose="020B0604020202020204" pitchFamily="34" charset="0"/>
              </a:rPr>
              <a:t>et </a:t>
            </a:r>
            <a:r>
              <a:rPr lang="fr-FR" sz="1600" b="1" dirty="0">
                <a:solidFill>
                  <a:srgbClr val="AFCA0B"/>
                </a:solidFill>
                <a:latin typeface="Calibri"/>
                <a:ea typeface="ヒラギノ角ゴ Pro W3" pitchFamily="124" charset="-128"/>
                <a:cs typeface="Arial" panose="020B0604020202020204" pitchFamily="34" charset="0"/>
              </a:rPr>
              <a:t>16 réunions </a:t>
            </a:r>
            <a:r>
              <a:rPr lang="fr-FR" sz="1600" dirty="0">
                <a:solidFill>
                  <a:srgbClr val="463F00"/>
                </a:solidFill>
                <a:latin typeface="Calibri"/>
                <a:ea typeface="ヒラギノ角ゴ Pro W3" pitchFamily="124" charset="-128"/>
                <a:cs typeface="Arial" panose="020B0604020202020204" pitchFamily="34" charset="0"/>
              </a:rPr>
              <a:t>ont été organisées.</a:t>
            </a:r>
          </a:p>
        </p:txBody>
      </p:sp>
      <p:sp>
        <p:nvSpPr>
          <p:cNvPr id="6" name="ZoneTexte 5">
            <a:extLst>
              <a:ext uri="{FF2B5EF4-FFF2-40B4-BE49-F238E27FC236}">
                <a16:creationId xmlns:a16="http://schemas.microsoft.com/office/drawing/2014/main" id="{144B78DE-4CD0-4C2C-9AC4-F9A264B9051B}"/>
              </a:ext>
            </a:extLst>
          </p:cNvPr>
          <p:cNvSpPr txBox="1"/>
          <p:nvPr/>
        </p:nvSpPr>
        <p:spPr>
          <a:xfrm>
            <a:off x="5985373" y="2760710"/>
            <a:ext cx="3313291" cy="830997"/>
          </a:xfrm>
          <a:prstGeom prst="rect">
            <a:avLst/>
          </a:prstGeom>
          <a:noFill/>
        </p:spPr>
        <p:txBody>
          <a:bodyPr wrap="square" rtlCol="0">
            <a:spAutoFit/>
          </a:bodyPr>
          <a:lstStyle/>
          <a:p>
            <a:pPr defTabSz="914377" eaLnBrk="0" fontAlgn="base" hangingPunct="0">
              <a:spcBef>
                <a:spcPct val="0"/>
              </a:spcBef>
              <a:spcAft>
                <a:spcPct val="0"/>
              </a:spcAft>
            </a:pPr>
            <a:r>
              <a:rPr lang="fr-FR" sz="2400" b="1" dirty="0">
                <a:solidFill>
                  <a:srgbClr val="94C2CE"/>
                </a:solidFill>
                <a:latin typeface="Calibri"/>
                <a:ea typeface="ヒラギノ角ゴ Pro W3" pitchFamily="124" charset="-128"/>
                <a:cs typeface="Arial" panose="020B0604020202020204" pitchFamily="34" charset="0"/>
              </a:rPr>
              <a:t>5 grandes orientations</a:t>
            </a:r>
          </a:p>
          <a:p>
            <a:pPr defTabSz="914377" eaLnBrk="0" fontAlgn="base" hangingPunct="0">
              <a:spcBef>
                <a:spcPct val="0"/>
              </a:spcBef>
              <a:spcAft>
                <a:spcPct val="0"/>
              </a:spcAft>
            </a:pPr>
            <a:r>
              <a:rPr lang="fr-FR" sz="2400" b="1" dirty="0">
                <a:solidFill>
                  <a:srgbClr val="94C2CE"/>
                </a:solidFill>
                <a:latin typeface="Calibri"/>
                <a:ea typeface="ヒラギノ角ゴ Pro W3" pitchFamily="124" charset="-128"/>
                <a:cs typeface="Arial" panose="020B0604020202020204" pitchFamily="34" charset="0"/>
              </a:rPr>
              <a:t>76 ambitions</a:t>
            </a:r>
          </a:p>
        </p:txBody>
      </p:sp>
      <p:sp>
        <p:nvSpPr>
          <p:cNvPr id="7" name="ZoneTexte 6">
            <a:extLst>
              <a:ext uri="{FF2B5EF4-FFF2-40B4-BE49-F238E27FC236}">
                <a16:creationId xmlns:a16="http://schemas.microsoft.com/office/drawing/2014/main" id="{B292F7B4-0F2D-4E0F-985B-CF11D533CD56}"/>
              </a:ext>
            </a:extLst>
          </p:cNvPr>
          <p:cNvSpPr txBox="1"/>
          <p:nvPr/>
        </p:nvSpPr>
        <p:spPr>
          <a:xfrm>
            <a:off x="3955637" y="3872599"/>
            <a:ext cx="8099275" cy="2400657"/>
          </a:xfrm>
          <a:prstGeom prst="rect">
            <a:avLst/>
          </a:prstGeom>
          <a:noFill/>
        </p:spPr>
        <p:txBody>
          <a:bodyPr wrap="square" rtlCol="0">
            <a:spAutoFit/>
          </a:bodyPr>
          <a:lstStyle/>
          <a:p>
            <a:pPr defTabSz="914377" eaLnBrk="0" fontAlgn="base" hangingPunct="0">
              <a:spcBef>
                <a:spcPct val="0"/>
              </a:spcBef>
              <a:spcAft>
                <a:spcPct val="0"/>
              </a:spcAft>
            </a:pPr>
            <a:r>
              <a:rPr lang="fr-FR" sz="1600" b="1" dirty="0">
                <a:solidFill>
                  <a:srgbClr val="A5CA36"/>
                </a:solidFill>
                <a:latin typeface="Calibri"/>
                <a:ea typeface="ヒラギノ角ゴ Pro W3" pitchFamily="124" charset="-128"/>
                <a:cs typeface="Arial" panose="020B0604020202020204" pitchFamily="34" charset="0"/>
              </a:rPr>
              <a:t>1. Organiser en proximité le soutien à l'autonomie </a:t>
            </a:r>
            <a:r>
              <a:rPr lang="fr-FR" sz="1400" dirty="0">
                <a:solidFill>
                  <a:prstClr val="black"/>
                </a:solidFill>
                <a:latin typeface="Calibri"/>
                <a:ea typeface="ヒラギノ角ゴ Pro W3" pitchFamily="124" charset="-128"/>
                <a:cs typeface="Arial" panose="020B0604020202020204" pitchFamily="34" charset="0"/>
              </a:rPr>
              <a:t>(améliorer l’accompagnement des personnes âgées et des aidants) - </a:t>
            </a:r>
            <a:r>
              <a:rPr lang="fr-FR" sz="1400" i="1" dirty="0">
                <a:solidFill>
                  <a:prstClr val="black"/>
                </a:solidFill>
                <a:latin typeface="Calibri"/>
                <a:ea typeface="ヒラギノ角ゴ Pro W3" pitchFamily="124" charset="-128"/>
                <a:cs typeface="Arial" panose="020B0604020202020204" pitchFamily="34" charset="0"/>
              </a:rPr>
              <a:t>2 axes/13 ambitions</a:t>
            </a:r>
            <a:endParaRPr lang="fr-FR" sz="16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600" b="1" dirty="0">
                <a:solidFill>
                  <a:srgbClr val="A5CA36"/>
                </a:solidFill>
                <a:latin typeface="Calibri"/>
                <a:ea typeface="ヒラギノ角ゴ Pro W3" pitchFamily="124" charset="-128"/>
                <a:cs typeface="Arial" panose="020B0604020202020204" pitchFamily="34" charset="0"/>
              </a:rPr>
              <a:t>2. Développer les actions de prévention et la mobilité </a:t>
            </a:r>
            <a:r>
              <a:rPr lang="fr-FR" sz="1400" dirty="0">
                <a:solidFill>
                  <a:prstClr val="black"/>
                </a:solidFill>
                <a:latin typeface="Calibri"/>
                <a:ea typeface="ヒラギノ角ゴ Pro W3" pitchFamily="124" charset="-128"/>
                <a:cs typeface="Arial" panose="020B0604020202020204" pitchFamily="34" charset="0"/>
              </a:rPr>
              <a:t>(prévenir la survenue de la dépendance par une approche anticipatrice) - </a:t>
            </a:r>
            <a:r>
              <a:rPr lang="fr-FR" sz="1400" i="1" dirty="0">
                <a:solidFill>
                  <a:prstClr val="black"/>
                </a:solidFill>
                <a:latin typeface="Calibri"/>
                <a:ea typeface="ヒラギノ角ゴ Pro W3" pitchFamily="124" charset="-128"/>
                <a:cs typeface="Arial" panose="020B0604020202020204" pitchFamily="34" charset="0"/>
              </a:rPr>
              <a:t>3 axes/10 ambitions</a:t>
            </a:r>
            <a:endParaRPr lang="fr-FR" sz="16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600" b="1" dirty="0">
                <a:solidFill>
                  <a:srgbClr val="A5CA36"/>
                </a:solidFill>
                <a:latin typeface="Calibri"/>
                <a:ea typeface="ヒラギノ角ゴ Pro W3" pitchFamily="124" charset="-128"/>
                <a:cs typeface="Arial" panose="020B0604020202020204" pitchFamily="34" charset="0"/>
              </a:rPr>
              <a:t>3.</a:t>
            </a:r>
            <a:r>
              <a:rPr lang="fr-FR" sz="1600" dirty="0">
                <a:solidFill>
                  <a:srgbClr val="A5CA36"/>
                </a:solidFill>
                <a:latin typeface="Calibri"/>
                <a:ea typeface="ヒラギノ角ゴ Pro W3" pitchFamily="124" charset="-128"/>
                <a:cs typeface="Arial" panose="020B0604020202020204" pitchFamily="34" charset="0"/>
              </a:rPr>
              <a:t> </a:t>
            </a:r>
            <a:r>
              <a:rPr lang="fr-FR" sz="1600" b="1" dirty="0">
                <a:solidFill>
                  <a:srgbClr val="A5CA36"/>
                </a:solidFill>
                <a:latin typeface="Calibri"/>
                <a:ea typeface="ヒラギノ角ゴ Pro W3" pitchFamily="124" charset="-128"/>
                <a:cs typeface="Arial" panose="020B0604020202020204" pitchFamily="34" charset="0"/>
              </a:rPr>
              <a:t>Impulser une dynamique territoriale pour soutenir l'accompagnement à domicile </a:t>
            </a:r>
            <a:r>
              <a:rPr lang="fr-FR" sz="1400" dirty="0">
                <a:solidFill>
                  <a:prstClr val="black"/>
                </a:solidFill>
                <a:latin typeface="Calibri"/>
                <a:ea typeface="ヒラギノ角ゴ Pro W3" pitchFamily="124" charset="-128"/>
                <a:cs typeface="Arial" panose="020B0604020202020204" pitchFamily="34" charset="0"/>
              </a:rPr>
              <a:t>(soutenir les professionnels et rendre lisible l’offre) - </a:t>
            </a:r>
            <a:r>
              <a:rPr lang="fr-FR" sz="1400" i="1" dirty="0">
                <a:solidFill>
                  <a:prstClr val="black"/>
                </a:solidFill>
                <a:latin typeface="Calibri"/>
                <a:ea typeface="ヒラギノ角ゴ Pro W3" pitchFamily="124" charset="-128"/>
                <a:cs typeface="Arial" panose="020B0604020202020204" pitchFamily="34" charset="0"/>
              </a:rPr>
              <a:t>4 axes/18 ambitions</a:t>
            </a:r>
            <a:r>
              <a:rPr lang="fr-FR" sz="1400" dirty="0">
                <a:solidFill>
                  <a:prstClr val="black"/>
                </a:solidFill>
                <a:latin typeface="Calibri"/>
                <a:ea typeface="ヒラギノ角ゴ Pro W3" pitchFamily="124" charset="-128"/>
                <a:cs typeface="Arial" panose="020B0604020202020204" pitchFamily="34" charset="0"/>
              </a:rPr>
              <a:t> </a:t>
            </a:r>
            <a:endParaRPr lang="fr-FR" sz="16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600" b="1" dirty="0">
                <a:solidFill>
                  <a:srgbClr val="A5CA36"/>
                </a:solidFill>
                <a:latin typeface="Calibri"/>
                <a:ea typeface="ヒラギノ角ゴ Pro W3" pitchFamily="124" charset="-128"/>
                <a:cs typeface="Arial" panose="020B0604020202020204" pitchFamily="34" charset="0"/>
              </a:rPr>
              <a:t>4.</a:t>
            </a:r>
            <a:r>
              <a:rPr lang="fr-FR" sz="1600" dirty="0">
                <a:solidFill>
                  <a:srgbClr val="A5CA36"/>
                </a:solidFill>
                <a:latin typeface="Calibri"/>
                <a:ea typeface="ヒラギノ角ゴ Pro W3" pitchFamily="124" charset="-128"/>
                <a:cs typeface="Arial" panose="020B0604020202020204" pitchFamily="34" charset="0"/>
              </a:rPr>
              <a:t> </a:t>
            </a:r>
            <a:r>
              <a:rPr lang="fr-FR" sz="1600" b="1" dirty="0">
                <a:solidFill>
                  <a:srgbClr val="A5CA36"/>
                </a:solidFill>
                <a:latin typeface="Calibri"/>
                <a:ea typeface="ヒラギノ角ゴ Pro W3" pitchFamily="124" charset="-128"/>
                <a:cs typeface="Arial" panose="020B0604020202020204" pitchFamily="34" charset="0"/>
              </a:rPr>
              <a:t>Agir sur le logement </a:t>
            </a:r>
            <a:r>
              <a:rPr lang="fr-FR" sz="1400" dirty="0">
                <a:solidFill>
                  <a:prstClr val="black"/>
                </a:solidFill>
                <a:latin typeface="Calibri"/>
                <a:ea typeface="ヒラギノ角ゴ Pro W3" pitchFamily="124" charset="-128"/>
                <a:cs typeface="Arial" panose="020B0604020202020204" pitchFamily="34" charset="0"/>
              </a:rPr>
              <a:t>(envisager le logement comme un facteur du soutien à domicile) - </a:t>
            </a:r>
            <a:r>
              <a:rPr lang="fr-FR" sz="1400" i="1" dirty="0">
                <a:solidFill>
                  <a:prstClr val="black"/>
                </a:solidFill>
                <a:latin typeface="Calibri"/>
                <a:ea typeface="ヒラギノ角ゴ Pro W3" pitchFamily="124" charset="-128"/>
                <a:cs typeface="Arial" panose="020B0604020202020204" pitchFamily="34" charset="0"/>
              </a:rPr>
              <a:t>2 axes/11 ambitions</a:t>
            </a:r>
            <a:r>
              <a:rPr lang="fr-FR" sz="1400" dirty="0">
                <a:solidFill>
                  <a:prstClr val="black"/>
                </a:solidFill>
                <a:latin typeface="Calibri"/>
                <a:ea typeface="ヒラギノ角ゴ Pro W3" pitchFamily="124" charset="-128"/>
                <a:cs typeface="Arial" panose="020B0604020202020204" pitchFamily="34" charset="0"/>
              </a:rPr>
              <a:t> </a:t>
            </a:r>
            <a:endParaRPr lang="fr-FR" sz="16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600" b="1" dirty="0">
                <a:solidFill>
                  <a:srgbClr val="A5CA36"/>
                </a:solidFill>
                <a:latin typeface="Calibri"/>
                <a:ea typeface="ヒラギノ角ゴ Pro W3" pitchFamily="124" charset="-128"/>
                <a:cs typeface="Arial" panose="020B0604020202020204" pitchFamily="34" charset="0"/>
              </a:rPr>
              <a:t>5</a:t>
            </a:r>
            <a:r>
              <a:rPr lang="fr-FR" sz="1600" dirty="0">
                <a:solidFill>
                  <a:srgbClr val="A5CA36"/>
                </a:solidFill>
                <a:latin typeface="Calibri"/>
                <a:ea typeface="ヒラギノ角ゴ Pro W3" pitchFamily="124" charset="-128"/>
                <a:cs typeface="Arial" panose="020B0604020202020204" pitchFamily="34" charset="0"/>
              </a:rPr>
              <a:t>. </a:t>
            </a:r>
            <a:r>
              <a:rPr lang="fr-FR" sz="1600" b="1" dirty="0">
                <a:solidFill>
                  <a:srgbClr val="A5CA36"/>
                </a:solidFill>
                <a:latin typeface="Calibri"/>
                <a:ea typeface="ヒラギノ角ゴ Pro W3" pitchFamily="124" charset="-128"/>
                <a:cs typeface="Arial" panose="020B0604020202020204" pitchFamily="34" charset="0"/>
              </a:rPr>
              <a:t>Adapter l'offre d'hébergement médicalisée </a:t>
            </a:r>
            <a:r>
              <a:rPr lang="fr-FR" sz="1400" dirty="0">
                <a:solidFill>
                  <a:prstClr val="black"/>
                </a:solidFill>
                <a:latin typeface="Calibri"/>
                <a:ea typeface="ヒラギノ角ゴ Pro W3" pitchFamily="124" charset="-128"/>
                <a:cs typeface="Arial" panose="020B0604020202020204" pitchFamily="34" charset="0"/>
              </a:rPr>
              <a:t>(adapter l’offre aux besoins des nouveaux publics) - </a:t>
            </a:r>
            <a:r>
              <a:rPr lang="fr-FR" sz="1400" i="1" dirty="0">
                <a:solidFill>
                  <a:prstClr val="black"/>
                </a:solidFill>
                <a:latin typeface="Calibri"/>
                <a:ea typeface="ヒラギノ角ゴ Pro W3" pitchFamily="124" charset="-128"/>
                <a:cs typeface="Arial" panose="020B0604020202020204" pitchFamily="34" charset="0"/>
              </a:rPr>
              <a:t>6 axes/24 ambitions</a:t>
            </a:r>
            <a:endParaRPr lang="fr-FR" sz="1600" dirty="0">
              <a:solidFill>
                <a:prstClr val="black"/>
              </a:solidFill>
              <a:latin typeface="Calibri"/>
              <a:ea typeface="ヒラギノ角ゴ Pro W3" pitchFamily="124" charset="-128"/>
              <a:cs typeface="Arial" panose="020B0604020202020204" pitchFamily="34" charset="0"/>
            </a:endParaRPr>
          </a:p>
        </p:txBody>
      </p:sp>
      <p:sp>
        <p:nvSpPr>
          <p:cNvPr id="54" name="Freeform 32">
            <a:extLst>
              <a:ext uri="{FF2B5EF4-FFF2-40B4-BE49-F238E27FC236}">
                <a16:creationId xmlns:a16="http://schemas.microsoft.com/office/drawing/2014/main" id="{16E6760C-9260-47D6-802E-F96FC4720A38}"/>
              </a:ext>
            </a:extLst>
          </p:cNvPr>
          <p:cNvSpPr/>
          <p:nvPr/>
        </p:nvSpPr>
        <p:spPr>
          <a:xfrm rot="11736390" flipH="1" flipV="1">
            <a:off x="5347817" y="2748091"/>
            <a:ext cx="516075" cy="439932"/>
          </a:xfrm>
          <a:custGeom>
            <a:avLst/>
            <a:gdLst/>
            <a:ahLst/>
            <a:cxnLst/>
            <a:rect l="l" t="t" r="r" b="b"/>
            <a:pathLst>
              <a:path w="960981" h="695510">
                <a:moveTo>
                  <a:pt x="0" y="695510"/>
                </a:moveTo>
                <a:lnTo>
                  <a:pt x="960981" y="695510"/>
                </a:lnTo>
                <a:lnTo>
                  <a:pt x="960981" y="0"/>
                </a:lnTo>
                <a:lnTo>
                  <a:pt x="0" y="0"/>
                </a:lnTo>
                <a:lnTo>
                  <a:pt x="0" y="69551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6244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98164-AF80-A5DC-AF3C-AC8CEAEDCD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DABE10-47B8-F311-4208-BF90D8ABF375}"/>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3B6CE10E-08EC-4708-710F-1AA0586BAD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E65C730A-EB95-331A-D9C9-A1653DDEB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8933" y="-8467"/>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39C652DD-7331-D267-53D9-68E32269D604}"/>
              </a:ext>
            </a:extLst>
          </p:cNvPr>
          <p:cNvSpPr txBox="1">
            <a:spLocks/>
          </p:cNvSpPr>
          <p:nvPr/>
        </p:nvSpPr>
        <p:spPr>
          <a:xfrm>
            <a:off x="1360092" y="-27384"/>
            <a:ext cx="8098283"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endParaRPr lang="fr-FR" sz="3600" dirty="0">
              <a:solidFill>
                <a:srgbClr val="90C226"/>
              </a:solidFill>
              <a:latin typeface="Trebuchet MS" panose="020B0603020202020204"/>
            </a:endParaRPr>
          </a:p>
        </p:txBody>
      </p:sp>
      <p:sp>
        <p:nvSpPr>
          <p:cNvPr id="6" name="ZoneTexte 5">
            <a:extLst>
              <a:ext uri="{FF2B5EF4-FFF2-40B4-BE49-F238E27FC236}">
                <a16:creationId xmlns:a16="http://schemas.microsoft.com/office/drawing/2014/main" id="{D06B40C4-5E72-A177-83FC-6AB5A5479FB3}"/>
              </a:ext>
            </a:extLst>
          </p:cNvPr>
          <p:cNvSpPr txBox="1"/>
          <p:nvPr/>
        </p:nvSpPr>
        <p:spPr>
          <a:xfrm>
            <a:off x="4319803" y="644693"/>
            <a:ext cx="6144683" cy="7232173"/>
          </a:xfrm>
          <a:prstGeom prst="rect">
            <a:avLst/>
          </a:prstGeom>
          <a:noFill/>
        </p:spPr>
        <p:txBody>
          <a:bodyPr wrap="square">
            <a:spAutoFit/>
          </a:bodyPr>
          <a:lstStyle/>
          <a:p>
            <a:pPr algn="ctr" defTabSz="457189">
              <a:spcBef>
                <a:spcPct val="0"/>
              </a:spcBef>
              <a:defRPr/>
            </a:pPr>
            <a:endParaRPr lang="fr-FR" sz="3733" dirty="0">
              <a:solidFill>
                <a:srgbClr val="90C226"/>
              </a:solidFill>
              <a:latin typeface="Trebuchet MS" panose="020B0603020202020204"/>
              <a:cs typeface="Arial" panose="020B0604020202020204" pitchFamily="34" charset="0"/>
            </a:endParaRPr>
          </a:p>
          <a:p>
            <a:pPr algn="ctr" defTabSz="457189">
              <a:spcBef>
                <a:spcPct val="0"/>
              </a:spcBef>
              <a:defRPr/>
            </a:pPr>
            <a:r>
              <a:rPr lang="fr-FR" sz="3733" dirty="0">
                <a:solidFill>
                  <a:srgbClr val="90C226"/>
                </a:solidFill>
                <a:latin typeface="Trebuchet MS" panose="020B0603020202020204"/>
                <a:cs typeface="Arial" panose="020B0604020202020204" pitchFamily="34" charset="0"/>
              </a:rPr>
              <a:t>« </a:t>
            </a:r>
            <a:r>
              <a:rPr lang="fr-FR" sz="3733" b="1" dirty="0">
                <a:solidFill>
                  <a:srgbClr val="90C226"/>
                </a:solidFill>
                <a:latin typeface="Trebuchet MS" panose="020B0603020202020204"/>
                <a:cs typeface="Arial" panose="020B0604020202020204" pitchFamily="34" charset="0"/>
              </a:rPr>
              <a:t>l’isolement social »</a:t>
            </a:r>
          </a:p>
          <a:p>
            <a:pPr algn="ctr" defTabSz="457189">
              <a:spcBef>
                <a:spcPct val="0"/>
              </a:spcBef>
              <a:defRPr/>
            </a:pPr>
            <a:r>
              <a:rPr lang="fr-FR" sz="3733" b="1" dirty="0">
                <a:solidFill>
                  <a:srgbClr val="90C226"/>
                </a:solidFill>
                <a:latin typeface="Trebuchet MS" panose="020B0603020202020204"/>
                <a:cs typeface="Arial" panose="020B0604020202020204" pitchFamily="34" charset="0"/>
              </a:rPr>
              <a:t> INITIATIV’Retraite 51-08 </a:t>
            </a:r>
          </a:p>
          <a:p>
            <a:pPr algn="ctr" defTabSz="457189">
              <a:spcBef>
                <a:spcPct val="0"/>
              </a:spcBef>
              <a:defRPr/>
            </a:pPr>
            <a:r>
              <a:rPr lang="fr-FR" sz="3733" b="1" dirty="0">
                <a:solidFill>
                  <a:srgbClr val="90C226"/>
                </a:solidFill>
                <a:latin typeface="Trebuchet MS" panose="020B0603020202020204"/>
                <a:cs typeface="Arial" panose="020B0604020202020204" pitchFamily="34" charset="0"/>
              </a:rPr>
              <a:t>  se met en mouvement pour le prévenir et le combattre </a:t>
            </a:r>
          </a:p>
          <a:p>
            <a:pPr algn="ctr" defTabSz="457189">
              <a:spcBef>
                <a:spcPct val="0"/>
              </a:spcBef>
              <a:defRPr/>
            </a:pPr>
            <a:endParaRPr lang="fr-FR" sz="3200"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defTabSz="457189">
              <a:spcBef>
                <a:spcPct val="0"/>
              </a:spcBef>
              <a:defRPr/>
            </a:pPr>
            <a:r>
              <a:rPr lang="fr-FR" sz="32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3200" b="1" i="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santé mentale, est une composante essentielle de la santé </a:t>
            </a:r>
            <a:r>
              <a:rPr lang="fr-FR" sz="32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fr-FR" sz="32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189">
              <a:spcBef>
                <a:spcPct val="0"/>
              </a:spcBef>
              <a:defRPr/>
            </a:pPr>
            <a:endParaRPr lang="fr-FR" sz="3733" b="1" dirty="0">
              <a:solidFill>
                <a:srgbClr val="90C226"/>
              </a:solidFill>
              <a:latin typeface="Trebuchet MS" panose="020B0603020202020204"/>
              <a:cs typeface="Arial" panose="020B0604020202020204" pitchFamily="34" charset="0"/>
            </a:endParaRPr>
          </a:p>
          <a:p>
            <a:pPr algn="ctr" defTabSz="457189">
              <a:spcBef>
                <a:spcPct val="0"/>
              </a:spcBef>
              <a:defRPr/>
            </a:pPr>
            <a:endParaRPr lang="fr-FR" sz="3733" b="1" dirty="0">
              <a:solidFill>
                <a:srgbClr val="90C226"/>
              </a:solidFill>
              <a:latin typeface="Trebuchet MS" panose="020B0603020202020204"/>
              <a:cs typeface="Arial" panose="020B0604020202020204" pitchFamily="34" charset="0"/>
            </a:endParaRPr>
          </a:p>
          <a:p>
            <a:pPr algn="ctr" defTabSz="457189">
              <a:spcBef>
                <a:spcPct val="0"/>
              </a:spcBef>
              <a:defRPr/>
            </a:pPr>
            <a:endParaRPr lang="fr-FR" sz="3733" b="1" dirty="0">
              <a:solidFill>
                <a:srgbClr val="90C226"/>
              </a:solidFill>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242537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a:extLst>
              <a:ext uri="{FF2B5EF4-FFF2-40B4-BE49-F238E27FC236}">
                <a16:creationId xmlns:a16="http://schemas.microsoft.com/office/drawing/2014/main" id="{A66E130D-8827-4F27-BEBB-11F65F7BA4CD}"/>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sp>
        <p:nvSpPr>
          <p:cNvPr id="3" name="Rectangle : coins arrondis 2">
            <a:extLst>
              <a:ext uri="{FF2B5EF4-FFF2-40B4-BE49-F238E27FC236}">
                <a16:creationId xmlns:a16="http://schemas.microsoft.com/office/drawing/2014/main" id="{E2DA977A-8CA3-4C46-818A-E13598A0C48C}"/>
              </a:ext>
            </a:extLst>
          </p:cNvPr>
          <p:cNvSpPr/>
          <p:nvPr/>
        </p:nvSpPr>
        <p:spPr>
          <a:xfrm>
            <a:off x="572243" y="2578986"/>
            <a:ext cx="3168352" cy="3459729"/>
          </a:xfrm>
          <a:prstGeom prst="roundRect">
            <a:avLst/>
          </a:prstGeom>
          <a:solidFill>
            <a:srgbClr val="ECAA16"/>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914377" eaLnBrk="0" fontAlgn="base" hangingPunct="0">
              <a:spcBef>
                <a:spcPct val="0"/>
              </a:spcBef>
              <a:spcAft>
                <a:spcPct val="0"/>
              </a:spcAft>
            </a:pPr>
            <a:endParaRPr lang="fr-FR" sz="2400" dirty="0">
              <a:solidFill>
                <a:srgbClr val="F79646"/>
              </a:solidFill>
              <a:latin typeface="Calibri"/>
            </a:endParaRPr>
          </a:p>
        </p:txBody>
      </p:sp>
      <p:pic>
        <p:nvPicPr>
          <p:cNvPr id="1026" name="Picture 2" descr="Prévenir les chutes : éducation et ateliers de groupe - Ergo Vendée">
            <a:extLst>
              <a:ext uri="{FF2B5EF4-FFF2-40B4-BE49-F238E27FC236}">
                <a16:creationId xmlns:a16="http://schemas.microsoft.com/office/drawing/2014/main" id="{AE5B6665-FCC3-4E83-A126-3DD213E6C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336" y="961085"/>
            <a:ext cx="2146443" cy="1405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ompagnement, Prise En Charge Des Personnes Âgées. Une Jeune Femme Est  Assise À Côté D'une Femme Âgée. Illustration Vectorielle En Dessin Animé  Plat. Clip Art Libres De Droits, Svg, Vecteurs Et Illustration.">
            <a:extLst>
              <a:ext uri="{FF2B5EF4-FFF2-40B4-BE49-F238E27FC236}">
                <a16:creationId xmlns:a16="http://schemas.microsoft.com/office/drawing/2014/main" id="{97C99176-9D16-48C4-B8A9-33FCC4DCB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257" y="1359969"/>
            <a:ext cx="2221312" cy="18182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630D8CD8-45D6-441A-80C1-873263535A6B}"/>
              </a:ext>
            </a:extLst>
          </p:cNvPr>
          <p:cNvSpPr/>
          <p:nvPr/>
        </p:nvSpPr>
        <p:spPr>
          <a:xfrm>
            <a:off x="4610821" y="3120018"/>
            <a:ext cx="3168352" cy="2931420"/>
          </a:xfrm>
          <a:prstGeom prst="roundRect">
            <a:avLst/>
          </a:prstGeom>
          <a:solidFill>
            <a:srgbClr val="CEBDF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pic>
        <p:nvPicPr>
          <p:cNvPr id="1030" name="Picture 6" descr="Vecteurs et illustrations de Aide Personnes Agees en téléchargement gratuit  | Freepik">
            <a:extLst>
              <a:ext uri="{FF2B5EF4-FFF2-40B4-BE49-F238E27FC236}">
                <a16:creationId xmlns:a16="http://schemas.microsoft.com/office/drawing/2014/main" id="{5E1CD68A-B17C-4A1E-A2C8-EBC2302DC87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t="4612"/>
          <a:stretch/>
        </p:blipFill>
        <p:spPr bwMode="auto">
          <a:xfrm>
            <a:off x="8932149" y="2047645"/>
            <a:ext cx="2732344" cy="173438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coins arrondis 18">
            <a:extLst>
              <a:ext uri="{FF2B5EF4-FFF2-40B4-BE49-F238E27FC236}">
                <a16:creationId xmlns:a16="http://schemas.microsoft.com/office/drawing/2014/main" id="{CD473D40-3216-41F0-963B-E90BC30B05D9}"/>
              </a:ext>
            </a:extLst>
          </p:cNvPr>
          <p:cNvSpPr/>
          <p:nvPr/>
        </p:nvSpPr>
        <p:spPr>
          <a:xfrm>
            <a:off x="8797453" y="3890095"/>
            <a:ext cx="3168352" cy="209711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4" name="ZoneTexte 3">
            <a:extLst>
              <a:ext uri="{FF2B5EF4-FFF2-40B4-BE49-F238E27FC236}">
                <a16:creationId xmlns:a16="http://schemas.microsoft.com/office/drawing/2014/main" id="{D0CE76A5-E76B-4511-B0AC-6CD013AEDD54}"/>
              </a:ext>
            </a:extLst>
          </p:cNvPr>
          <p:cNvSpPr txBox="1"/>
          <p:nvPr/>
        </p:nvSpPr>
        <p:spPr>
          <a:xfrm>
            <a:off x="606959" y="2800505"/>
            <a:ext cx="3120743" cy="3139321"/>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Open Sans"/>
                <a:cs typeface="Open Sans"/>
                <a:sym typeface="Open Sans"/>
              </a:rPr>
              <a:t>Actions de prévention de la perte d’autonomie </a:t>
            </a:r>
            <a:r>
              <a:rPr lang="fr-FR" dirty="0">
                <a:solidFill>
                  <a:prstClr val="black"/>
                </a:solidFill>
                <a:latin typeface="Calibri"/>
                <a:ea typeface="Open Sans"/>
                <a:cs typeface="Open Sans"/>
                <a:sym typeface="Open Sans"/>
              </a:rPr>
              <a:t>(CDFPPA)</a:t>
            </a:r>
          </a:p>
          <a:p>
            <a:pPr defTabSz="914377" eaLnBrk="0" fontAlgn="base" hangingPunct="0">
              <a:spcBef>
                <a:spcPct val="0"/>
              </a:spcBef>
              <a:spcAft>
                <a:spcPct val="0"/>
              </a:spcAft>
            </a:pPr>
            <a:r>
              <a:rPr lang="fr-FR" i="1" dirty="0">
                <a:solidFill>
                  <a:prstClr val="black"/>
                </a:solidFill>
                <a:latin typeface="Calibri"/>
                <a:ea typeface="ヒラギノ角ゴ Pro W3" pitchFamily="124" charset="-128"/>
                <a:cs typeface="Arial" panose="020B0604020202020204" pitchFamily="34" charset="0"/>
                <a:sym typeface="Open Sans"/>
              </a:rPr>
              <a:t>-&gt; établissement d’un programme coordonné annuel</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Activité physique adapté</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Les visites de convivialité </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Le soutien aux aidants</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Prendre soin de soi</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la mobilité</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L’habitat partagé intergénérationnel</a:t>
            </a:r>
          </a:p>
        </p:txBody>
      </p:sp>
      <p:sp>
        <p:nvSpPr>
          <p:cNvPr id="20" name="ZoneTexte 19">
            <a:extLst>
              <a:ext uri="{FF2B5EF4-FFF2-40B4-BE49-F238E27FC236}">
                <a16:creationId xmlns:a16="http://schemas.microsoft.com/office/drawing/2014/main" id="{5B438C05-FE62-4DF4-B10B-F51D0BCCD101}"/>
              </a:ext>
            </a:extLst>
          </p:cNvPr>
          <p:cNvSpPr txBox="1"/>
          <p:nvPr/>
        </p:nvSpPr>
        <p:spPr>
          <a:xfrm>
            <a:off x="8932149" y="4106220"/>
            <a:ext cx="2952328" cy="1754326"/>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Open Sans"/>
                <a:cs typeface="Open Sans"/>
                <a:sym typeface="Open Sans"/>
              </a:rPr>
              <a:t>Evaluation et mise en place de plan d’aide</a:t>
            </a:r>
            <a:endParaRPr lang="fr-FR" dirty="0">
              <a:solidFill>
                <a:prstClr val="black"/>
              </a:solidFill>
              <a:latin typeface="Calibri"/>
              <a:ea typeface="Open Sans"/>
              <a:cs typeface="Open Sans"/>
              <a:sym typeface="Open Sans"/>
            </a:endParaRP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EMS APA</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Adaptation logement (COMAL)</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Cartes CMI</a:t>
            </a:r>
          </a:p>
        </p:txBody>
      </p:sp>
      <p:sp>
        <p:nvSpPr>
          <p:cNvPr id="21" name="ZoneTexte 20">
            <a:extLst>
              <a:ext uri="{FF2B5EF4-FFF2-40B4-BE49-F238E27FC236}">
                <a16:creationId xmlns:a16="http://schemas.microsoft.com/office/drawing/2014/main" id="{47C8960B-84EC-4F57-AFC9-C76487D3CA20}"/>
              </a:ext>
            </a:extLst>
          </p:cNvPr>
          <p:cNvSpPr txBox="1"/>
          <p:nvPr/>
        </p:nvSpPr>
        <p:spPr>
          <a:xfrm>
            <a:off x="4759595" y="3429001"/>
            <a:ext cx="3003011" cy="2308324"/>
          </a:xfrm>
          <a:prstGeom prst="rect">
            <a:avLst/>
          </a:prstGeom>
          <a:noFill/>
        </p:spPr>
        <p:txBody>
          <a:bodyPr wrap="square" rtlCol="0">
            <a:spAutoFit/>
          </a:bodyPr>
          <a:lstStyle/>
          <a:p>
            <a:pPr defTabSz="914377" eaLnBrk="0" fontAlgn="base" hangingPunct="0">
              <a:spcBef>
                <a:spcPct val="0"/>
              </a:spcBef>
              <a:spcAft>
                <a:spcPct val="0"/>
              </a:spcAft>
            </a:pPr>
            <a:r>
              <a:rPr lang="fr-FR" b="1" dirty="0">
                <a:solidFill>
                  <a:prstClr val="black"/>
                </a:solidFill>
                <a:latin typeface="Calibri"/>
                <a:ea typeface="Open Sans"/>
                <a:cs typeface="Open Sans"/>
                <a:sym typeface="Open Sans"/>
              </a:rPr>
              <a:t>Animation des points d’information</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Réseaux des CLIC</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Assistantes sociales de CSD</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Relais France service (+ bus)</a:t>
            </a:r>
          </a:p>
          <a:p>
            <a:pPr marL="285744" indent="-285744" defTabSz="914377" eaLnBrk="0" fontAlgn="base" hangingPunct="0">
              <a:spcBef>
                <a:spcPct val="0"/>
              </a:spcBef>
              <a:spcAft>
                <a:spcPct val="0"/>
              </a:spcAft>
              <a:buFontTx/>
              <a:buChar char="-"/>
            </a:pPr>
            <a:r>
              <a:rPr lang="fr-FR" dirty="0">
                <a:solidFill>
                  <a:prstClr val="black"/>
                </a:solidFill>
                <a:latin typeface="Calibri"/>
                <a:ea typeface="Open Sans"/>
                <a:cs typeface="Open Sans"/>
                <a:sym typeface="Open Sans"/>
              </a:rPr>
              <a:t>Articulation avec les autres dispositifs (DAC, CCAS …)</a:t>
            </a:r>
          </a:p>
        </p:txBody>
      </p:sp>
      <p:sp>
        <p:nvSpPr>
          <p:cNvPr id="22" name="Titre 1">
            <a:extLst>
              <a:ext uri="{FF2B5EF4-FFF2-40B4-BE49-F238E27FC236}">
                <a16:creationId xmlns:a16="http://schemas.microsoft.com/office/drawing/2014/main" id="{9811F4C1-4D62-46A6-8429-51E7DE35CC06}"/>
              </a:ext>
            </a:extLst>
          </p:cNvPr>
          <p:cNvSpPr>
            <a:spLocks noGrp="1"/>
          </p:cNvSpPr>
          <p:nvPr>
            <p:ph type="title"/>
          </p:nvPr>
        </p:nvSpPr>
        <p:spPr>
          <a:xfrm>
            <a:off x="296994" y="16585"/>
            <a:ext cx="11631655" cy="660272"/>
          </a:xfrm>
        </p:spPr>
        <p:txBody>
          <a:bodyPr>
            <a:noAutofit/>
          </a:bodyPr>
          <a:lstStyle/>
          <a:p>
            <a:pPr algn="ctr"/>
            <a:r>
              <a:rPr lang="fr-FR" sz="3200" dirty="0">
                <a:solidFill>
                  <a:srgbClr val="EB5A45"/>
                </a:solidFill>
                <a:latin typeface="+mn-lt"/>
                <a:ea typeface="Segoe UI Black" panose="020B0A02040204020203" pitchFamily="34" charset="0"/>
              </a:rPr>
              <a:t>La politique du Département en faveur des personnes âgées</a:t>
            </a:r>
          </a:p>
        </p:txBody>
      </p:sp>
      <p:sp>
        <p:nvSpPr>
          <p:cNvPr id="9" name="Rectangle : coins arrondis 8">
            <a:extLst>
              <a:ext uri="{FF2B5EF4-FFF2-40B4-BE49-F238E27FC236}">
                <a16:creationId xmlns:a16="http://schemas.microsoft.com/office/drawing/2014/main" id="{E3766DE1-10BE-4BA3-987F-5F234E426BFB}"/>
              </a:ext>
            </a:extLst>
          </p:cNvPr>
          <p:cNvSpPr/>
          <p:nvPr/>
        </p:nvSpPr>
        <p:spPr>
          <a:xfrm rot="16200000">
            <a:off x="-568036" y="4087621"/>
            <a:ext cx="1748147" cy="57605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eaLnBrk="0" fontAlgn="base" hangingPunct="0">
              <a:spcBef>
                <a:spcPct val="0"/>
              </a:spcBef>
              <a:spcAft>
                <a:spcPct val="0"/>
              </a:spcAft>
              <a:defRPr/>
            </a:pPr>
            <a:r>
              <a:rPr lang="fr-FR" sz="2400" b="1" dirty="0">
                <a:solidFill>
                  <a:srgbClr val="C18A0F"/>
                </a:solidFill>
                <a:latin typeface="Calibri" panose="020F0502020204030204"/>
              </a:rPr>
              <a:t>Prévention</a:t>
            </a:r>
          </a:p>
        </p:txBody>
      </p:sp>
      <p:sp>
        <p:nvSpPr>
          <p:cNvPr id="10" name="Rectangle : coins arrondis 9">
            <a:extLst>
              <a:ext uri="{FF2B5EF4-FFF2-40B4-BE49-F238E27FC236}">
                <a16:creationId xmlns:a16="http://schemas.microsoft.com/office/drawing/2014/main" id="{5A2F0E58-EF90-4438-A47A-CE3E7473C106}"/>
              </a:ext>
            </a:extLst>
          </p:cNvPr>
          <p:cNvSpPr/>
          <p:nvPr/>
        </p:nvSpPr>
        <p:spPr>
          <a:xfrm rot="16200000">
            <a:off x="2226118" y="4010159"/>
            <a:ext cx="4027892" cy="730984"/>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eaLnBrk="0" fontAlgn="base" hangingPunct="0">
              <a:spcBef>
                <a:spcPct val="0"/>
              </a:spcBef>
              <a:spcAft>
                <a:spcPct val="0"/>
              </a:spcAft>
              <a:defRPr/>
            </a:pPr>
            <a:r>
              <a:rPr lang="fr-FR" sz="2400" b="1" dirty="0">
                <a:solidFill>
                  <a:srgbClr val="8D64DE"/>
                </a:solidFill>
                <a:latin typeface="Calibri" panose="020F0502020204030204"/>
              </a:rPr>
              <a:t>Information Orientation</a:t>
            </a:r>
          </a:p>
          <a:p>
            <a:pPr algn="ctr" defTabSz="914377" eaLnBrk="0" fontAlgn="base" hangingPunct="0">
              <a:spcBef>
                <a:spcPct val="0"/>
              </a:spcBef>
              <a:spcAft>
                <a:spcPct val="0"/>
              </a:spcAft>
              <a:defRPr/>
            </a:pPr>
            <a:r>
              <a:rPr lang="fr-FR" sz="2400" b="1" dirty="0">
                <a:solidFill>
                  <a:srgbClr val="8D64DE"/>
                </a:solidFill>
                <a:latin typeface="Calibri" panose="020F0502020204030204"/>
              </a:rPr>
              <a:t>Evaluation</a:t>
            </a:r>
          </a:p>
        </p:txBody>
      </p:sp>
      <p:sp>
        <p:nvSpPr>
          <p:cNvPr id="11" name="Rectangle : coins arrondis 10">
            <a:extLst>
              <a:ext uri="{FF2B5EF4-FFF2-40B4-BE49-F238E27FC236}">
                <a16:creationId xmlns:a16="http://schemas.microsoft.com/office/drawing/2014/main" id="{40EC8FC8-6597-40B3-8828-A6288864D5A4}"/>
              </a:ext>
            </a:extLst>
          </p:cNvPr>
          <p:cNvSpPr/>
          <p:nvPr/>
        </p:nvSpPr>
        <p:spPr>
          <a:xfrm rot="16200000">
            <a:off x="5986063" y="3595007"/>
            <a:ext cx="4625285" cy="730984"/>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eaLnBrk="0" fontAlgn="base" hangingPunct="0">
              <a:spcBef>
                <a:spcPct val="0"/>
              </a:spcBef>
              <a:spcAft>
                <a:spcPct val="0"/>
              </a:spcAft>
              <a:defRPr/>
            </a:pPr>
            <a:r>
              <a:rPr lang="fr-FR" sz="2400" b="1" dirty="0">
                <a:solidFill>
                  <a:srgbClr val="92B54B"/>
                </a:solidFill>
                <a:latin typeface="Calibri" panose="020F0502020204030204"/>
              </a:rPr>
              <a:t>Ouverture des droits</a:t>
            </a:r>
          </a:p>
          <a:p>
            <a:pPr algn="ctr" defTabSz="914377" eaLnBrk="0" fontAlgn="base" hangingPunct="0">
              <a:spcBef>
                <a:spcPct val="0"/>
              </a:spcBef>
              <a:spcAft>
                <a:spcPct val="0"/>
              </a:spcAft>
              <a:defRPr/>
            </a:pPr>
            <a:r>
              <a:rPr lang="fr-FR" sz="2400" b="1" dirty="0">
                <a:solidFill>
                  <a:srgbClr val="92B54B"/>
                </a:solidFill>
                <a:latin typeface="Calibri" panose="020F0502020204030204"/>
              </a:rPr>
              <a:t>Soutien à la perte d’autonomie</a:t>
            </a:r>
          </a:p>
        </p:txBody>
      </p:sp>
    </p:spTree>
    <p:extLst>
      <p:ext uri="{BB962C8B-B14F-4D97-AF65-F5344CB8AC3E}">
        <p14:creationId xmlns:p14="http://schemas.microsoft.com/office/powerpoint/2010/main" val="2629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a:extLst>
              <a:ext uri="{FF2B5EF4-FFF2-40B4-BE49-F238E27FC236}">
                <a16:creationId xmlns:a16="http://schemas.microsoft.com/office/drawing/2014/main" id="{A66E130D-8827-4F27-BEBB-11F65F7BA4CD}"/>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sp>
        <p:nvSpPr>
          <p:cNvPr id="23" name="Titre 1">
            <a:extLst>
              <a:ext uri="{FF2B5EF4-FFF2-40B4-BE49-F238E27FC236}">
                <a16:creationId xmlns:a16="http://schemas.microsoft.com/office/drawing/2014/main" id="{7102D59A-4A28-4859-A2E2-580E73CD3E0A}"/>
              </a:ext>
            </a:extLst>
          </p:cNvPr>
          <p:cNvSpPr>
            <a:spLocks noGrp="1"/>
          </p:cNvSpPr>
          <p:nvPr>
            <p:ph type="title"/>
          </p:nvPr>
        </p:nvSpPr>
        <p:spPr>
          <a:xfrm>
            <a:off x="296994" y="16585"/>
            <a:ext cx="11631655" cy="660272"/>
          </a:xfrm>
        </p:spPr>
        <p:txBody>
          <a:bodyPr>
            <a:noAutofit/>
          </a:bodyPr>
          <a:lstStyle/>
          <a:p>
            <a:pPr algn="ctr"/>
            <a:r>
              <a:rPr lang="fr-FR" sz="3200" dirty="0">
                <a:solidFill>
                  <a:srgbClr val="EB5A45"/>
                </a:solidFill>
                <a:latin typeface="+mn-lt"/>
                <a:ea typeface="Segoe UI Black" panose="020B0A02040204020203" pitchFamily="34" charset="0"/>
              </a:rPr>
              <a:t>Actions en faveur de la lutte contre l’isolement des seniors </a:t>
            </a:r>
          </a:p>
        </p:txBody>
      </p:sp>
      <p:sp>
        <p:nvSpPr>
          <p:cNvPr id="30" name="ZoneTexte 29">
            <a:extLst>
              <a:ext uri="{FF2B5EF4-FFF2-40B4-BE49-F238E27FC236}">
                <a16:creationId xmlns:a16="http://schemas.microsoft.com/office/drawing/2014/main" id="{32242BFA-2F20-417C-B2AC-33D72C8F0926}"/>
              </a:ext>
            </a:extLst>
          </p:cNvPr>
          <p:cNvSpPr txBox="1"/>
          <p:nvPr/>
        </p:nvSpPr>
        <p:spPr>
          <a:xfrm>
            <a:off x="4595590" y="5261273"/>
            <a:ext cx="3272503" cy="400110"/>
          </a:xfrm>
          <a:prstGeom prst="rect">
            <a:avLst/>
          </a:prstGeom>
          <a:noFill/>
        </p:spPr>
        <p:txBody>
          <a:bodyPr wrap="square" rtlCol="0">
            <a:spAutoFit/>
          </a:bodyPr>
          <a:lstStyle/>
          <a:p>
            <a:pPr defTabSz="914377" eaLnBrk="0" fontAlgn="base" hangingPunct="0">
              <a:spcBef>
                <a:spcPct val="0"/>
              </a:spcBef>
              <a:spcAft>
                <a:spcPct val="0"/>
              </a:spcAft>
            </a:pPr>
            <a:r>
              <a:rPr lang="fr-FR" sz="2000" b="1" dirty="0">
                <a:solidFill>
                  <a:prstClr val="black"/>
                </a:solidFill>
                <a:effectLst>
                  <a:outerShdw blurRad="38100" dist="38100" dir="2700000" algn="tl">
                    <a:srgbClr val="000000">
                      <a:alpha val="43137"/>
                    </a:srgbClr>
                  </a:outerShdw>
                </a:effectLst>
                <a:latin typeface="Calibri"/>
                <a:ea typeface="ヒラギノ角ゴ Pro W3" pitchFamily="124" charset="-128"/>
                <a:cs typeface="Arial" panose="020B0604020202020204" pitchFamily="34" charset="0"/>
              </a:rPr>
              <a:t>719 000 € dépensés en 2024 </a:t>
            </a:r>
          </a:p>
        </p:txBody>
      </p:sp>
      <p:grpSp>
        <p:nvGrpSpPr>
          <p:cNvPr id="50" name="Groupe 49">
            <a:extLst>
              <a:ext uri="{FF2B5EF4-FFF2-40B4-BE49-F238E27FC236}">
                <a16:creationId xmlns:a16="http://schemas.microsoft.com/office/drawing/2014/main" id="{63169ED4-0C7E-4CF4-B3E0-3149FAB30915}"/>
              </a:ext>
            </a:extLst>
          </p:cNvPr>
          <p:cNvGrpSpPr/>
          <p:nvPr/>
        </p:nvGrpSpPr>
        <p:grpSpPr>
          <a:xfrm>
            <a:off x="1076416" y="699738"/>
            <a:ext cx="3192804" cy="3487596"/>
            <a:chOff x="846032" y="699736"/>
            <a:chExt cx="3192804" cy="3487598"/>
          </a:xfrm>
        </p:grpSpPr>
        <p:sp>
          <p:nvSpPr>
            <p:cNvPr id="13" name="Rectangle : avec coins arrondis en diagonale 12">
              <a:extLst>
                <a:ext uri="{FF2B5EF4-FFF2-40B4-BE49-F238E27FC236}">
                  <a16:creationId xmlns:a16="http://schemas.microsoft.com/office/drawing/2014/main" id="{66E170AF-7C4C-4178-8424-AB6E359945F1}"/>
                </a:ext>
              </a:extLst>
            </p:cNvPr>
            <p:cNvSpPr/>
            <p:nvPr/>
          </p:nvSpPr>
          <p:spPr>
            <a:xfrm>
              <a:off x="846032" y="977767"/>
              <a:ext cx="2916484" cy="320956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35" name="ZoneTexte 34">
              <a:extLst>
                <a:ext uri="{FF2B5EF4-FFF2-40B4-BE49-F238E27FC236}">
                  <a16:creationId xmlns:a16="http://schemas.microsoft.com/office/drawing/2014/main" id="{44CCF179-C6DA-4DEB-A62E-2A5D678BE2B4}"/>
                </a:ext>
              </a:extLst>
            </p:cNvPr>
            <p:cNvSpPr txBox="1"/>
            <p:nvPr/>
          </p:nvSpPr>
          <p:spPr>
            <a:xfrm>
              <a:off x="911424" y="1133172"/>
              <a:ext cx="2851092" cy="2954656"/>
            </a:xfrm>
            <a:prstGeom prst="rect">
              <a:avLst/>
            </a:prstGeom>
            <a:noFill/>
          </p:spPr>
          <p:txBody>
            <a:bodyPr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&amp; lien social</a:t>
              </a:r>
            </a:p>
            <a:p>
              <a:pPr defTabSz="914377" eaLnBrk="0" fontAlgn="base" hangingPunct="0">
                <a:spcBef>
                  <a:spcPct val="0"/>
                </a:spcBef>
                <a:spcAft>
                  <a:spcPct val="0"/>
                </a:spcAft>
              </a:pPr>
              <a:endParaRPr lang="fr-FR" sz="12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Action à domicile de bénévole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Unis cité Reims, Châlons-en-Champagne, Vitry-le-François &amp; Service civique Solidarité séniors (SC2S)</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Maisons de quartier / Centre Sociaux</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Dispositif </a:t>
              </a:r>
              <a:r>
                <a:rPr lang="fr-FR" sz="1200" dirty="0" err="1">
                  <a:solidFill>
                    <a:prstClr val="black"/>
                  </a:solidFill>
                  <a:latin typeface="Calibri"/>
                  <a:ea typeface="ヒラギノ角ゴ Pro W3" pitchFamily="124" charset="-128"/>
                  <a:cs typeface="Arial" panose="020B0604020202020204" pitchFamily="34" charset="0"/>
                </a:rPr>
                <a:t>Monalisa</a:t>
              </a:r>
              <a:r>
                <a:rPr lang="fr-FR" sz="1200" dirty="0">
                  <a:solidFill>
                    <a:prstClr val="black"/>
                  </a:solidFill>
                  <a:latin typeface="Calibri"/>
                  <a:ea typeface="ヒラギノ角ゴ Pro W3" pitchFamily="124" charset="-128"/>
                  <a:cs typeface="Arial" panose="020B0604020202020204" pitchFamily="34" charset="0"/>
                </a:rPr>
                <a:t> Marne</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Ma Petite bibliothèque itinérante</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Logement intergénérationnel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Espace de vie partagé (Part ’âge à Châlons et Soli d’âge à Sézanne)</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Action « bien vieillir à domicile » à Vitry</a:t>
              </a:r>
            </a:p>
          </p:txBody>
        </p:sp>
        <p:sp>
          <p:nvSpPr>
            <p:cNvPr id="14" name="ZoneTexte 13">
              <a:extLst>
                <a:ext uri="{FF2B5EF4-FFF2-40B4-BE49-F238E27FC236}">
                  <a16:creationId xmlns:a16="http://schemas.microsoft.com/office/drawing/2014/main" id="{140DEDE9-A1E2-47F6-826D-2417B289C7B1}"/>
                </a:ext>
              </a:extLst>
            </p:cNvPr>
            <p:cNvSpPr txBox="1"/>
            <p:nvPr/>
          </p:nvSpPr>
          <p:spPr>
            <a:xfrm rot="16200000">
              <a:off x="3405982" y="1055591"/>
              <a:ext cx="988710"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445 606 €</a:t>
              </a:r>
            </a:p>
          </p:txBody>
        </p:sp>
      </p:grpSp>
      <p:grpSp>
        <p:nvGrpSpPr>
          <p:cNvPr id="48" name="Groupe 47">
            <a:extLst>
              <a:ext uri="{FF2B5EF4-FFF2-40B4-BE49-F238E27FC236}">
                <a16:creationId xmlns:a16="http://schemas.microsoft.com/office/drawing/2014/main" id="{9F97D7C4-C510-496C-BDAA-6C7BF0EFB3C2}"/>
              </a:ext>
            </a:extLst>
          </p:cNvPr>
          <p:cNvGrpSpPr/>
          <p:nvPr/>
        </p:nvGrpSpPr>
        <p:grpSpPr>
          <a:xfrm>
            <a:off x="4595592" y="705473"/>
            <a:ext cx="3193484" cy="2090595"/>
            <a:chOff x="3954062" y="690332"/>
            <a:chExt cx="3193483" cy="2090595"/>
          </a:xfrm>
        </p:grpSpPr>
        <p:sp>
          <p:nvSpPr>
            <p:cNvPr id="37" name="Rectangle : avec coins arrondis en diagonale 36">
              <a:extLst>
                <a:ext uri="{FF2B5EF4-FFF2-40B4-BE49-F238E27FC236}">
                  <a16:creationId xmlns:a16="http://schemas.microsoft.com/office/drawing/2014/main" id="{B0A94A1B-308D-40AE-A59A-AACA4B5E5D01}"/>
                </a:ext>
              </a:extLst>
            </p:cNvPr>
            <p:cNvSpPr/>
            <p:nvPr/>
          </p:nvSpPr>
          <p:spPr>
            <a:xfrm>
              <a:off x="3954062" y="1011066"/>
              <a:ext cx="2916484" cy="176986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25" name="ZoneTexte 24">
              <a:extLst>
                <a:ext uri="{FF2B5EF4-FFF2-40B4-BE49-F238E27FC236}">
                  <a16:creationId xmlns:a16="http://schemas.microsoft.com/office/drawing/2014/main" id="{E6F32488-F059-430F-9DEA-44D92F3DF3B8}"/>
                </a:ext>
              </a:extLst>
            </p:cNvPr>
            <p:cNvSpPr txBox="1"/>
            <p:nvPr/>
          </p:nvSpPr>
          <p:spPr>
            <a:xfrm>
              <a:off x="4019453" y="1118935"/>
              <a:ext cx="2851093" cy="1477328"/>
            </a:xfrm>
            <a:prstGeom prst="rect">
              <a:avLst/>
            </a:prstGeom>
            <a:noFill/>
          </p:spPr>
          <p:txBody>
            <a:bodyPr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t>
              </a:r>
            </a:p>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&amp; Mobilité </a:t>
              </a:r>
            </a:p>
            <a:p>
              <a:pPr defTabSz="914377" eaLnBrk="0" fontAlgn="base" hangingPunct="0">
                <a:spcBef>
                  <a:spcPct val="0"/>
                </a:spcBef>
                <a:spcAft>
                  <a:spcPct val="0"/>
                </a:spcAft>
              </a:pPr>
              <a:r>
                <a:rPr lang="fr-FR" sz="1200" dirty="0">
                  <a:solidFill>
                    <a:prstClr val="black"/>
                  </a:solidFill>
                  <a:latin typeface="Calibri"/>
                  <a:ea typeface="ヒラギノ角ゴ Pro W3" pitchFamily="124" charset="-128"/>
                  <a:cs typeface="Arial" panose="020B0604020202020204" pitchFamily="34" charset="0"/>
                </a:rPr>
                <a:t> </a:t>
              </a: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Favoriser la mobilité </a:t>
              </a:r>
              <a:endParaRPr lang="fr-FR" sz="1200" b="1" u="sng" dirty="0">
                <a:solidFill>
                  <a:prstClr val="black"/>
                </a:solidFill>
                <a:latin typeface="Calibri"/>
                <a:ea typeface="ヒラギノ角ゴ Pro W3" pitchFamily="124" charset="-128"/>
                <a:cs typeface="Arial" panose="020B0604020202020204" pitchFamily="34" charset="0"/>
              </a:endParaRP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Mobilité solidaire de Familles Rurales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Prévention routière</a:t>
              </a:r>
            </a:p>
          </p:txBody>
        </p:sp>
        <p:sp>
          <p:nvSpPr>
            <p:cNvPr id="38" name="ZoneTexte 37">
              <a:extLst>
                <a:ext uri="{FF2B5EF4-FFF2-40B4-BE49-F238E27FC236}">
                  <a16:creationId xmlns:a16="http://schemas.microsoft.com/office/drawing/2014/main" id="{9C84C978-4987-488E-993E-4C1375E45C6F}"/>
                </a:ext>
              </a:extLst>
            </p:cNvPr>
            <p:cNvSpPr txBox="1"/>
            <p:nvPr/>
          </p:nvSpPr>
          <p:spPr>
            <a:xfrm rot="16200000">
              <a:off x="6514691" y="1046187"/>
              <a:ext cx="988709"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41 000 €</a:t>
              </a:r>
            </a:p>
          </p:txBody>
        </p:sp>
      </p:grpSp>
      <p:grpSp>
        <p:nvGrpSpPr>
          <p:cNvPr id="51" name="Groupe 50">
            <a:extLst>
              <a:ext uri="{FF2B5EF4-FFF2-40B4-BE49-F238E27FC236}">
                <a16:creationId xmlns:a16="http://schemas.microsoft.com/office/drawing/2014/main" id="{73A2EB93-3B6E-4EFC-8DBD-83A2CFF3F38A}"/>
              </a:ext>
            </a:extLst>
          </p:cNvPr>
          <p:cNvGrpSpPr/>
          <p:nvPr/>
        </p:nvGrpSpPr>
        <p:grpSpPr>
          <a:xfrm>
            <a:off x="1044404" y="4378380"/>
            <a:ext cx="3204814" cy="1843319"/>
            <a:chOff x="803306" y="4378379"/>
            <a:chExt cx="3204813" cy="1843319"/>
          </a:xfrm>
        </p:grpSpPr>
        <p:sp>
          <p:nvSpPr>
            <p:cNvPr id="39" name="Rectangle : avec coins arrondis en diagonale 38">
              <a:extLst>
                <a:ext uri="{FF2B5EF4-FFF2-40B4-BE49-F238E27FC236}">
                  <a16:creationId xmlns:a16="http://schemas.microsoft.com/office/drawing/2014/main" id="{434693BC-8FE6-4AF8-8BB0-0C092614B135}"/>
                </a:ext>
              </a:extLst>
            </p:cNvPr>
            <p:cNvSpPr/>
            <p:nvPr/>
          </p:nvSpPr>
          <p:spPr>
            <a:xfrm>
              <a:off x="803306" y="4417721"/>
              <a:ext cx="2916484" cy="180397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40" name="ZoneTexte 39">
              <a:extLst>
                <a:ext uri="{FF2B5EF4-FFF2-40B4-BE49-F238E27FC236}">
                  <a16:creationId xmlns:a16="http://schemas.microsoft.com/office/drawing/2014/main" id="{3FB95D91-F84F-40CF-A271-469691108671}"/>
                </a:ext>
              </a:extLst>
            </p:cNvPr>
            <p:cNvSpPr txBox="1"/>
            <p:nvPr/>
          </p:nvSpPr>
          <p:spPr>
            <a:xfrm rot="16200000">
              <a:off x="3498839" y="4610660"/>
              <a:ext cx="741562"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70 345 €</a:t>
              </a:r>
            </a:p>
          </p:txBody>
        </p:sp>
        <p:sp>
          <p:nvSpPr>
            <p:cNvPr id="29" name="ZoneTexte 28">
              <a:extLst>
                <a:ext uri="{FF2B5EF4-FFF2-40B4-BE49-F238E27FC236}">
                  <a16:creationId xmlns:a16="http://schemas.microsoft.com/office/drawing/2014/main" id="{F1718F7F-64E5-4F29-955A-F576C6C8F9B0}"/>
                </a:ext>
              </a:extLst>
            </p:cNvPr>
            <p:cNvSpPr txBox="1"/>
            <p:nvPr/>
          </p:nvSpPr>
          <p:spPr>
            <a:xfrm>
              <a:off x="905267" y="4528927"/>
              <a:ext cx="2803975" cy="1692771"/>
            </a:xfrm>
            <a:prstGeom prst="rect">
              <a:avLst/>
            </a:prstGeom>
            <a:noFill/>
          </p:spPr>
          <p:txBody>
            <a:bodyPr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t>
              </a:r>
            </a:p>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&amp; Précarité</a:t>
              </a:r>
            </a:p>
            <a:p>
              <a:pPr defTabSz="914377" eaLnBrk="0" fontAlgn="base" hangingPunct="0">
                <a:spcBef>
                  <a:spcPct val="0"/>
                </a:spcBef>
                <a:spcAft>
                  <a:spcPct val="0"/>
                </a:spcAft>
              </a:pPr>
              <a:endParaRPr lang="fr-FR" sz="12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Actions « aller vers » pour public spécifique</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Accompagnement santé, animation UDAF </a:t>
              </a:r>
            </a:p>
          </p:txBody>
        </p:sp>
      </p:grpSp>
      <p:grpSp>
        <p:nvGrpSpPr>
          <p:cNvPr id="34" name="Groupe 33">
            <a:extLst>
              <a:ext uri="{FF2B5EF4-FFF2-40B4-BE49-F238E27FC236}">
                <a16:creationId xmlns:a16="http://schemas.microsoft.com/office/drawing/2014/main" id="{6D5B87B3-68DA-41A5-82DB-3206C90DDDB5}"/>
              </a:ext>
            </a:extLst>
          </p:cNvPr>
          <p:cNvGrpSpPr/>
          <p:nvPr/>
        </p:nvGrpSpPr>
        <p:grpSpPr>
          <a:xfrm>
            <a:off x="8066405" y="676856"/>
            <a:ext cx="3193484" cy="2247395"/>
            <a:chOff x="7283972" y="676856"/>
            <a:chExt cx="3193483" cy="2247394"/>
          </a:xfrm>
        </p:grpSpPr>
        <p:sp>
          <p:nvSpPr>
            <p:cNvPr id="41" name="Rectangle : avec coins arrondis en diagonale 40">
              <a:extLst>
                <a:ext uri="{FF2B5EF4-FFF2-40B4-BE49-F238E27FC236}">
                  <a16:creationId xmlns:a16="http://schemas.microsoft.com/office/drawing/2014/main" id="{61A825D2-4224-4DCB-A7B3-1AB284EAE91F}"/>
                </a:ext>
              </a:extLst>
            </p:cNvPr>
            <p:cNvSpPr/>
            <p:nvPr/>
          </p:nvSpPr>
          <p:spPr>
            <a:xfrm>
              <a:off x="7283972" y="987569"/>
              <a:ext cx="2916484" cy="1936681"/>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28" name="ZoneTexte 27">
              <a:extLst>
                <a:ext uri="{FF2B5EF4-FFF2-40B4-BE49-F238E27FC236}">
                  <a16:creationId xmlns:a16="http://schemas.microsoft.com/office/drawing/2014/main" id="{FD7DD3CB-6E41-445A-86C5-038D3F2E806E}"/>
                </a:ext>
              </a:extLst>
            </p:cNvPr>
            <p:cNvSpPr txBox="1"/>
            <p:nvPr/>
          </p:nvSpPr>
          <p:spPr>
            <a:xfrm>
              <a:off x="7422597" y="1103297"/>
              <a:ext cx="2777856" cy="1692770"/>
            </a:xfrm>
            <a:prstGeom prst="rect">
              <a:avLst/>
            </a:prstGeom>
            <a:noFill/>
          </p:spPr>
          <p:txBody>
            <a:bodyPr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&amp; Nutrition</a:t>
              </a:r>
              <a:r>
                <a:rPr lang="fr-FR" sz="1200" u="sng" dirty="0">
                  <a:solidFill>
                    <a:prstClr val="black"/>
                  </a:solidFill>
                  <a:latin typeface="Calibri"/>
                  <a:ea typeface="ヒラギノ角ゴ Pro W3" pitchFamily="124" charset="-128"/>
                  <a:cs typeface="Arial" panose="020B0604020202020204" pitchFamily="34" charset="0"/>
                </a:rPr>
                <a:t> </a:t>
              </a:r>
            </a:p>
            <a:p>
              <a:pPr defTabSz="914377" eaLnBrk="0" fontAlgn="base" hangingPunct="0">
                <a:spcBef>
                  <a:spcPct val="0"/>
                </a:spcBef>
                <a:spcAft>
                  <a:spcPct val="0"/>
                </a:spcAft>
              </a:pPr>
              <a:endParaRPr lang="fr-FR" sz="12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Sensibilisation à l’importance de l’alimentation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Semaine du bien manger</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Maison de la nutrition </a:t>
              </a:r>
            </a:p>
          </p:txBody>
        </p:sp>
        <p:sp>
          <p:nvSpPr>
            <p:cNvPr id="42" name="ZoneTexte 41">
              <a:extLst>
                <a:ext uri="{FF2B5EF4-FFF2-40B4-BE49-F238E27FC236}">
                  <a16:creationId xmlns:a16="http://schemas.microsoft.com/office/drawing/2014/main" id="{8B81FA38-57C7-47E6-81AB-FE904D839335}"/>
                </a:ext>
              </a:extLst>
            </p:cNvPr>
            <p:cNvSpPr txBox="1"/>
            <p:nvPr/>
          </p:nvSpPr>
          <p:spPr>
            <a:xfrm rot="16200000">
              <a:off x="9844601" y="1032711"/>
              <a:ext cx="988709"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20 800 €</a:t>
              </a:r>
            </a:p>
          </p:txBody>
        </p:sp>
      </p:grpSp>
      <p:grpSp>
        <p:nvGrpSpPr>
          <p:cNvPr id="49" name="Groupe 48">
            <a:extLst>
              <a:ext uri="{FF2B5EF4-FFF2-40B4-BE49-F238E27FC236}">
                <a16:creationId xmlns:a16="http://schemas.microsoft.com/office/drawing/2014/main" id="{0C0BC040-3982-4ECB-A2A6-DD0241218639}"/>
              </a:ext>
            </a:extLst>
          </p:cNvPr>
          <p:cNvGrpSpPr/>
          <p:nvPr/>
        </p:nvGrpSpPr>
        <p:grpSpPr>
          <a:xfrm>
            <a:off x="4580174" y="2925714"/>
            <a:ext cx="3209063" cy="2103611"/>
            <a:chOff x="3954062" y="2907036"/>
            <a:chExt cx="3209063" cy="2103611"/>
          </a:xfrm>
        </p:grpSpPr>
        <p:sp>
          <p:nvSpPr>
            <p:cNvPr id="44" name="Rectangle : avec coins arrondis en diagonale 43">
              <a:extLst>
                <a:ext uri="{FF2B5EF4-FFF2-40B4-BE49-F238E27FC236}">
                  <a16:creationId xmlns:a16="http://schemas.microsoft.com/office/drawing/2014/main" id="{370B38C4-1227-4C78-9AF0-482A0683BDA0}"/>
                </a:ext>
              </a:extLst>
            </p:cNvPr>
            <p:cNvSpPr/>
            <p:nvPr/>
          </p:nvSpPr>
          <p:spPr>
            <a:xfrm>
              <a:off x="3954062" y="3009340"/>
              <a:ext cx="2916484" cy="2001307"/>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26" name="ZoneTexte 25">
              <a:extLst>
                <a:ext uri="{FF2B5EF4-FFF2-40B4-BE49-F238E27FC236}">
                  <a16:creationId xmlns:a16="http://schemas.microsoft.com/office/drawing/2014/main" id="{42872535-298A-46C4-B34E-3FDF7295FF0F}"/>
                </a:ext>
              </a:extLst>
            </p:cNvPr>
            <p:cNvSpPr txBox="1"/>
            <p:nvPr/>
          </p:nvSpPr>
          <p:spPr>
            <a:xfrm>
              <a:off x="4100359" y="3163988"/>
              <a:ext cx="2760314" cy="1846659"/>
            </a:xfrm>
            <a:prstGeom prst="rect">
              <a:avLst/>
            </a:prstGeom>
            <a:noFill/>
          </p:spPr>
          <p:txBody>
            <a:bodyPr wrap="square" rtlCol="0">
              <a:spAutoFit/>
            </a:bodyPr>
            <a:lstStyle/>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&amp; Numérique</a:t>
              </a:r>
            </a:p>
            <a:p>
              <a:pPr defTabSz="914377" eaLnBrk="0" fontAlgn="base" hangingPunct="0">
                <a:spcBef>
                  <a:spcPct val="0"/>
                </a:spcBef>
                <a:spcAft>
                  <a:spcPct val="0"/>
                </a:spcAft>
              </a:pPr>
              <a:endParaRPr lang="fr-FR" sz="12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Formation au numérique</a:t>
              </a:r>
            </a:p>
            <a:p>
              <a:pPr marL="171446" indent="-171446" defTabSz="914377" eaLnBrk="0" fontAlgn="base" hangingPunct="0">
                <a:spcBef>
                  <a:spcPct val="0"/>
                </a:spcBef>
                <a:spcAft>
                  <a:spcPct val="0"/>
                </a:spcAft>
                <a:buFont typeface="Wingdings" panose="05000000000000000000" pitchFamily="2" charset="2"/>
                <a:buChar char="§"/>
              </a:pPr>
              <a:r>
                <a:rPr lang="fr-FR" sz="1200" dirty="0" err="1">
                  <a:solidFill>
                    <a:prstClr val="black"/>
                  </a:solidFill>
                  <a:latin typeface="Calibri"/>
                  <a:ea typeface="ヒラギノ角ゴ Pro W3" pitchFamily="124" charset="-128"/>
                  <a:cs typeface="Arial" panose="020B0604020202020204" pitchFamily="34" charset="0"/>
                </a:rPr>
                <a:t>Ass</a:t>
              </a:r>
              <a:r>
                <a:rPr lang="fr-FR" sz="1200" dirty="0">
                  <a:solidFill>
                    <a:prstClr val="black"/>
                  </a:solidFill>
                  <a:latin typeface="Calibri"/>
                  <a:ea typeface="ヒラギノ角ゴ Pro W3" pitchFamily="124" charset="-128"/>
                  <a:cs typeface="Arial" panose="020B0604020202020204" pitchFamily="34" charset="0"/>
                </a:rPr>
                <a:t> Entour ‘âge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Familles Rurales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Centre Social de Dormans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Emmaüs </a:t>
              </a:r>
              <a:r>
                <a:rPr lang="fr-FR" sz="1200" dirty="0" err="1">
                  <a:solidFill>
                    <a:prstClr val="black"/>
                  </a:solidFill>
                  <a:latin typeface="Calibri"/>
                  <a:ea typeface="ヒラギノ角ゴ Pro W3" pitchFamily="124" charset="-128"/>
                  <a:cs typeface="Arial" panose="020B0604020202020204" pitchFamily="34" charset="0"/>
                </a:rPr>
                <a:t>Connect</a:t>
              </a:r>
              <a:r>
                <a:rPr lang="fr-FR" sz="1200" dirty="0">
                  <a:solidFill>
                    <a:prstClr val="black"/>
                  </a:solidFill>
                  <a:latin typeface="Calibri"/>
                  <a:ea typeface="ヒラギノ角ゴ Pro W3" pitchFamily="124" charset="-128"/>
                  <a:cs typeface="Arial" panose="020B0604020202020204" pitchFamily="34" charset="0"/>
                </a:rPr>
                <a:t> </a:t>
              </a:r>
            </a:p>
          </p:txBody>
        </p:sp>
        <p:sp>
          <p:nvSpPr>
            <p:cNvPr id="45" name="ZoneTexte 44">
              <a:extLst>
                <a:ext uri="{FF2B5EF4-FFF2-40B4-BE49-F238E27FC236}">
                  <a16:creationId xmlns:a16="http://schemas.microsoft.com/office/drawing/2014/main" id="{1DC6BE85-5607-48C5-AF79-C333815C6F84}"/>
                </a:ext>
              </a:extLst>
            </p:cNvPr>
            <p:cNvSpPr txBox="1"/>
            <p:nvPr/>
          </p:nvSpPr>
          <p:spPr>
            <a:xfrm rot="16200000">
              <a:off x="6653844" y="3139318"/>
              <a:ext cx="741563"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57 546 €</a:t>
              </a:r>
            </a:p>
          </p:txBody>
        </p:sp>
      </p:grpSp>
      <p:grpSp>
        <p:nvGrpSpPr>
          <p:cNvPr id="36" name="Groupe 35">
            <a:extLst>
              <a:ext uri="{FF2B5EF4-FFF2-40B4-BE49-F238E27FC236}">
                <a16:creationId xmlns:a16="http://schemas.microsoft.com/office/drawing/2014/main" id="{7D9E0297-DBD4-4610-AC72-6AF6B788E191}"/>
              </a:ext>
            </a:extLst>
          </p:cNvPr>
          <p:cNvGrpSpPr/>
          <p:nvPr/>
        </p:nvGrpSpPr>
        <p:grpSpPr>
          <a:xfrm>
            <a:off x="8035561" y="2843274"/>
            <a:ext cx="3230394" cy="2657945"/>
            <a:chOff x="7283970" y="2868147"/>
            <a:chExt cx="3230395" cy="2657947"/>
          </a:xfrm>
        </p:grpSpPr>
        <p:sp>
          <p:nvSpPr>
            <p:cNvPr id="43" name="Rectangle : avec coins arrondis en diagonale 42">
              <a:extLst>
                <a:ext uri="{FF2B5EF4-FFF2-40B4-BE49-F238E27FC236}">
                  <a16:creationId xmlns:a16="http://schemas.microsoft.com/office/drawing/2014/main" id="{099111E2-5DDB-4964-BD31-957463E40DAA}"/>
                </a:ext>
              </a:extLst>
            </p:cNvPr>
            <p:cNvSpPr/>
            <p:nvPr/>
          </p:nvSpPr>
          <p:spPr>
            <a:xfrm>
              <a:off x="7283970" y="3219075"/>
              <a:ext cx="2916484" cy="2307019"/>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eaLnBrk="0" fontAlgn="base" hangingPunct="0">
                <a:spcBef>
                  <a:spcPct val="0"/>
                </a:spcBef>
                <a:spcAft>
                  <a:spcPct val="0"/>
                </a:spcAft>
              </a:pPr>
              <a:endParaRPr lang="fr-FR" sz="2400" dirty="0">
                <a:solidFill>
                  <a:prstClr val="white"/>
                </a:solidFill>
                <a:latin typeface="Calibri"/>
              </a:endParaRPr>
            </a:p>
          </p:txBody>
        </p:sp>
        <p:sp>
          <p:nvSpPr>
            <p:cNvPr id="27" name="ZoneTexte 26">
              <a:extLst>
                <a:ext uri="{FF2B5EF4-FFF2-40B4-BE49-F238E27FC236}">
                  <a16:creationId xmlns:a16="http://schemas.microsoft.com/office/drawing/2014/main" id="{E1E31234-DDDB-4FDD-8FD0-FEEF0949A01A}"/>
                </a:ext>
              </a:extLst>
            </p:cNvPr>
            <p:cNvSpPr txBox="1"/>
            <p:nvPr/>
          </p:nvSpPr>
          <p:spPr>
            <a:xfrm>
              <a:off x="7422597" y="3396208"/>
              <a:ext cx="2723799" cy="2031326"/>
            </a:xfrm>
            <a:prstGeom prst="rect">
              <a:avLst/>
            </a:prstGeom>
            <a:noFill/>
          </p:spPr>
          <p:txBody>
            <a:bodyPr wrap="square" rtlCol="0">
              <a:spAutoFit/>
            </a:bodyPr>
            <a:lstStyle/>
            <a:p>
              <a:pP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Lutte contre l’isolement </a:t>
              </a:r>
            </a:p>
            <a:p>
              <a:pPr algn="ctr" defTabSz="914377" eaLnBrk="0" fontAlgn="base" hangingPunct="0">
                <a:spcBef>
                  <a:spcPct val="0"/>
                </a:spcBef>
                <a:spcAft>
                  <a:spcPct val="0"/>
                </a:spcAft>
              </a:pPr>
              <a:r>
                <a:rPr lang="fr-FR" sz="2000" b="1" dirty="0">
                  <a:solidFill>
                    <a:prstClr val="white"/>
                  </a:solidFill>
                  <a:latin typeface="Calibri"/>
                  <a:ea typeface="ヒラギノ角ゴ Pro W3" pitchFamily="124" charset="-128"/>
                  <a:cs typeface="Arial" panose="020B0604020202020204" pitchFamily="34" charset="0"/>
                </a:rPr>
                <a:t>&amp; Activités physiques</a:t>
              </a:r>
            </a:p>
            <a:p>
              <a:pPr defTabSz="914377" eaLnBrk="0" fontAlgn="base" hangingPunct="0">
                <a:spcBef>
                  <a:spcPct val="0"/>
                </a:spcBef>
                <a:spcAft>
                  <a:spcPct val="0"/>
                </a:spcAft>
              </a:pPr>
              <a:endParaRPr lang="fr-FR" sz="1200" dirty="0">
                <a:solidFill>
                  <a:prstClr val="black"/>
                </a:solidFill>
                <a:latin typeface="Calibri"/>
                <a:ea typeface="ヒラギノ角ゴ Pro W3" pitchFamily="124" charset="-128"/>
                <a:cs typeface="Arial" panose="020B0604020202020204" pitchFamily="34" charset="0"/>
              </a:endParaRPr>
            </a:p>
            <a:p>
              <a:pPr defTabSz="914377" eaLnBrk="0" fontAlgn="base" hangingPunct="0">
                <a:spcBef>
                  <a:spcPct val="0"/>
                </a:spcBef>
                <a:spcAft>
                  <a:spcPct val="0"/>
                </a:spcAft>
              </a:pPr>
              <a:r>
                <a:rPr lang="fr-FR" sz="1400" b="1" dirty="0">
                  <a:solidFill>
                    <a:prstClr val="black"/>
                  </a:solidFill>
                  <a:latin typeface="Calibri"/>
                  <a:ea typeface="ヒラギノ角ゴ Pro W3" pitchFamily="124" charset="-128"/>
                  <a:cs typeface="Arial" panose="020B0604020202020204" pitchFamily="34" charset="0"/>
                </a:rPr>
                <a:t>Activité physiques adaptées</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Programme Mon pari 2024, Haltère et fourchette (Eté indien) </a:t>
              </a:r>
            </a:p>
            <a:p>
              <a:pPr marL="171446" indent="-171446" defTabSz="914377" eaLnBrk="0" fontAlgn="base" hangingPunct="0">
                <a:spcBef>
                  <a:spcPct val="0"/>
                </a:spcBef>
                <a:spcAft>
                  <a:spcPct val="0"/>
                </a:spcAft>
                <a:buFont typeface="Wingdings" panose="05000000000000000000" pitchFamily="2" charset="2"/>
                <a:buChar char="§"/>
              </a:pPr>
              <a:r>
                <a:rPr lang="fr-FR" sz="1200" dirty="0" err="1">
                  <a:solidFill>
                    <a:prstClr val="black"/>
                  </a:solidFill>
                  <a:latin typeface="Calibri"/>
                  <a:ea typeface="ヒラギノ角ゴ Pro W3" pitchFamily="124" charset="-128"/>
                  <a:cs typeface="Arial" panose="020B0604020202020204" pitchFamily="34" charset="0"/>
                </a:rPr>
                <a:t>Pass</a:t>
              </a:r>
              <a:r>
                <a:rPr lang="fr-FR" sz="1200" dirty="0">
                  <a:solidFill>
                    <a:prstClr val="black"/>
                  </a:solidFill>
                  <a:latin typeface="Calibri"/>
                  <a:ea typeface="ヒラギノ角ゴ Pro W3" pitchFamily="124" charset="-128"/>
                  <a:cs typeface="Arial" panose="020B0604020202020204" pitchFamily="34" charset="0"/>
                </a:rPr>
                <a:t> Club, Sport pour tous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Gym mémoire et équilibre (EPGV) </a:t>
              </a:r>
            </a:p>
            <a:p>
              <a:pPr marL="171446" indent="-171446" defTabSz="914377" eaLnBrk="0" fontAlgn="base" hangingPunct="0">
                <a:spcBef>
                  <a:spcPct val="0"/>
                </a:spcBef>
                <a:spcAft>
                  <a:spcPct val="0"/>
                </a:spcAft>
                <a:buFont typeface="Wingdings" panose="05000000000000000000" pitchFamily="2" charset="2"/>
                <a:buChar char="§"/>
              </a:pPr>
              <a:r>
                <a:rPr lang="fr-FR" sz="1200" dirty="0">
                  <a:solidFill>
                    <a:prstClr val="black"/>
                  </a:solidFill>
                  <a:latin typeface="Calibri"/>
                  <a:ea typeface="ヒラギノ角ゴ Pro W3" pitchFamily="124" charset="-128"/>
                  <a:cs typeface="Arial" panose="020B0604020202020204" pitchFamily="34" charset="0"/>
                </a:rPr>
                <a:t>Création de créneaux sport-séniors</a:t>
              </a:r>
            </a:p>
          </p:txBody>
        </p:sp>
        <p:sp>
          <p:nvSpPr>
            <p:cNvPr id="46" name="ZoneTexte 45">
              <a:extLst>
                <a:ext uri="{FF2B5EF4-FFF2-40B4-BE49-F238E27FC236}">
                  <a16:creationId xmlns:a16="http://schemas.microsoft.com/office/drawing/2014/main" id="{B46FEC52-1BF1-4C0C-BD9B-EB552108DAA5}"/>
                </a:ext>
              </a:extLst>
            </p:cNvPr>
            <p:cNvSpPr txBox="1"/>
            <p:nvPr/>
          </p:nvSpPr>
          <p:spPr>
            <a:xfrm rot="16200000">
              <a:off x="9881511" y="3224002"/>
              <a:ext cx="988709" cy="276999"/>
            </a:xfrm>
            <a:prstGeom prst="rect">
              <a:avLst/>
            </a:prstGeom>
            <a:noFill/>
          </p:spPr>
          <p:txBody>
            <a:bodyPr wrap="square" rtlCol="0">
              <a:spAutoFit/>
            </a:bodyPr>
            <a:lstStyle/>
            <a:p>
              <a:pPr defTabSz="914377" eaLnBrk="0" fontAlgn="base" hangingPunct="0">
                <a:spcBef>
                  <a:spcPct val="0"/>
                </a:spcBef>
                <a:spcAft>
                  <a:spcPct val="0"/>
                </a:spcAft>
              </a:pPr>
              <a:r>
                <a:rPr lang="fr-FR" sz="1200" i="1" dirty="0">
                  <a:solidFill>
                    <a:prstClr val="black"/>
                  </a:solidFill>
                  <a:latin typeface="Calibri"/>
                  <a:ea typeface="ヒラギノ角ゴ Pro W3" pitchFamily="124" charset="-128"/>
                  <a:cs typeface="Arial" panose="020B0604020202020204" pitchFamily="34" charset="0"/>
                </a:rPr>
                <a:t>83 798 €</a:t>
              </a:r>
            </a:p>
          </p:txBody>
        </p:sp>
      </p:grpSp>
      <p:sp>
        <p:nvSpPr>
          <p:cNvPr id="47" name="ZoneTexte 46">
            <a:extLst>
              <a:ext uri="{FF2B5EF4-FFF2-40B4-BE49-F238E27FC236}">
                <a16:creationId xmlns:a16="http://schemas.microsoft.com/office/drawing/2014/main" id="{C235172F-024D-4275-9109-4A214A65609F}"/>
              </a:ext>
            </a:extLst>
          </p:cNvPr>
          <p:cNvSpPr txBox="1"/>
          <p:nvPr/>
        </p:nvSpPr>
        <p:spPr>
          <a:xfrm>
            <a:off x="4431771" y="5709416"/>
            <a:ext cx="7207584" cy="646331"/>
          </a:xfrm>
          <a:prstGeom prst="rect">
            <a:avLst/>
          </a:prstGeom>
          <a:noFill/>
        </p:spPr>
        <p:txBody>
          <a:bodyPr wrap="square" rtlCol="0">
            <a:spAutoFit/>
          </a:bodyPr>
          <a:lstStyle/>
          <a:p>
            <a:pPr defTabSz="914377" eaLnBrk="0" fontAlgn="base" hangingPunct="0">
              <a:spcBef>
                <a:spcPct val="0"/>
              </a:spcBef>
              <a:spcAft>
                <a:spcPct val="0"/>
              </a:spcAft>
            </a:pPr>
            <a:r>
              <a:rPr lang="fr-FR" dirty="0">
                <a:solidFill>
                  <a:prstClr val="black"/>
                </a:solidFill>
                <a:latin typeface="Calibri"/>
                <a:ea typeface="ヒラギノ角ゴ Pro W3" pitchFamily="124" charset="-128"/>
                <a:cs typeface="Arial" panose="020B0604020202020204" pitchFamily="34" charset="0"/>
              </a:rPr>
              <a:t>pour des actions ayant pour but premier ou secondaire de lutter </a:t>
            </a:r>
          </a:p>
          <a:p>
            <a:pPr defTabSz="914377" eaLnBrk="0" fontAlgn="base" hangingPunct="0">
              <a:spcBef>
                <a:spcPct val="0"/>
              </a:spcBef>
              <a:spcAft>
                <a:spcPct val="0"/>
              </a:spcAft>
            </a:pPr>
            <a:r>
              <a:rPr lang="fr-FR" dirty="0">
                <a:solidFill>
                  <a:prstClr val="black"/>
                </a:solidFill>
                <a:latin typeface="Calibri"/>
                <a:ea typeface="ヒラギノ角ゴ Pro W3" pitchFamily="124" charset="-128"/>
                <a:cs typeface="Arial" panose="020B0604020202020204" pitchFamily="34" charset="0"/>
              </a:rPr>
              <a:t>contre l’isolement des séniors</a:t>
            </a:r>
          </a:p>
        </p:txBody>
      </p:sp>
      <p:sp>
        <p:nvSpPr>
          <p:cNvPr id="55" name="Freeform 32">
            <a:extLst>
              <a:ext uri="{FF2B5EF4-FFF2-40B4-BE49-F238E27FC236}">
                <a16:creationId xmlns:a16="http://schemas.microsoft.com/office/drawing/2014/main" id="{23EB4FED-59FC-456C-A129-B82A2C649877}"/>
              </a:ext>
            </a:extLst>
          </p:cNvPr>
          <p:cNvSpPr/>
          <p:nvPr/>
        </p:nvSpPr>
        <p:spPr>
          <a:xfrm rot="714954">
            <a:off x="4110734" y="5301630"/>
            <a:ext cx="472095" cy="387548"/>
          </a:xfrm>
          <a:custGeom>
            <a:avLst/>
            <a:gdLst/>
            <a:ahLst/>
            <a:cxnLst/>
            <a:rect l="l" t="t" r="r" b="b"/>
            <a:pathLst>
              <a:path w="960981" h="695510">
                <a:moveTo>
                  <a:pt x="0" y="695510"/>
                </a:moveTo>
                <a:lnTo>
                  <a:pt x="960981" y="695510"/>
                </a:lnTo>
                <a:lnTo>
                  <a:pt x="960981" y="0"/>
                </a:lnTo>
                <a:lnTo>
                  <a:pt x="0" y="0"/>
                </a:lnTo>
                <a:lnTo>
                  <a:pt x="0" y="695510"/>
                </a:lnTo>
                <a:close/>
              </a:path>
            </a:pathLst>
          </a:custGeom>
          <a:blipFill>
            <a:blip r:embed="rId3">
              <a:biLevel thresh="75000"/>
              <a:extLst>
                <a:ext uri="{96DAC541-7B7A-43D3-8B79-37D633B846F1}">
                  <asvg:svgBlip xmlns:asvg="http://schemas.microsoft.com/office/drawing/2016/SVG/main" r:embed="rId4"/>
                </a:ext>
              </a:extLst>
            </a:blip>
            <a:stretch>
              <a:fillRect l="-20368" t="-43182"/>
            </a:stretch>
          </a:blipFill>
        </p:spPr>
      </p:sp>
    </p:spTree>
    <p:extLst>
      <p:ext uri="{BB962C8B-B14F-4D97-AF65-F5344CB8AC3E}">
        <p14:creationId xmlns:p14="http://schemas.microsoft.com/office/powerpoint/2010/main" val="10749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a:extLst>
              <a:ext uri="{FF2B5EF4-FFF2-40B4-BE49-F238E27FC236}">
                <a16:creationId xmlns:a16="http://schemas.microsoft.com/office/drawing/2014/main" id="{A66E130D-8827-4F27-BEBB-11F65F7BA4CD}"/>
              </a:ext>
            </a:extLst>
          </p:cNvPr>
          <p:cNvSpPr txBox="1">
            <a:spLocks/>
          </p:cNvSpPr>
          <p:nvPr/>
        </p:nvSpPr>
        <p:spPr>
          <a:xfrm>
            <a:off x="-17753" y="6378625"/>
            <a:ext cx="12072664" cy="47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altLang="fr-FR" sz="1400" dirty="0">
                <a:solidFill>
                  <a:prstClr val="white"/>
                </a:solidFill>
                <a:latin typeface="Calibri"/>
                <a:ea typeface="Artifakt Element Heavy" panose="020B0B03050000020004" pitchFamily="34" charset="0"/>
              </a:rPr>
              <a:t>Assemblée Générale Ordinaire association Initiative retraite 51-08                                                                                                                  27/03/2025</a:t>
            </a:r>
          </a:p>
        </p:txBody>
      </p:sp>
      <p:sp>
        <p:nvSpPr>
          <p:cNvPr id="31" name="Freeform 5">
            <a:extLst>
              <a:ext uri="{FF2B5EF4-FFF2-40B4-BE49-F238E27FC236}">
                <a16:creationId xmlns:a16="http://schemas.microsoft.com/office/drawing/2014/main" id="{DB80606A-A208-4A5B-845E-97A347B4F26D}"/>
              </a:ext>
            </a:extLst>
          </p:cNvPr>
          <p:cNvSpPr/>
          <p:nvPr/>
        </p:nvSpPr>
        <p:spPr>
          <a:xfrm>
            <a:off x="50394" y="807543"/>
            <a:ext cx="12091213" cy="5514992"/>
          </a:xfrm>
          <a:custGeom>
            <a:avLst/>
            <a:gdLst/>
            <a:ahLst/>
            <a:cxnLst/>
            <a:rect l="l" t="t" r="r" b="b"/>
            <a:pathLst>
              <a:path w="18136819" h="8272488">
                <a:moveTo>
                  <a:pt x="0" y="0"/>
                </a:moveTo>
                <a:lnTo>
                  <a:pt x="18136819" y="0"/>
                </a:lnTo>
                <a:lnTo>
                  <a:pt x="18136819" y="8272488"/>
                </a:lnTo>
                <a:lnTo>
                  <a:pt x="0" y="8272488"/>
                </a:lnTo>
                <a:lnTo>
                  <a:pt x="0" y="0"/>
                </a:lnTo>
                <a:close/>
              </a:path>
            </a:pathLst>
          </a:custGeom>
          <a:blipFill>
            <a:blip r:embed="rId3"/>
            <a:stretch>
              <a:fillRect l="-92" t="-16605" b="-7746"/>
            </a:stretch>
          </a:blipFill>
        </p:spPr>
      </p:sp>
      <p:sp>
        <p:nvSpPr>
          <p:cNvPr id="53" name="Freeform 9">
            <a:extLst>
              <a:ext uri="{FF2B5EF4-FFF2-40B4-BE49-F238E27FC236}">
                <a16:creationId xmlns:a16="http://schemas.microsoft.com/office/drawing/2014/main" id="{06F80F67-387F-480C-B198-8D5DCCC265DC}"/>
              </a:ext>
            </a:extLst>
          </p:cNvPr>
          <p:cNvSpPr/>
          <p:nvPr/>
        </p:nvSpPr>
        <p:spPr>
          <a:xfrm>
            <a:off x="10809247" y="3012157"/>
            <a:ext cx="1164176" cy="534607"/>
          </a:xfrm>
          <a:custGeom>
            <a:avLst/>
            <a:gdLst/>
            <a:ahLst/>
            <a:cxnLst/>
            <a:rect l="l" t="t" r="r" b="b"/>
            <a:pathLst>
              <a:path w="1746264" h="801910">
                <a:moveTo>
                  <a:pt x="0" y="0"/>
                </a:moveTo>
                <a:lnTo>
                  <a:pt x="1746263" y="0"/>
                </a:lnTo>
                <a:lnTo>
                  <a:pt x="1746263" y="801909"/>
                </a:lnTo>
                <a:lnTo>
                  <a:pt x="0" y="801909"/>
                </a:lnTo>
                <a:lnTo>
                  <a:pt x="0" y="0"/>
                </a:lnTo>
                <a:close/>
              </a:path>
            </a:pathLst>
          </a:custGeom>
          <a:blipFill>
            <a:blip r:embed="rId4"/>
            <a:stretch>
              <a:fillRect/>
            </a:stretch>
          </a:blipFill>
        </p:spPr>
      </p:sp>
      <p:pic>
        <p:nvPicPr>
          <p:cNvPr id="54" name="Picture 2" descr="Fichier:Mutualite sociale agricole logo.svg — Wikipédia">
            <a:extLst>
              <a:ext uri="{FF2B5EF4-FFF2-40B4-BE49-F238E27FC236}">
                <a16:creationId xmlns:a16="http://schemas.microsoft.com/office/drawing/2014/main" id="{A22932F8-06B5-49D7-9ABB-1B497E8D3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068" y="134844"/>
            <a:ext cx="1550536" cy="7188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ofile for Agence Régionale de Santé Grand Est">
            <a:extLst>
              <a:ext uri="{FF2B5EF4-FFF2-40B4-BE49-F238E27FC236}">
                <a16:creationId xmlns:a16="http://schemas.microsoft.com/office/drawing/2014/main" id="{2921F359-F7BD-46EA-9532-E1D10B3A37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208" b="26392"/>
          <a:stretch/>
        </p:blipFill>
        <p:spPr bwMode="auto">
          <a:xfrm>
            <a:off x="8544273" y="97346"/>
            <a:ext cx="1465673" cy="7386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tacter l'Assurance Retraite - CARSAT - CNAV">
            <a:extLst>
              <a:ext uri="{FF2B5EF4-FFF2-40B4-BE49-F238E27FC236}">
                <a16:creationId xmlns:a16="http://schemas.microsoft.com/office/drawing/2014/main" id="{EC1DAE1C-F457-48A0-A012-ECDF83B90D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328" y="44180"/>
            <a:ext cx="1915640" cy="7881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compagner l'Anah dans la conception et le déploiement de sa communication  - Agence 4août">
            <a:extLst>
              <a:ext uri="{FF2B5EF4-FFF2-40B4-BE49-F238E27FC236}">
                <a16:creationId xmlns:a16="http://schemas.microsoft.com/office/drawing/2014/main" id="{5B0638B3-AC6D-409C-BFBA-88DD920D71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348" t="20924" r="25069" b="12616"/>
          <a:stretch/>
        </p:blipFill>
        <p:spPr bwMode="auto">
          <a:xfrm>
            <a:off x="10364657" y="182153"/>
            <a:ext cx="1033625" cy="9136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GIRC ARRCO | Gérontopôle">
            <a:extLst>
              <a:ext uri="{FF2B5EF4-FFF2-40B4-BE49-F238E27FC236}">
                <a16:creationId xmlns:a16="http://schemas.microsoft.com/office/drawing/2014/main" id="{BCA1689A-D45A-40EC-8466-58394CF117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3951" b="23000"/>
          <a:stretch/>
        </p:blipFill>
        <p:spPr bwMode="auto">
          <a:xfrm>
            <a:off x="6361609" y="227546"/>
            <a:ext cx="1799564" cy="53460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F32797A-CC4D-474F-B5F3-297FBC7C43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289" y="24334"/>
            <a:ext cx="1890145" cy="788149"/>
          </a:xfrm>
          <a:prstGeom prst="rect">
            <a:avLst/>
          </a:prstGeom>
        </p:spPr>
      </p:pic>
    </p:spTree>
    <p:extLst>
      <p:ext uri="{BB962C8B-B14F-4D97-AF65-F5344CB8AC3E}">
        <p14:creationId xmlns:p14="http://schemas.microsoft.com/office/powerpoint/2010/main" val="251004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0845-1C0D-9BED-7DA6-345B6AB48A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B0B1E1-0204-EC11-034D-4320CCD1C34E}"/>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30234C44-9D5F-2C66-2088-FC6CC38C73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D2611101-21FF-7977-38D6-6119A69501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EEF9BA78-4A27-DB04-AB32-7BB20B73B9C7}"/>
              </a:ext>
            </a:extLst>
          </p:cNvPr>
          <p:cNvSpPr txBox="1">
            <a:spLocks/>
          </p:cNvSpPr>
          <p:nvPr/>
        </p:nvSpPr>
        <p:spPr>
          <a:xfrm>
            <a:off x="2159563" y="144027"/>
            <a:ext cx="10225136" cy="1316755"/>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0A803457-63D7-43B2-821F-93D0C8719A8A}"/>
              </a:ext>
            </a:extLst>
          </p:cNvPr>
          <p:cNvSpPr txBox="1"/>
          <p:nvPr/>
        </p:nvSpPr>
        <p:spPr>
          <a:xfrm>
            <a:off x="4226306" y="1020232"/>
            <a:ext cx="6478205" cy="1531381"/>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Mme DORMET : Chargée de mission prévention du mal être agricole</a:t>
            </a:r>
          </a:p>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à la MSA 51-08-55</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EF53A6AB-DC92-265D-D93C-EE256215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84" y="2659360"/>
            <a:ext cx="3292425" cy="3000061"/>
          </a:xfrm>
          <a:prstGeom prst="rect">
            <a:avLst/>
          </a:prstGeom>
        </p:spPr>
      </p:pic>
      <p:pic>
        <p:nvPicPr>
          <p:cNvPr id="8" name="Image 7">
            <a:extLst>
              <a:ext uri="{FF2B5EF4-FFF2-40B4-BE49-F238E27FC236}">
                <a16:creationId xmlns:a16="http://schemas.microsoft.com/office/drawing/2014/main" id="{E6AE6E99-E15D-85F5-086D-F29737DE3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0542" y="2659360"/>
            <a:ext cx="3416255" cy="3000061"/>
          </a:xfrm>
          <a:prstGeom prst="rect">
            <a:avLst/>
          </a:prstGeom>
        </p:spPr>
      </p:pic>
      <p:pic>
        <p:nvPicPr>
          <p:cNvPr id="11" name="Image 10">
            <a:extLst>
              <a:ext uri="{FF2B5EF4-FFF2-40B4-BE49-F238E27FC236}">
                <a16:creationId xmlns:a16="http://schemas.microsoft.com/office/drawing/2014/main" id="{4AE408C7-40AB-729F-5E46-3B3F7379F4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135" y="5112573"/>
            <a:ext cx="2657347" cy="1563145"/>
          </a:xfrm>
          <a:prstGeom prst="rect">
            <a:avLst/>
          </a:prstGeom>
        </p:spPr>
      </p:pic>
    </p:spTree>
    <p:extLst>
      <p:ext uri="{BB962C8B-B14F-4D97-AF65-F5344CB8AC3E}">
        <p14:creationId xmlns:p14="http://schemas.microsoft.com/office/powerpoint/2010/main" val="8092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08" y="2165028"/>
            <a:ext cx="6304061" cy="2472960"/>
          </a:xfrm>
        </p:spPr>
        <p:txBody>
          <a:bodyPr/>
          <a:lstStyle/>
          <a:p>
            <a:r>
              <a:rPr lang="fr-FR" sz="4000" dirty="0"/>
              <a:t>Présentation de l’action de la MSA Marne Ardennes Meuse en faveur des retraités</a:t>
            </a:r>
            <a:r>
              <a:rPr lang="fr-FR" dirty="0"/>
              <a:t> </a:t>
            </a:r>
            <a:endParaRPr lang="fr-FR" sz="3200" dirty="0"/>
          </a:p>
        </p:txBody>
      </p:sp>
      <p:sp>
        <p:nvSpPr>
          <p:cNvPr id="4" name="Espace réservé du numéro de diapositive 3"/>
          <p:cNvSpPr>
            <a:spLocks noGrp="1"/>
          </p:cNvSpPr>
          <p:nvPr>
            <p:ph type="sldNum" sz="quarter" idx="4294967295"/>
          </p:nvPr>
        </p:nvSpPr>
        <p:spPr>
          <a:xfrm>
            <a:off x="9087677" y="276093"/>
            <a:ext cx="2743200" cy="208720"/>
          </a:xfrm>
        </p:spPr>
        <p:txBody>
          <a:bodyPr/>
          <a:lstStyle/>
          <a:p>
            <a:pPr defTabSz="914377">
              <a:defRPr/>
            </a:pPr>
            <a:fld id="{78926D33-806E-1342-969B-F27E4DC14153}" type="slidenum">
              <a:rPr lang="fr-FR">
                <a:solidFill>
                  <a:srgbClr val="0033A1"/>
                </a:solidFill>
                <a:latin typeface="Arial" panose="020B0604020202020204"/>
                <a:ea typeface="ヒラギノ角ゴ Pro W3" pitchFamily="124" charset="-128"/>
                <a:cs typeface="Arial" panose="020B0604020202020204" pitchFamily="34" charset="0"/>
              </a:rPr>
              <a:pPr defTabSz="914377">
                <a:defRPr/>
              </a:pPr>
              <a:t>24</a:t>
            </a:fld>
            <a:endParaRPr lang="fr-FR">
              <a:solidFill>
                <a:srgbClr val="0033A1"/>
              </a:solidFill>
              <a:latin typeface="Arial" panose="020B0604020202020204"/>
              <a:ea typeface="ヒラギノ角ゴ Pro W3" pitchFamily="124" charset="-128"/>
              <a:cs typeface="Arial" panose="020B0604020202020204" pitchFamily="34" charset="0"/>
            </a:endParaRPr>
          </a:p>
        </p:txBody>
      </p:sp>
      <p:sp>
        <p:nvSpPr>
          <p:cNvPr id="5" name="Titre 1">
            <a:extLst>
              <a:ext uri="{FF2B5EF4-FFF2-40B4-BE49-F238E27FC236}">
                <a16:creationId xmlns:a16="http://schemas.microsoft.com/office/drawing/2014/main" id="{A6629917-CB79-4EE7-8165-C22CE047AC37}"/>
              </a:ext>
            </a:extLst>
          </p:cNvPr>
          <p:cNvSpPr txBox="1">
            <a:spLocks/>
          </p:cNvSpPr>
          <p:nvPr/>
        </p:nvSpPr>
        <p:spPr>
          <a:xfrm>
            <a:off x="191008" y="696019"/>
            <a:ext cx="9056689" cy="859405"/>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6000" b="1" kern="1200">
                <a:solidFill>
                  <a:schemeClr val="accent3"/>
                </a:solidFill>
                <a:latin typeface="+mj-lt"/>
                <a:ea typeface="+mj-ea"/>
                <a:cs typeface="+mj-cs"/>
              </a:defRPr>
            </a:lvl1pPr>
          </a:lstStyle>
          <a:p>
            <a:pPr defTabSz="914377">
              <a:defRPr/>
            </a:pPr>
            <a:r>
              <a:rPr lang="fr-FR" sz="4000" dirty="0">
                <a:solidFill>
                  <a:srgbClr val="FFFFFF"/>
                </a:solidFill>
                <a:latin typeface="Arial" panose="020B0604020202020204"/>
              </a:rPr>
              <a:t>Table ronde « Rompre l’isolement »</a:t>
            </a:r>
            <a:br>
              <a:rPr lang="fr-FR" dirty="0">
                <a:solidFill>
                  <a:srgbClr val="FFFFFF"/>
                </a:solidFill>
                <a:latin typeface="Arial" panose="020B0604020202020204"/>
              </a:rPr>
            </a:br>
            <a:r>
              <a:rPr lang="fr-FR" dirty="0">
                <a:solidFill>
                  <a:srgbClr val="FFFFFF"/>
                </a:solidFill>
                <a:latin typeface="Arial" panose="020B0604020202020204"/>
              </a:rPr>
              <a:t> </a:t>
            </a:r>
            <a:endParaRPr lang="fr-FR" sz="3200" dirty="0">
              <a:solidFill>
                <a:srgbClr val="FFFFFF"/>
              </a:solidFill>
              <a:latin typeface="Arial" panose="020B0604020202020204"/>
            </a:endParaRPr>
          </a:p>
        </p:txBody>
      </p:sp>
    </p:spTree>
    <p:extLst>
      <p:ext uri="{BB962C8B-B14F-4D97-AF65-F5344CB8AC3E}">
        <p14:creationId xmlns:p14="http://schemas.microsoft.com/office/powerpoint/2010/main" val="57972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F1F9A23D-6062-4523-B1C7-F5EE5E358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5355" y="815066"/>
            <a:ext cx="1917933" cy="899311"/>
          </a:xfrm>
          <a:prstGeom prst="rect">
            <a:avLst/>
          </a:prstGeom>
        </p:spPr>
      </p:pic>
      <p:sp>
        <p:nvSpPr>
          <p:cNvPr id="17" name="Titre 5">
            <a:extLst>
              <a:ext uri="{FF2B5EF4-FFF2-40B4-BE49-F238E27FC236}">
                <a16:creationId xmlns:a16="http://schemas.microsoft.com/office/drawing/2014/main" id="{118A0D50-EF25-4337-8DB1-6D91E2E29143}"/>
              </a:ext>
            </a:extLst>
          </p:cNvPr>
          <p:cNvSpPr txBox="1">
            <a:spLocks/>
          </p:cNvSpPr>
          <p:nvPr/>
        </p:nvSpPr>
        <p:spPr>
          <a:xfrm>
            <a:off x="346788" y="814370"/>
            <a:ext cx="5572539" cy="1076049"/>
          </a:xfrm>
          <a:prstGeom prst="rect">
            <a:avLst/>
          </a:prstGeom>
        </p:spPr>
        <p:txBody>
          <a:bodyPr/>
          <a:lstStyle>
            <a:lvl1pPr>
              <a:lnSpc>
                <a:spcPct val="90000"/>
              </a:lnSpc>
              <a:spcBef>
                <a:spcPct val="0"/>
              </a:spcBef>
              <a:buNone/>
              <a:defRPr sz="3200" b="1">
                <a:latin typeface="+mj-lt"/>
                <a:ea typeface="+mj-ea"/>
                <a:cs typeface="+mj-cs"/>
              </a:defRPr>
            </a:lvl1pPr>
          </a:lstStyle>
          <a:p>
            <a:pPr defTabSz="914377">
              <a:defRPr/>
            </a:pPr>
            <a:r>
              <a:rPr lang="fr-FR">
                <a:solidFill>
                  <a:srgbClr val="0033A1"/>
                </a:solidFill>
                <a:latin typeface="Arial" panose="020B0604020202020204"/>
              </a:rPr>
              <a:t>Qui sommes-nous ?</a:t>
            </a:r>
          </a:p>
        </p:txBody>
      </p:sp>
      <p:sp>
        <p:nvSpPr>
          <p:cNvPr id="11" name="Rectangle 10">
            <a:extLst>
              <a:ext uri="{FF2B5EF4-FFF2-40B4-BE49-F238E27FC236}">
                <a16:creationId xmlns:a16="http://schemas.microsoft.com/office/drawing/2014/main" id="{F996BD2B-54A6-44B8-8F59-33659153C878}"/>
              </a:ext>
            </a:extLst>
          </p:cNvPr>
          <p:cNvSpPr/>
          <p:nvPr/>
        </p:nvSpPr>
        <p:spPr>
          <a:xfrm>
            <a:off x="470102" y="1890419"/>
            <a:ext cx="11317239" cy="4585796"/>
          </a:xfrm>
          <a:prstGeom prst="rect">
            <a:avLst/>
          </a:prstGeom>
          <a:solidFill>
            <a:schemeClr val="accent3"/>
          </a:solidFill>
          <a:ln w="19050">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defTabSz="914377">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b="1" dirty="0">
                <a:solidFill>
                  <a:srgbClr val="0033A1"/>
                </a:solidFill>
                <a:latin typeface="Arial" panose="020B0604020202020204"/>
              </a:rPr>
              <a:t>Le régime de protection sociale </a:t>
            </a:r>
            <a:r>
              <a:rPr lang="fr-FR" sz="2000" dirty="0">
                <a:solidFill>
                  <a:srgbClr val="0033A1"/>
                </a:solidFill>
                <a:latin typeface="Arial" panose="020B0604020202020204"/>
              </a:rPr>
              <a:t>dédié aux salariés et non-salariés du monde agricole en France.</a:t>
            </a:r>
          </a:p>
          <a:p>
            <a:pPr algn="just" defTabSz="914377">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rPr>
              <a:t>Assurons une </a:t>
            </a:r>
            <a:r>
              <a:rPr lang="fr-FR" sz="2000" b="1" dirty="0">
                <a:solidFill>
                  <a:srgbClr val="0033A1"/>
                </a:solidFill>
                <a:latin typeface="Arial" panose="020B0604020202020204"/>
              </a:rPr>
              <a:t>couverture complète </a:t>
            </a:r>
            <a:r>
              <a:rPr lang="fr-FR" sz="2000" dirty="0">
                <a:solidFill>
                  <a:srgbClr val="0033A1"/>
                </a:solidFill>
                <a:latin typeface="Arial" panose="020B0604020202020204"/>
              </a:rPr>
              <a:t>en matière de santé, retraite, famille et prévention des risques professionnels,</a:t>
            </a:r>
          </a:p>
          <a:p>
            <a:pPr marL="342891" indent="-342891" algn="just" defTabSz="914377">
              <a:buClr>
                <a:srgbClr val="FFB81C"/>
              </a:buClr>
              <a:buFont typeface="Wingdings" panose="05000000000000000000" pitchFamily="2" charset="2"/>
              <a:buChar char="Ø"/>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rPr>
              <a:t>Jouons un </a:t>
            </a:r>
            <a:r>
              <a:rPr lang="fr-FR" sz="2000" b="1" dirty="0">
                <a:solidFill>
                  <a:srgbClr val="0033A1"/>
                </a:solidFill>
                <a:latin typeface="Arial" panose="020B0604020202020204"/>
              </a:rPr>
              <a:t>rôle clé dans l’accompagnement social </a:t>
            </a:r>
            <a:r>
              <a:rPr lang="fr-FR" sz="2000" dirty="0">
                <a:solidFill>
                  <a:srgbClr val="0033A1"/>
                </a:solidFill>
                <a:latin typeface="Arial" panose="020B0604020202020204"/>
              </a:rPr>
              <a:t>des exploitants, employeurs et travailleurs agricoles en complément de l’intervention du département.</a:t>
            </a:r>
          </a:p>
          <a:p>
            <a:pPr algn="just" defTabSz="914377">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cs typeface="Arial" panose="020B0604020202020204"/>
              </a:rPr>
              <a:t>Depuis 2011 et le lancement du plan de lutte contre le suicide agricole: cessé d’agir en faveur de la santé mentale dans le monde agricole : </a:t>
            </a:r>
            <a:r>
              <a:rPr lang="fr-FR" sz="2000" b="1" dirty="0">
                <a:solidFill>
                  <a:srgbClr val="0033A1"/>
                </a:solidFill>
                <a:latin typeface="Arial"/>
                <a:cs typeface="Arial"/>
              </a:rPr>
              <a:t>Sentinelles</a:t>
            </a:r>
            <a:r>
              <a:rPr lang="fr-FR" sz="2000" dirty="0">
                <a:solidFill>
                  <a:srgbClr val="0033A1"/>
                </a:solidFill>
                <a:latin typeface="Arial"/>
                <a:cs typeface="Arial"/>
              </a:rPr>
              <a:t> </a:t>
            </a:r>
            <a:r>
              <a:rPr lang="fr-FR" sz="2000" i="1" dirty="0">
                <a:solidFill>
                  <a:srgbClr val="0033A1"/>
                </a:solidFill>
                <a:latin typeface="Arial"/>
                <a:cs typeface="Arial"/>
              </a:rPr>
              <a:t>(2013), </a:t>
            </a:r>
            <a:r>
              <a:rPr lang="fr-FR" sz="2000" b="1" dirty="0" err="1">
                <a:solidFill>
                  <a:srgbClr val="0033A1"/>
                </a:solidFill>
                <a:latin typeface="Arial"/>
                <a:cs typeface="Arial"/>
              </a:rPr>
              <a:t>Agri’écoute</a:t>
            </a:r>
            <a:r>
              <a:rPr lang="fr-FR" sz="2000" dirty="0">
                <a:solidFill>
                  <a:srgbClr val="0033A1"/>
                </a:solidFill>
                <a:latin typeface="Arial"/>
                <a:cs typeface="Arial"/>
              </a:rPr>
              <a:t> </a:t>
            </a:r>
            <a:r>
              <a:rPr lang="fr-FR" sz="2000" i="1" dirty="0">
                <a:solidFill>
                  <a:srgbClr val="0033A1"/>
                </a:solidFill>
                <a:latin typeface="Arial"/>
                <a:cs typeface="Arial"/>
              </a:rPr>
              <a:t>(2014), </a:t>
            </a:r>
            <a:r>
              <a:rPr lang="fr-FR" sz="2000" b="1" dirty="0">
                <a:solidFill>
                  <a:srgbClr val="0033A1"/>
                </a:solidFill>
                <a:latin typeface="Arial"/>
                <a:cs typeface="Arial"/>
              </a:rPr>
              <a:t>Aide au répit </a:t>
            </a:r>
            <a:r>
              <a:rPr lang="fr-FR" sz="2000" i="1" dirty="0">
                <a:solidFill>
                  <a:srgbClr val="0033A1"/>
                </a:solidFill>
                <a:latin typeface="Arial"/>
                <a:cs typeface="Arial"/>
              </a:rPr>
              <a:t>(2017)</a:t>
            </a:r>
            <a:r>
              <a:rPr lang="fr-FR" sz="2000" dirty="0">
                <a:solidFill>
                  <a:srgbClr val="0033A1"/>
                </a:solidFill>
                <a:latin typeface="Arial"/>
                <a:cs typeface="Arial"/>
              </a:rPr>
              <a:t> jusqu’au </a:t>
            </a:r>
            <a:r>
              <a:rPr lang="fr-FR" sz="2000" b="1" dirty="0">
                <a:solidFill>
                  <a:srgbClr val="0033A1"/>
                </a:solidFill>
                <a:latin typeface="Arial"/>
                <a:cs typeface="Arial"/>
              </a:rPr>
              <a:t>programme PMEA </a:t>
            </a:r>
            <a:r>
              <a:rPr lang="fr-FR" sz="2000" dirty="0">
                <a:solidFill>
                  <a:srgbClr val="0033A1"/>
                </a:solidFill>
                <a:latin typeface="Arial"/>
                <a:cs typeface="Arial"/>
              </a:rPr>
              <a:t>en 2021 qui vient </a:t>
            </a:r>
            <a:r>
              <a:rPr lang="fr-FR" sz="2000" dirty="0">
                <a:solidFill>
                  <a:srgbClr val="0033A1"/>
                </a:solidFill>
                <a:latin typeface="Arial" panose="020B0604020202020204"/>
                <a:ea typeface="+mn-lt"/>
                <a:cs typeface="Arial" panose="020B0604020202020204"/>
              </a:rPr>
              <a:t>optimiser la complémentarité de l'ensemble des dispositifs et la coordination de tous les acteurs</a:t>
            </a:r>
            <a:r>
              <a:rPr lang="fr-FR" sz="2000" dirty="0">
                <a:solidFill>
                  <a:srgbClr val="0033A1"/>
                </a:solidFill>
                <a:latin typeface="Arial"/>
                <a:cs typeface="Arial"/>
              </a:rPr>
              <a:t>.</a:t>
            </a:r>
          </a:p>
        </p:txBody>
      </p:sp>
    </p:spTree>
    <p:extLst>
      <p:ext uri="{BB962C8B-B14F-4D97-AF65-F5344CB8AC3E}">
        <p14:creationId xmlns:p14="http://schemas.microsoft.com/office/powerpoint/2010/main" val="15364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6C5686D-6ACA-4FF1-B9BA-A22EBE6F3F82}"/>
              </a:ext>
            </a:extLst>
          </p:cNvPr>
          <p:cNvSpPr>
            <a:spLocks noGrp="1"/>
          </p:cNvSpPr>
          <p:nvPr>
            <p:ph type="body" sz="quarter" idx="21"/>
          </p:nvPr>
        </p:nvSpPr>
        <p:spPr>
          <a:xfrm>
            <a:off x="285972" y="1236479"/>
            <a:ext cx="5021629" cy="1591563"/>
          </a:xfrm>
        </p:spPr>
        <p:txBody>
          <a:bodyPr/>
          <a:lstStyle/>
          <a:p>
            <a:r>
              <a:rPr lang="fr-FR" b="1" dirty="0">
                <a:ea typeface="Open Sans"/>
                <a:cs typeface="Open Sans"/>
              </a:rPr>
              <a:t>Elle assure la couverture de 142 000 ressortissants sur nos 3 départements.</a:t>
            </a:r>
          </a:p>
          <a:p>
            <a:pPr lvl="1"/>
            <a:r>
              <a:rPr lang="fr-FR" b="1" dirty="0">
                <a:ea typeface="Open Sans"/>
                <a:cs typeface="Open Sans"/>
              </a:rPr>
              <a:t>Dont 70482 retraités en 2023</a:t>
            </a:r>
            <a:endParaRPr lang="fr-FR" b="1" i="0" dirty="0">
              <a:ea typeface="Open Sans"/>
              <a:cs typeface="Open Sans"/>
            </a:endParaRPr>
          </a:p>
          <a:p>
            <a:pPr marL="457189" lvl="1" indent="0">
              <a:buNone/>
            </a:pPr>
            <a:endParaRPr lang="fr-FR" b="1" i="0" dirty="0">
              <a:ea typeface="Open Sans"/>
              <a:cs typeface="Open Sans"/>
            </a:endParaRPr>
          </a:p>
          <a:p>
            <a:endParaRPr lang="fr-FR" dirty="0"/>
          </a:p>
        </p:txBody>
      </p:sp>
      <p:sp>
        <p:nvSpPr>
          <p:cNvPr id="5" name="Titre 4">
            <a:extLst>
              <a:ext uri="{FF2B5EF4-FFF2-40B4-BE49-F238E27FC236}">
                <a16:creationId xmlns:a16="http://schemas.microsoft.com/office/drawing/2014/main" id="{9B3E3E36-102A-41E9-A488-21F264E6627C}"/>
              </a:ext>
            </a:extLst>
          </p:cNvPr>
          <p:cNvSpPr>
            <a:spLocks noGrp="1"/>
          </p:cNvSpPr>
          <p:nvPr>
            <p:ph type="title"/>
          </p:nvPr>
        </p:nvSpPr>
        <p:spPr>
          <a:xfrm>
            <a:off x="397324" y="574916"/>
            <a:ext cx="5572539" cy="1076049"/>
          </a:xfrm>
        </p:spPr>
        <p:txBody>
          <a:bodyPr/>
          <a:lstStyle/>
          <a:p>
            <a:r>
              <a:rPr lang="fr-FR" dirty="0"/>
              <a:t>Quelques chiffres</a:t>
            </a:r>
          </a:p>
        </p:txBody>
      </p:sp>
      <p:pic>
        <p:nvPicPr>
          <p:cNvPr id="4" name="Image 3">
            <a:extLst>
              <a:ext uri="{FF2B5EF4-FFF2-40B4-BE49-F238E27FC236}">
                <a16:creationId xmlns:a16="http://schemas.microsoft.com/office/drawing/2014/main" id="{9F7CB786-5ED7-4735-BFAC-C378714E03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65" t="9786" r="12775" b="13028"/>
          <a:stretch/>
        </p:blipFill>
        <p:spPr>
          <a:xfrm>
            <a:off x="5834403" y="981955"/>
            <a:ext cx="5960275" cy="5159032"/>
          </a:xfrm>
          <a:prstGeom prst="rect">
            <a:avLst/>
          </a:prstGeom>
        </p:spPr>
      </p:pic>
      <p:pic>
        <p:nvPicPr>
          <p:cNvPr id="6" name="Image 5">
            <a:extLst>
              <a:ext uri="{FF2B5EF4-FFF2-40B4-BE49-F238E27FC236}">
                <a16:creationId xmlns:a16="http://schemas.microsoft.com/office/drawing/2014/main" id="{3A571EFC-A10E-4651-B9B5-E4F0D1B41F67}"/>
              </a:ext>
            </a:extLst>
          </p:cNvPr>
          <p:cNvPicPr>
            <a:picLocks noChangeAspect="1"/>
          </p:cNvPicPr>
          <p:nvPr/>
        </p:nvPicPr>
        <p:blipFill>
          <a:blip r:embed="rId4"/>
          <a:stretch>
            <a:fillRect/>
          </a:stretch>
        </p:blipFill>
        <p:spPr>
          <a:xfrm>
            <a:off x="285973" y="2828041"/>
            <a:ext cx="5514975" cy="3810000"/>
          </a:xfrm>
          <a:prstGeom prst="rect">
            <a:avLst/>
          </a:prstGeom>
        </p:spPr>
      </p:pic>
    </p:spTree>
    <p:extLst>
      <p:ext uri="{BB962C8B-B14F-4D97-AF65-F5344CB8AC3E}">
        <p14:creationId xmlns:p14="http://schemas.microsoft.com/office/powerpoint/2010/main" val="172503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5406AAA-F65B-057F-D15F-B326105CDBB8}"/>
              </a:ext>
            </a:extLst>
          </p:cNvPr>
          <p:cNvSpPr txBox="1">
            <a:spLocks/>
          </p:cNvSpPr>
          <p:nvPr/>
        </p:nvSpPr>
        <p:spPr>
          <a:xfrm>
            <a:off x="381001" y="706111"/>
            <a:ext cx="11237459" cy="473559"/>
          </a:xfrm>
          <a:prstGeom prst="rect">
            <a:avLst/>
          </a:prstGeom>
        </p:spPr>
        <p:txBody>
          <a:bodyPr lIns="91440" tIns="45720" rIns="91440" bIns="45720" anchor="t"/>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defTabSz="914377">
              <a:defRPr/>
            </a:pPr>
            <a:r>
              <a:rPr lang="fr-FR" dirty="0">
                <a:solidFill>
                  <a:srgbClr val="0033A1"/>
                </a:solidFill>
                <a:latin typeface="Arial" panose="020B0604020202020204"/>
              </a:rPr>
              <a:t>Le </a:t>
            </a:r>
            <a:r>
              <a:rPr lang="fr-FR" dirty="0" err="1">
                <a:solidFill>
                  <a:srgbClr val="0033A1"/>
                </a:solidFill>
                <a:latin typeface="Arial" panose="020B0604020202020204"/>
              </a:rPr>
              <a:t>sur-risque</a:t>
            </a:r>
            <a:r>
              <a:rPr lang="fr-FR" dirty="0">
                <a:solidFill>
                  <a:srgbClr val="0033A1"/>
                </a:solidFill>
                <a:latin typeface="Arial" panose="020B0604020202020204"/>
              </a:rPr>
              <a:t> suicidaire dans la population agricole</a:t>
            </a:r>
            <a:endParaRPr lang="fr-FR" dirty="0">
              <a:solidFill>
                <a:srgbClr val="FFB81C"/>
              </a:solidFill>
              <a:latin typeface="Arial" panose="020B0604020202020204"/>
              <a:cs typeface="Arial"/>
            </a:endParaRPr>
          </a:p>
        </p:txBody>
      </p:sp>
      <p:grpSp>
        <p:nvGrpSpPr>
          <p:cNvPr id="8" name="Groupe 7">
            <a:extLst>
              <a:ext uri="{FF2B5EF4-FFF2-40B4-BE49-F238E27FC236}">
                <a16:creationId xmlns:a16="http://schemas.microsoft.com/office/drawing/2014/main" id="{1636A5C7-50D2-4E1D-B7A0-97F601B54613}"/>
              </a:ext>
            </a:extLst>
          </p:cNvPr>
          <p:cNvGrpSpPr/>
          <p:nvPr/>
        </p:nvGrpSpPr>
        <p:grpSpPr>
          <a:xfrm>
            <a:off x="619787" y="1421637"/>
            <a:ext cx="707695" cy="707695"/>
            <a:chOff x="1687746" y="5058417"/>
            <a:chExt cx="914400" cy="914400"/>
          </a:xfrm>
        </p:grpSpPr>
        <p:pic>
          <p:nvPicPr>
            <p:cNvPr id="9" name="Graphique 8" descr="Cultures contour">
              <a:extLst>
                <a:ext uri="{FF2B5EF4-FFF2-40B4-BE49-F238E27FC236}">
                  <a16:creationId xmlns:a16="http://schemas.microsoft.com/office/drawing/2014/main" id="{1FD8D383-46C2-4281-BAE9-F51220E6FB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5069" y="5225896"/>
              <a:ext cx="456825" cy="456825"/>
            </a:xfrm>
            <a:prstGeom prst="rect">
              <a:avLst/>
            </a:prstGeom>
          </p:spPr>
        </p:pic>
        <p:pic>
          <p:nvPicPr>
            <p:cNvPr id="10" name="Graphique 9" descr="Loupe contour">
              <a:extLst>
                <a:ext uri="{FF2B5EF4-FFF2-40B4-BE49-F238E27FC236}">
                  <a16:creationId xmlns:a16="http://schemas.microsoft.com/office/drawing/2014/main" id="{CDCF40C6-8D4D-4EE1-8E20-24505C06C6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7746" y="5058417"/>
              <a:ext cx="914400" cy="914400"/>
            </a:xfrm>
            <a:prstGeom prst="rect">
              <a:avLst/>
            </a:prstGeom>
          </p:spPr>
        </p:pic>
      </p:grpSp>
      <p:sp>
        <p:nvSpPr>
          <p:cNvPr id="14" name="ZoneTexte 13">
            <a:extLst>
              <a:ext uri="{FF2B5EF4-FFF2-40B4-BE49-F238E27FC236}">
                <a16:creationId xmlns:a16="http://schemas.microsoft.com/office/drawing/2014/main" id="{8326BA9E-0095-4B88-832F-497444B4D628}"/>
              </a:ext>
            </a:extLst>
          </p:cNvPr>
          <p:cNvSpPr txBox="1"/>
          <p:nvPr/>
        </p:nvSpPr>
        <p:spPr>
          <a:xfrm>
            <a:off x="1418283" y="1421637"/>
            <a:ext cx="10696416" cy="535531"/>
          </a:xfrm>
          <a:prstGeom prst="rect">
            <a:avLst/>
          </a:prstGeom>
          <a:noFill/>
        </p:spPr>
        <p:txBody>
          <a:bodyPr wrap="square" lIns="91440" tIns="45720" rIns="91440" bIns="45720" rtlCol="0" anchor="t">
            <a:spAutoFit/>
          </a:bodyPr>
          <a:lstStyle/>
          <a:p>
            <a:pPr defTabSz="914377">
              <a:lnSpc>
                <a:spcPct val="90000"/>
              </a:lnSpc>
              <a:defRPr/>
            </a:pPr>
            <a:r>
              <a:rPr lang="fr-FR" sz="1600">
                <a:solidFill>
                  <a:srgbClr val="0033A1"/>
                </a:solidFill>
                <a:latin typeface="Arial" panose="020B0604020202020204"/>
                <a:ea typeface="ヒラギノ角ゴ Pro W3" pitchFamily="124" charset="-128"/>
                <a:cs typeface="Arial" panose="020B0604020202020204" pitchFamily="34" charset="0"/>
              </a:rPr>
              <a:t>Sur la période 2018-2021</a:t>
            </a:r>
            <a:r>
              <a:rPr lang="fr-FR" sz="1600" b="1">
                <a:solidFill>
                  <a:srgbClr val="FFB81C"/>
                </a:solidFill>
                <a:latin typeface="Arial" panose="020B0604020202020204"/>
                <a:ea typeface="ヒラギノ角ゴ Pro W3" pitchFamily="124" charset="-128"/>
                <a:cs typeface="Arial" panose="020B0604020202020204" pitchFamily="34" charset="0"/>
              </a:rPr>
              <a:t>, les études de la MSA confirment l’existence d’un sur-risque du phénomène suicidaire au régime agricole </a:t>
            </a:r>
            <a:r>
              <a:rPr lang="fr-FR" sz="1600">
                <a:solidFill>
                  <a:srgbClr val="0033A1"/>
                </a:solidFill>
                <a:latin typeface="Arial" panose="020B0604020202020204"/>
                <a:ea typeface="ヒラギノ角ゴ Pro W3" pitchFamily="124" charset="-128"/>
                <a:cs typeface="Arial" panose="020B0604020202020204" pitchFamily="34" charset="0"/>
              </a:rPr>
              <a:t>par rapport à l’ensemble des autres régimes. </a:t>
            </a:r>
          </a:p>
        </p:txBody>
      </p:sp>
      <p:sp>
        <p:nvSpPr>
          <p:cNvPr id="15" name="ZoneTexte 14">
            <a:extLst>
              <a:ext uri="{FF2B5EF4-FFF2-40B4-BE49-F238E27FC236}">
                <a16:creationId xmlns:a16="http://schemas.microsoft.com/office/drawing/2014/main" id="{39D58B16-478B-43E5-82C0-31D2AC6E976F}"/>
              </a:ext>
            </a:extLst>
          </p:cNvPr>
          <p:cNvSpPr txBox="1"/>
          <p:nvPr/>
        </p:nvSpPr>
        <p:spPr>
          <a:xfrm>
            <a:off x="2120793" y="2797421"/>
            <a:ext cx="8917995" cy="480131"/>
          </a:xfrm>
          <a:prstGeom prst="rect">
            <a:avLst/>
          </a:prstGeom>
          <a:noFill/>
        </p:spPr>
        <p:txBody>
          <a:bodyPr wrap="square" lIns="91440" tIns="45720" rIns="91440" bIns="45720" rtlCol="0" anchor="t">
            <a:spAutoFit/>
          </a:bodyPr>
          <a:lstStyle/>
          <a:p>
            <a:pPr defTabSz="914377">
              <a:lnSpc>
                <a:spcPct val="90000"/>
              </a:lnSpc>
              <a:spcBef>
                <a:spcPts val="600"/>
              </a:spcBef>
              <a:defRPr/>
            </a:pPr>
            <a:r>
              <a:rPr lang="fr-FR" sz="2800" b="1" dirty="0">
                <a:solidFill>
                  <a:srgbClr val="FFB81C"/>
                </a:solidFill>
                <a:latin typeface="Arial" panose="020B0604020202020204"/>
                <a:ea typeface="ヒラギノ角ゴ Pro W3" pitchFamily="124" charset="-128"/>
                <a:cs typeface="Arial" panose="020B0604020202020204" pitchFamily="34" charset="0"/>
              </a:rPr>
              <a:t>+ de 60 % </a:t>
            </a:r>
            <a:r>
              <a:rPr lang="fr-FR" sz="2000" dirty="0">
                <a:solidFill>
                  <a:srgbClr val="0033A1"/>
                </a:solidFill>
                <a:latin typeface="Arial" panose="020B0604020202020204"/>
                <a:ea typeface="ヒラギノ角ゴ Pro W3" pitchFamily="124" charset="-128"/>
                <a:cs typeface="Arial" panose="020B0604020202020204" pitchFamily="34" charset="0"/>
              </a:rPr>
              <a:t>pour les patients du régime agricole âgés de 15 à 64 ans</a:t>
            </a:r>
          </a:p>
        </p:txBody>
      </p:sp>
      <p:sp>
        <p:nvSpPr>
          <p:cNvPr id="16" name="ZoneTexte 15">
            <a:extLst>
              <a:ext uri="{FF2B5EF4-FFF2-40B4-BE49-F238E27FC236}">
                <a16:creationId xmlns:a16="http://schemas.microsoft.com/office/drawing/2014/main" id="{28C2AE7D-6F92-454F-8C73-987B8EEDFEA8}"/>
              </a:ext>
            </a:extLst>
          </p:cNvPr>
          <p:cNvSpPr txBox="1"/>
          <p:nvPr/>
        </p:nvSpPr>
        <p:spPr>
          <a:xfrm>
            <a:off x="2120795" y="4679234"/>
            <a:ext cx="10071205" cy="480131"/>
          </a:xfrm>
          <a:prstGeom prst="rect">
            <a:avLst/>
          </a:prstGeom>
          <a:noFill/>
        </p:spPr>
        <p:txBody>
          <a:bodyPr wrap="square" lIns="91440" tIns="45720" rIns="91440" bIns="45720" rtlCol="0" anchor="t">
            <a:spAutoFit/>
          </a:bodyPr>
          <a:lstStyle/>
          <a:p>
            <a:pPr defTabSz="914377">
              <a:lnSpc>
                <a:spcPct val="90000"/>
              </a:lnSpc>
              <a:spcBef>
                <a:spcPts val="600"/>
              </a:spcBef>
              <a:defRPr/>
            </a:pPr>
            <a:r>
              <a:rPr lang="fr-FR" sz="2800" b="1" dirty="0">
                <a:solidFill>
                  <a:srgbClr val="FFB81C"/>
                </a:solidFill>
                <a:latin typeface="Arial" panose="020B0604020202020204"/>
                <a:ea typeface="ヒラギノ角ゴ Pro W3" pitchFamily="124" charset="-128"/>
                <a:cs typeface="Arial" panose="020B0604020202020204" pitchFamily="34" charset="0"/>
              </a:rPr>
              <a:t>+ de 73 % </a:t>
            </a:r>
            <a:r>
              <a:rPr lang="fr-FR" sz="2000" dirty="0">
                <a:solidFill>
                  <a:srgbClr val="0033A1"/>
                </a:solidFill>
                <a:latin typeface="Arial" panose="020B0604020202020204"/>
                <a:ea typeface="ヒラギノ角ゴ Pro W3" pitchFamily="124" charset="-128"/>
                <a:cs typeface="Arial" panose="020B0604020202020204" pitchFamily="34" charset="0"/>
              </a:rPr>
              <a:t>pour les patients âgés de 65 ans et plus</a:t>
            </a:r>
          </a:p>
        </p:txBody>
      </p:sp>
      <p:sp>
        <p:nvSpPr>
          <p:cNvPr id="17" name="ZoneTexte 16">
            <a:extLst>
              <a:ext uri="{FF2B5EF4-FFF2-40B4-BE49-F238E27FC236}">
                <a16:creationId xmlns:a16="http://schemas.microsoft.com/office/drawing/2014/main" id="{A828FBFD-B59E-411D-9D7A-B7F978118AAF}"/>
              </a:ext>
            </a:extLst>
          </p:cNvPr>
          <p:cNvSpPr txBox="1"/>
          <p:nvPr/>
        </p:nvSpPr>
        <p:spPr>
          <a:xfrm>
            <a:off x="2383841" y="3346327"/>
            <a:ext cx="4023051" cy="723275"/>
          </a:xfrm>
          <a:prstGeom prst="rect">
            <a:avLst/>
          </a:prstGeom>
          <a:noFill/>
        </p:spPr>
        <p:txBody>
          <a:bodyPr wrap="square" lIns="91440" tIns="45720" rIns="91440" bIns="45720" rtlCol="0" anchor="t">
            <a:spAutoFit/>
          </a:bodyPr>
          <a:lstStyle/>
          <a:p>
            <a:pPr defTabSz="914377">
              <a:lnSpc>
                <a:spcPct val="90000"/>
              </a:lnSpc>
              <a:spcBef>
                <a:spcPts val="600"/>
              </a:spcBef>
              <a:defRPr/>
            </a:pPr>
            <a:r>
              <a:rPr lang="fr-FR" sz="2000" b="1" dirty="0">
                <a:solidFill>
                  <a:srgbClr val="0033A1"/>
                </a:solidFill>
                <a:latin typeface="Arial" panose="020B0604020202020204"/>
                <a:ea typeface="ヒラギノ角ゴ Pro W3" pitchFamily="124" charset="-128"/>
                <a:cs typeface="Arial" panose="020B0604020202020204" pitchFamily="34" charset="0"/>
              </a:rPr>
              <a:t>+ de 36 % </a:t>
            </a:r>
            <a:r>
              <a:rPr lang="fr-FR" sz="1600" dirty="0">
                <a:solidFill>
                  <a:srgbClr val="FFB81C"/>
                </a:solidFill>
                <a:latin typeface="Arial" panose="020B0604020202020204"/>
                <a:ea typeface="ヒラギノ角ゴ Pro W3" pitchFamily="124" charset="-128"/>
                <a:cs typeface="Arial" panose="020B0604020202020204" pitchFamily="34" charset="0"/>
              </a:rPr>
              <a:t>pour les salariés</a:t>
            </a:r>
          </a:p>
          <a:p>
            <a:pPr defTabSz="914377">
              <a:lnSpc>
                <a:spcPct val="90000"/>
              </a:lnSpc>
              <a:spcBef>
                <a:spcPts val="600"/>
              </a:spcBef>
              <a:defRPr/>
            </a:pPr>
            <a:r>
              <a:rPr lang="fr-FR" sz="2000" b="1" dirty="0">
                <a:solidFill>
                  <a:srgbClr val="0033A1"/>
                </a:solidFill>
                <a:latin typeface="Arial" panose="020B0604020202020204"/>
                <a:ea typeface="ヒラギノ角ゴ Pro W3" pitchFamily="124" charset="-128"/>
                <a:cs typeface="Arial" panose="020B0604020202020204" pitchFamily="34" charset="0"/>
              </a:rPr>
              <a:t>+ de 103 % </a:t>
            </a:r>
            <a:r>
              <a:rPr lang="fr-FR" sz="1600" dirty="0">
                <a:solidFill>
                  <a:srgbClr val="FFB81C"/>
                </a:solidFill>
                <a:latin typeface="Arial" panose="020B0604020202020204"/>
                <a:ea typeface="ヒラギノ角ゴ Pro W3" pitchFamily="124" charset="-128"/>
                <a:cs typeface="Arial" panose="020B0604020202020204" pitchFamily="34" charset="0"/>
              </a:rPr>
              <a:t>pour les non-salariés</a:t>
            </a:r>
          </a:p>
        </p:txBody>
      </p:sp>
      <p:sp>
        <p:nvSpPr>
          <p:cNvPr id="18" name="ZoneTexte 17">
            <a:extLst>
              <a:ext uri="{FF2B5EF4-FFF2-40B4-BE49-F238E27FC236}">
                <a16:creationId xmlns:a16="http://schemas.microsoft.com/office/drawing/2014/main" id="{17DCF01B-8BBB-4CEE-82EE-A578E392D915}"/>
              </a:ext>
            </a:extLst>
          </p:cNvPr>
          <p:cNvSpPr txBox="1"/>
          <p:nvPr/>
        </p:nvSpPr>
        <p:spPr>
          <a:xfrm>
            <a:off x="2383840" y="5383267"/>
            <a:ext cx="3838512" cy="723275"/>
          </a:xfrm>
          <a:prstGeom prst="rect">
            <a:avLst/>
          </a:prstGeom>
          <a:noFill/>
        </p:spPr>
        <p:txBody>
          <a:bodyPr wrap="square" lIns="91440" tIns="45720" rIns="91440" bIns="45720" rtlCol="0" anchor="t">
            <a:spAutoFit/>
          </a:bodyPr>
          <a:lstStyle/>
          <a:p>
            <a:pPr defTabSz="914377">
              <a:lnSpc>
                <a:spcPct val="90000"/>
              </a:lnSpc>
              <a:spcBef>
                <a:spcPts val="600"/>
              </a:spcBef>
              <a:defRPr/>
            </a:pPr>
            <a:r>
              <a:rPr lang="fr-FR" sz="2000" b="1" dirty="0">
                <a:solidFill>
                  <a:srgbClr val="0033A1"/>
                </a:solidFill>
                <a:latin typeface="Arial" panose="020B0604020202020204"/>
                <a:ea typeface="ヒラギノ角ゴ Pro W3" pitchFamily="124" charset="-128"/>
                <a:cs typeface="Arial" panose="020B0604020202020204" pitchFamily="34" charset="0"/>
              </a:rPr>
              <a:t>+ de 39 % </a:t>
            </a:r>
            <a:r>
              <a:rPr lang="fr-FR" sz="1600" dirty="0">
                <a:solidFill>
                  <a:srgbClr val="FFB81C"/>
                </a:solidFill>
                <a:latin typeface="Arial" panose="020B0604020202020204"/>
                <a:ea typeface="ヒラギノ角ゴ Pro W3" pitchFamily="124" charset="-128"/>
                <a:cs typeface="Arial" panose="020B0604020202020204" pitchFamily="34" charset="0"/>
              </a:rPr>
              <a:t>pour les salariés</a:t>
            </a:r>
          </a:p>
          <a:p>
            <a:pPr defTabSz="914377">
              <a:lnSpc>
                <a:spcPct val="90000"/>
              </a:lnSpc>
              <a:spcBef>
                <a:spcPts val="600"/>
              </a:spcBef>
              <a:defRPr/>
            </a:pPr>
            <a:r>
              <a:rPr lang="fr-FR" sz="2000" b="1" dirty="0">
                <a:solidFill>
                  <a:srgbClr val="0033A1"/>
                </a:solidFill>
                <a:latin typeface="Arial" panose="020B0604020202020204"/>
                <a:ea typeface="ヒラギノ角ゴ Pro W3" pitchFamily="124" charset="-128"/>
                <a:cs typeface="Arial" panose="020B0604020202020204" pitchFamily="34" charset="0"/>
              </a:rPr>
              <a:t>+ de 91 % </a:t>
            </a:r>
            <a:r>
              <a:rPr lang="fr-FR" sz="1600" dirty="0">
                <a:solidFill>
                  <a:srgbClr val="FFB81C"/>
                </a:solidFill>
                <a:latin typeface="Arial" panose="020B0604020202020204"/>
                <a:ea typeface="ヒラギノ角ゴ Pro W3" pitchFamily="124" charset="-128"/>
                <a:cs typeface="Arial" panose="020B0604020202020204" pitchFamily="34" charset="0"/>
              </a:rPr>
              <a:t>pour les non-salariés</a:t>
            </a:r>
          </a:p>
        </p:txBody>
      </p:sp>
      <p:sp>
        <p:nvSpPr>
          <p:cNvPr id="20" name="ZoneTexte 19">
            <a:extLst>
              <a:ext uri="{FF2B5EF4-FFF2-40B4-BE49-F238E27FC236}">
                <a16:creationId xmlns:a16="http://schemas.microsoft.com/office/drawing/2014/main" id="{8D11D863-1AEF-487F-BF77-894713EE2512}"/>
              </a:ext>
            </a:extLst>
          </p:cNvPr>
          <p:cNvSpPr txBox="1"/>
          <p:nvPr/>
        </p:nvSpPr>
        <p:spPr>
          <a:xfrm>
            <a:off x="1327483" y="2199135"/>
            <a:ext cx="5088835" cy="424732"/>
          </a:xfrm>
          <a:prstGeom prst="rect">
            <a:avLst/>
          </a:prstGeom>
          <a:noFill/>
        </p:spPr>
        <p:txBody>
          <a:bodyPr wrap="square" lIns="91440" tIns="45720" rIns="91440" bIns="45720" rtlCol="0" anchor="t">
            <a:spAutoFit/>
          </a:bodyPr>
          <a:lstStyle/>
          <a:p>
            <a:pPr algn="ctr" defTabSz="914377">
              <a:lnSpc>
                <a:spcPct val="90000"/>
              </a:lnSpc>
              <a:spcBef>
                <a:spcPts val="600"/>
              </a:spcBef>
              <a:defRPr/>
            </a:pPr>
            <a:r>
              <a:rPr lang="fr-FR" sz="2400" b="1">
                <a:solidFill>
                  <a:srgbClr val="0033A1"/>
                </a:solidFill>
                <a:latin typeface="Arial" panose="020B0604020202020204"/>
                <a:ea typeface="ヒラギノ角ゴ Pro W3" pitchFamily="124" charset="-128"/>
                <a:cs typeface="Arial" panose="020B0604020202020204" pitchFamily="34" charset="0"/>
              </a:rPr>
              <a:t>Sur-risque suicidaire</a:t>
            </a:r>
            <a:endParaRPr lang="fr-FR" b="1">
              <a:solidFill>
                <a:srgbClr val="0033A1"/>
              </a:solidFill>
              <a:latin typeface="Arial" panose="020B0604020202020204"/>
              <a:ea typeface="ヒラギノ角ゴ Pro W3" pitchFamily="124" charset="-128"/>
              <a:cs typeface="Arial" panose="020B0604020202020204" pitchFamily="34" charset="0"/>
            </a:endParaRPr>
          </a:p>
        </p:txBody>
      </p:sp>
      <p:pic>
        <p:nvPicPr>
          <p:cNvPr id="21" name="Graphique 20" descr="Homme avec un remplissage uni">
            <a:extLst>
              <a:ext uri="{FF2B5EF4-FFF2-40B4-BE49-F238E27FC236}">
                <a16:creationId xmlns:a16="http://schemas.microsoft.com/office/drawing/2014/main" id="{6471BC97-D8C5-45D8-B37E-93AFA78AE4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9234" y="3207774"/>
            <a:ext cx="707695" cy="707695"/>
          </a:xfrm>
          <a:prstGeom prst="rect">
            <a:avLst/>
          </a:prstGeom>
        </p:spPr>
      </p:pic>
      <p:pic>
        <p:nvPicPr>
          <p:cNvPr id="23" name="Graphique 22" descr="Homme avec canne avec un remplissage uni">
            <a:extLst>
              <a:ext uri="{FF2B5EF4-FFF2-40B4-BE49-F238E27FC236}">
                <a16:creationId xmlns:a16="http://schemas.microsoft.com/office/drawing/2014/main" id="{0B4A2069-495B-42C2-88CE-0CB81C9CDF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3101" y="5149429"/>
            <a:ext cx="707695" cy="707695"/>
          </a:xfrm>
          <a:prstGeom prst="rect">
            <a:avLst/>
          </a:prstGeom>
        </p:spPr>
      </p:pic>
      <p:sp>
        <p:nvSpPr>
          <p:cNvPr id="24" name="Rectangle 23">
            <a:extLst>
              <a:ext uri="{FF2B5EF4-FFF2-40B4-BE49-F238E27FC236}">
                <a16:creationId xmlns:a16="http://schemas.microsoft.com/office/drawing/2014/main" id="{AAAD592C-CF2D-4ABE-94D9-34D8FB22D938}"/>
              </a:ext>
            </a:extLst>
          </p:cNvPr>
          <p:cNvSpPr/>
          <p:nvPr/>
        </p:nvSpPr>
        <p:spPr>
          <a:xfrm>
            <a:off x="1361731" y="2623867"/>
            <a:ext cx="9529824" cy="3766856"/>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B81C"/>
              </a:solidFill>
              <a:latin typeface="Arial" panose="020B0604020202020204"/>
            </a:endParaRPr>
          </a:p>
        </p:txBody>
      </p:sp>
      <p:sp>
        <p:nvSpPr>
          <p:cNvPr id="26" name="ZoneTexte 25">
            <a:extLst>
              <a:ext uri="{FF2B5EF4-FFF2-40B4-BE49-F238E27FC236}">
                <a16:creationId xmlns:a16="http://schemas.microsoft.com/office/drawing/2014/main" id="{1B3D4094-B006-471C-89AF-CE344553EEDC}"/>
              </a:ext>
            </a:extLst>
          </p:cNvPr>
          <p:cNvSpPr txBox="1"/>
          <p:nvPr/>
        </p:nvSpPr>
        <p:spPr>
          <a:xfrm>
            <a:off x="1300447" y="6175317"/>
            <a:ext cx="5115871" cy="216982"/>
          </a:xfrm>
          <a:prstGeom prst="rect">
            <a:avLst/>
          </a:prstGeom>
          <a:noFill/>
        </p:spPr>
        <p:txBody>
          <a:bodyPr wrap="square" lIns="91440" tIns="45720" rIns="91440" bIns="45720" rtlCol="0" anchor="t">
            <a:spAutoFit/>
          </a:bodyPr>
          <a:lstStyle/>
          <a:p>
            <a:pPr defTabSz="914377">
              <a:lnSpc>
                <a:spcPct val="90000"/>
              </a:lnSpc>
              <a:defRPr/>
            </a:pPr>
            <a:r>
              <a:rPr lang="fr-FR" sz="900">
                <a:solidFill>
                  <a:srgbClr val="0033A1"/>
                </a:solidFill>
                <a:latin typeface="Arial" panose="020B0604020202020204"/>
                <a:ea typeface="ヒラギノ角ゴ Pro W3" pitchFamily="124" charset="-128"/>
                <a:cs typeface="Arial" panose="020B0604020202020204" pitchFamily="34" charset="0"/>
              </a:rPr>
              <a:t>Source : MSA, Charges et Produits 2025</a:t>
            </a:r>
          </a:p>
        </p:txBody>
      </p:sp>
      <p:sp>
        <p:nvSpPr>
          <p:cNvPr id="22" name="ZoneTexte 21">
            <a:extLst>
              <a:ext uri="{FF2B5EF4-FFF2-40B4-BE49-F238E27FC236}">
                <a16:creationId xmlns:a16="http://schemas.microsoft.com/office/drawing/2014/main" id="{32234210-50BB-4859-8E7A-21AA2E753596}"/>
              </a:ext>
            </a:extLst>
          </p:cNvPr>
          <p:cNvSpPr txBox="1"/>
          <p:nvPr/>
        </p:nvSpPr>
        <p:spPr>
          <a:xfrm>
            <a:off x="604511" y="141183"/>
            <a:ext cx="11587488" cy="523220"/>
          </a:xfrm>
          <a:prstGeom prst="rect">
            <a:avLst/>
          </a:prstGeom>
          <a:noFill/>
        </p:spPr>
        <p:txBody>
          <a:bodyPr wrap="square">
            <a:spAutoFit/>
          </a:bodyPr>
          <a:lstStyle/>
          <a:p>
            <a:pPr defTabSz="914377">
              <a:defRPr/>
            </a:pPr>
            <a:r>
              <a:rPr lang="fr-FR" sz="2800" b="1" dirty="0">
                <a:solidFill>
                  <a:srgbClr val="FFB81C"/>
                </a:solidFill>
                <a:latin typeface="Arial" panose="020B0604020202020204"/>
                <a:ea typeface="ヒラギノ角ゴ Pro W3" pitchFamily="124" charset="-128"/>
                <a:cs typeface="Arial" panose="020B0604020202020204" pitchFamily="34" charset="0"/>
              </a:rPr>
              <a:t>L’isolement social un des facteurs de risque du mal être agricole</a:t>
            </a:r>
          </a:p>
        </p:txBody>
      </p:sp>
    </p:spTree>
    <p:extLst>
      <p:ext uri="{BB962C8B-B14F-4D97-AF65-F5344CB8AC3E}">
        <p14:creationId xmlns:p14="http://schemas.microsoft.com/office/powerpoint/2010/main" val="286633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5">
            <a:extLst>
              <a:ext uri="{FF2B5EF4-FFF2-40B4-BE49-F238E27FC236}">
                <a16:creationId xmlns:a16="http://schemas.microsoft.com/office/drawing/2014/main" id="{118A0D50-EF25-4337-8DB1-6D91E2E29143}"/>
              </a:ext>
            </a:extLst>
          </p:cNvPr>
          <p:cNvSpPr txBox="1">
            <a:spLocks/>
          </p:cNvSpPr>
          <p:nvPr/>
        </p:nvSpPr>
        <p:spPr>
          <a:xfrm>
            <a:off x="346789" y="814370"/>
            <a:ext cx="10955951" cy="1076049"/>
          </a:xfrm>
          <a:prstGeom prst="rect">
            <a:avLst/>
          </a:prstGeom>
        </p:spPr>
        <p:txBody>
          <a:bodyPr/>
          <a:lstStyle>
            <a:lvl1pPr>
              <a:lnSpc>
                <a:spcPct val="90000"/>
              </a:lnSpc>
              <a:spcBef>
                <a:spcPct val="0"/>
              </a:spcBef>
              <a:buNone/>
              <a:defRPr sz="3200" b="1">
                <a:latin typeface="+mj-lt"/>
                <a:ea typeface="+mj-ea"/>
                <a:cs typeface="+mj-cs"/>
              </a:defRPr>
            </a:lvl1pPr>
          </a:lstStyle>
          <a:p>
            <a:pPr defTabSz="914377">
              <a:defRPr/>
            </a:pPr>
            <a:r>
              <a:rPr lang="fr-FR" dirty="0">
                <a:solidFill>
                  <a:srgbClr val="0033A1"/>
                </a:solidFill>
                <a:latin typeface="Arial" panose="020B0604020202020204"/>
              </a:rPr>
              <a:t>Nos priorités d’intervention en réponse aux besoins identifiés: </a:t>
            </a:r>
          </a:p>
        </p:txBody>
      </p:sp>
      <p:sp>
        <p:nvSpPr>
          <p:cNvPr id="11" name="Rectangle 10">
            <a:extLst>
              <a:ext uri="{FF2B5EF4-FFF2-40B4-BE49-F238E27FC236}">
                <a16:creationId xmlns:a16="http://schemas.microsoft.com/office/drawing/2014/main" id="{F996BD2B-54A6-44B8-8F59-33659153C878}"/>
              </a:ext>
            </a:extLst>
          </p:cNvPr>
          <p:cNvSpPr/>
          <p:nvPr/>
        </p:nvSpPr>
        <p:spPr>
          <a:xfrm>
            <a:off x="437382" y="2078955"/>
            <a:ext cx="11317239" cy="3388592"/>
          </a:xfrm>
          <a:prstGeom prst="rect">
            <a:avLst/>
          </a:prstGeom>
          <a:solidFill>
            <a:schemeClr val="accent3"/>
          </a:solidFill>
          <a:ln w="19050">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891" indent="-342891" algn="just" defTabSz="914377">
              <a:buClr>
                <a:srgbClr val="FFB81C"/>
              </a:buClr>
              <a:buFont typeface="Wingdings" panose="05000000000000000000" pitchFamily="2" charset="2"/>
              <a:buChar char="Ø"/>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rPr>
              <a:t>Contribuer à l’amélioration du </a:t>
            </a:r>
            <a:r>
              <a:rPr lang="fr-FR" sz="2000" b="1" dirty="0">
                <a:solidFill>
                  <a:srgbClr val="0033A1"/>
                </a:solidFill>
                <a:latin typeface="Arial" panose="020B0604020202020204"/>
              </a:rPr>
              <a:t>soutien de la perte d’autonomie </a:t>
            </a:r>
            <a:r>
              <a:rPr lang="fr-FR" sz="2000" dirty="0">
                <a:solidFill>
                  <a:srgbClr val="0033A1"/>
                </a:solidFill>
                <a:latin typeface="Arial" panose="020B0604020202020204"/>
              </a:rPr>
              <a:t>des personnes âgées et des personnes handicapées.</a:t>
            </a:r>
          </a:p>
          <a:p>
            <a:pPr marL="342891" indent="-342891" algn="just" defTabSz="914377">
              <a:buClr>
                <a:srgbClr val="FFB81C"/>
              </a:buClr>
              <a:buFont typeface="Wingdings" panose="05000000000000000000" pitchFamily="2" charset="2"/>
              <a:buChar char="Ø"/>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rPr>
              <a:t>Accompagner dans les territoires ruraux </a:t>
            </a:r>
            <a:r>
              <a:rPr lang="fr-FR" sz="2000" b="1" dirty="0">
                <a:solidFill>
                  <a:srgbClr val="0033A1"/>
                </a:solidFill>
                <a:latin typeface="Arial" panose="020B0604020202020204"/>
              </a:rPr>
              <a:t>le développement des projets destinés au mieux vivre des familles.</a:t>
            </a:r>
          </a:p>
          <a:p>
            <a:pPr marL="342891" indent="-342891" algn="just" defTabSz="914377">
              <a:buClr>
                <a:srgbClr val="FFB81C"/>
              </a:buClr>
              <a:buFont typeface="Wingdings" panose="05000000000000000000" pitchFamily="2" charset="2"/>
              <a:buChar char="Ø"/>
              <a:defRPr/>
            </a:pPr>
            <a:endParaRPr lang="fr-FR" sz="2000" dirty="0">
              <a:solidFill>
                <a:srgbClr val="0033A1"/>
              </a:solidFill>
              <a:latin typeface="Arial" panose="020B0604020202020204"/>
            </a:endParaRPr>
          </a:p>
          <a:p>
            <a:pPr marL="342891" indent="-342891" algn="just" defTabSz="914377">
              <a:buClr>
                <a:srgbClr val="FFB81C"/>
              </a:buClr>
              <a:buFont typeface="Wingdings" panose="05000000000000000000" pitchFamily="2" charset="2"/>
              <a:buChar char="Ø"/>
              <a:defRPr/>
            </a:pPr>
            <a:r>
              <a:rPr lang="fr-FR" sz="2000" dirty="0">
                <a:solidFill>
                  <a:srgbClr val="0033A1"/>
                </a:solidFill>
                <a:latin typeface="Arial" panose="020B0604020202020204"/>
              </a:rPr>
              <a:t>Consolider les </a:t>
            </a:r>
            <a:r>
              <a:rPr lang="fr-FR" sz="2000" b="1" dirty="0">
                <a:solidFill>
                  <a:srgbClr val="0033A1"/>
                </a:solidFill>
                <a:latin typeface="Arial" panose="020B0604020202020204"/>
              </a:rPr>
              <a:t>actions en faveur de l’insertion </a:t>
            </a:r>
            <a:r>
              <a:rPr lang="fr-FR" sz="2000" dirty="0">
                <a:solidFill>
                  <a:srgbClr val="0033A1"/>
                </a:solidFill>
                <a:latin typeface="Arial" panose="020B0604020202020204"/>
              </a:rPr>
              <a:t>dans les territoires ruraux fragiles.</a:t>
            </a:r>
          </a:p>
          <a:p>
            <a:pPr algn="just" defTabSz="914377">
              <a:defRPr/>
            </a:pPr>
            <a:endParaRPr lang="fr-FR" sz="2000" dirty="0">
              <a:solidFill>
                <a:srgbClr val="0033A1"/>
              </a:solidFill>
              <a:latin typeface="Arial" panose="020B0604020202020204"/>
            </a:endParaRPr>
          </a:p>
        </p:txBody>
      </p:sp>
    </p:spTree>
    <p:extLst>
      <p:ext uri="{BB962C8B-B14F-4D97-AF65-F5344CB8AC3E}">
        <p14:creationId xmlns:p14="http://schemas.microsoft.com/office/powerpoint/2010/main" val="398619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0A5D22-6B07-9418-63AB-FEF176067BFF}"/>
              </a:ext>
            </a:extLst>
          </p:cNvPr>
          <p:cNvSpPr>
            <a:spLocks noGrp="1"/>
          </p:cNvSpPr>
          <p:nvPr>
            <p:ph type="title"/>
          </p:nvPr>
        </p:nvSpPr>
        <p:spPr/>
        <p:txBody>
          <a:bodyPr lIns="91440" tIns="45720" rIns="91440" bIns="45720" anchor="t"/>
          <a:lstStyle/>
          <a:p>
            <a:r>
              <a:rPr lang="fr-FR" dirty="0">
                <a:cs typeface="Arial"/>
              </a:rPr>
              <a:t>Nos actions dans le champ de la vieillesse</a:t>
            </a:r>
            <a:br>
              <a:rPr lang="fr-FR" dirty="0">
                <a:cs typeface="Arial"/>
              </a:rPr>
            </a:br>
            <a:endParaRPr lang="fr-FR" dirty="0"/>
          </a:p>
        </p:txBody>
      </p:sp>
    </p:spTree>
    <p:extLst>
      <p:ext uri="{BB962C8B-B14F-4D97-AF65-F5344CB8AC3E}">
        <p14:creationId xmlns:p14="http://schemas.microsoft.com/office/powerpoint/2010/main" val="323100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Image 2">
            <a:extLst>
              <a:ext uri="{FF2B5EF4-FFF2-40B4-BE49-F238E27FC236}">
                <a16:creationId xmlns:a16="http://schemas.microsoft.com/office/drawing/2014/main" id="{EF858D27-2F3E-433E-B19A-A112549EA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61CC63F4-44BE-4DF3-A6D6-A9F78E962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6879C5E9-CF55-4E5C-BCC4-3AEC3FD4B8D3}"/>
              </a:ext>
            </a:extLst>
          </p:cNvPr>
          <p:cNvSpPr txBox="1">
            <a:spLocks/>
          </p:cNvSpPr>
          <p:nvPr/>
        </p:nvSpPr>
        <p:spPr>
          <a:xfrm>
            <a:off x="0" y="144027"/>
            <a:ext cx="10368475" cy="1761067"/>
          </a:xfrm>
          <a:prstGeom prst="rect">
            <a:avLst/>
          </a:prstGeom>
        </p:spPr>
        <p:txBody>
          <a:bodyPr vert="horz" lIns="121920" tIns="60960" rIns="121920" bIns="60960" rtlCol="0" anchor="t">
            <a:normAutofit fontScale="92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189">
              <a:defRPr/>
            </a:pPr>
            <a:r>
              <a:rPr lang="fr-FR" sz="4800" b="1" dirty="0">
                <a:solidFill>
                  <a:srgbClr val="90C226"/>
                </a:solidFill>
                <a:latin typeface="Trebuchet MS" panose="020B0603020202020204"/>
              </a:rPr>
              <a:t>      			</a:t>
            </a:r>
            <a:r>
              <a:rPr lang="fr-FR" sz="4800" dirty="0">
                <a:solidFill>
                  <a:srgbClr val="90C226"/>
                </a:solidFill>
                <a:latin typeface="Trebuchet MS" panose="020B0603020202020204"/>
              </a:rPr>
              <a:t>« </a:t>
            </a:r>
            <a:r>
              <a:rPr lang="fr-FR" sz="4800" b="1" dirty="0">
                <a:solidFill>
                  <a:srgbClr val="90C226"/>
                </a:solidFill>
                <a:latin typeface="Trebuchet MS" panose="020B0603020202020204"/>
              </a:rPr>
              <a:t>l’isolement social » </a:t>
            </a:r>
          </a:p>
          <a:p>
            <a:pPr algn="ctr" defTabSz="457189">
              <a:defRPr/>
            </a:pPr>
            <a:r>
              <a:rPr lang="fr-FR" sz="3467" b="1" dirty="0">
                <a:solidFill>
                  <a:srgbClr val="90C226"/>
                </a:solidFill>
                <a:latin typeface="Trebuchet MS" panose="020B0603020202020204"/>
              </a:rPr>
              <a:t> INITIATIV’Retraite 51-08 </a:t>
            </a:r>
          </a:p>
          <a:p>
            <a:pPr algn="ctr" defTabSz="457189">
              <a:defRPr/>
            </a:pPr>
            <a:r>
              <a:rPr lang="fr-FR" sz="3467" b="1" dirty="0">
                <a:solidFill>
                  <a:srgbClr val="90C226"/>
                </a:solidFill>
                <a:latin typeface="Trebuchet MS" panose="020B0603020202020204"/>
              </a:rPr>
              <a:t>  se met en mouvement</a:t>
            </a:r>
            <a:endParaRPr lang="fr-FR" sz="2000" b="1" dirty="0">
              <a:solidFill>
                <a:srgbClr val="90C226"/>
              </a:solidFill>
              <a:latin typeface="Trebuchet MS" panose="020B0603020202020204"/>
            </a:endParaRPr>
          </a:p>
        </p:txBody>
      </p:sp>
      <p:sp>
        <p:nvSpPr>
          <p:cNvPr id="3" name="Rectangle : coins arrondis 2">
            <a:extLst>
              <a:ext uri="{FF2B5EF4-FFF2-40B4-BE49-F238E27FC236}">
                <a16:creationId xmlns:a16="http://schemas.microsoft.com/office/drawing/2014/main" id="{D827CA10-01EF-6625-D3E2-470C676F9194}"/>
              </a:ext>
            </a:extLst>
          </p:cNvPr>
          <p:cNvSpPr/>
          <p:nvPr/>
        </p:nvSpPr>
        <p:spPr>
          <a:xfrm>
            <a:off x="6023858" y="4183536"/>
            <a:ext cx="2514601" cy="6764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1067" b="1" dirty="0">
                <a:solidFill>
                  <a:prstClr val="white"/>
                </a:solidFill>
                <a:latin typeface="Calibri"/>
              </a:rPr>
              <a:t>Claire</a:t>
            </a:r>
            <a:r>
              <a:rPr lang="fr-FR" sz="933" b="1" dirty="0">
                <a:solidFill>
                  <a:prstClr val="white"/>
                </a:solidFill>
                <a:latin typeface="Calibri"/>
              </a:rPr>
              <a:t> </a:t>
            </a:r>
            <a:r>
              <a:rPr lang="fr-FR" sz="1067" b="1" dirty="0">
                <a:solidFill>
                  <a:prstClr val="white"/>
                </a:solidFill>
                <a:latin typeface="Calibri"/>
              </a:rPr>
              <a:t>DORMET</a:t>
            </a:r>
          </a:p>
          <a:p>
            <a:pPr algn="ctr" defTabSz="1219170" fontAlgn="base">
              <a:spcBef>
                <a:spcPct val="0"/>
              </a:spcBef>
              <a:spcAft>
                <a:spcPct val="0"/>
              </a:spcAft>
            </a:pPr>
            <a:r>
              <a:rPr lang="fr-FR" sz="1067" b="1" dirty="0">
                <a:solidFill>
                  <a:prstClr val="white"/>
                </a:solidFill>
                <a:latin typeface="Calibri"/>
              </a:rPr>
              <a:t>MSA</a:t>
            </a:r>
          </a:p>
        </p:txBody>
      </p:sp>
      <p:pic>
        <p:nvPicPr>
          <p:cNvPr id="11" name="Image 10">
            <a:extLst>
              <a:ext uri="{FF2B5EF4-FFF2-40B4-BE49-F238E27FC236}">
                <a16:creationId xmlns:a16="http://schemas.microsoft.com/office/drawing/2014/main" id="{48A623C3-8325-CC95-05CB-22260A0BD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05093"/>
            <a:ext cx="2442459" cy="2225571"/>
          </a:xfrm>
          <a:prstGeom prst="rect">
            <a:avLst/>
          </a:prstGeom>
        </p:spPr>
      </p:pic>
      <p:pic>
        <p:nvPicPr>
          <p:cNvPr id="17" name="Image 16">
            <a:extLst>
              <a:ext uri="{FF2B5EF4-FFF2-40B4-BE49-F238E27FC236}">
                <a16:creationId xmlns:a16="http://schemas.microsoft.com/office/drawing/2014/main" id="{261463AB-DEB8-F43F-BCD8-0926DA77E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984" y="1796820"/>
            <a:ext cx="2352889" cy="2248689"/>
          </a:xfrm>
          <a:prstGeom prst="rect">
            <a:avLst/>
          </a:prstGeom>
        </p:spPr>
      </p:pic>
      <p:sp>
        <p:nvSpPr>
          <p:cNvPr id="13" name="Rectangle : coins arrondis 12">
            <a:extLst>
              <a:ext uri="{FF2B5EF4-FFF2-40B4-BE49-F238E27FC236}">
                <a16:creationId xmlns:a16="http://schemas.microsoft.com/office/drawing/2014/main" id="{30889E8F-9352-7866-0034-630313C115DD}"/>
              </a:ext>
            </a:extLst>
          </p:cNvPr>
          <p:cNvSpPr/>
          <p:nvPr/>
        </p:nvSpPr>
        <p:spPr>
          <a:xfrm>
            <a:off x="1444849" y="4144720"/>
            <a:ext cx="2352889" cy="6764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1067" b="1" dirty="0">
                <a:solidFill>
                  <a:prstClr val="white"/>
                </a:solidFill>
                <a:latin typeface="Calibri"/>
              </a:rPr>
              <a:t>Emmanuelle</a:t>
            </a:r>
            <a:r>
              <a:rPr lang="fr-FR" sz="933" b="1" dirty="0">
                <a:solidFill>
                  <a:prstClr val="white"/>
                </a:solidFill>
                <a:latin typeface="Calibri"/>
              </a:rPr>
              <a:t> </a:t>
            </a:r>
            <a:r>
              <a:rPr lang="fr-FR" sz="1067" b="1" dirty="0">
                <a:solidFill>
                  <a:prstClr val="white"/>
                </a:solidFill>
                <a:latin typeface="Calibri"/>
              </a:rPr>
              <a:t>MAINSANT</a:t>
            </a:r>
          </a:p>
          <a:p>
            <a:pPr algn="ctr" defTabSz="1219170" fontAlgn="base">
              <a:spcBef>
                <a:spcPct val="0"/>
              </a:spcBef>
              <a:spcAft>
                <a:spcPct val="0"/>
              </a:spcAft>
            </a:pPr>
            <a:r>
              <a:rPr lang="fr-FR" sz="1067" b="1" dirty="0">
                <a:solidFill>
                  <a:prstClr val="white"/>
                </a:solidFill>
                <a:latin typeface="Calibri"/>
              </a:rPr>
              <a:t>CD</a:t>
            </a:r>
            <a:r>
              <a:rPr lang="fr-FR" sz="933" b="1" dirty="0">
                <a:solidFill>
                  <a:prstClr val="white"/>
                </a:solidFill>
                <a:latin typeface="Calibri"/>
              </a:rPr>
              <a:t> </a:t>
            </a:r>
            <a:r>
              <a:rPr lang="fr-FR" sz="1067" b="1" dirty="0">
                <a:solidFill>
                  <a:prstClr val="white"/>
                </a:solidFill>
                <a:latin typeface="Calibri"/>
              </a:rPr>
              <a:t>51</a:t>
            </a:r>
          </a:p>
        </p:txBody>
      </p:sp>
      <p:pic>
        <p:nvPicPr>
          <p:cNvPr id="25" name="Image 24">
            <a:extLst>
              <a:ext uri="{FF2B5EF4-FFF2-40B4-BE49-F238E27FC236}">
                <a16:creationId xmlns:a16="http://schemas.microsoft.com/office/drawing/2014/main" id="{2A6DDCF1-268C-4B47-72D8-FD1CBFDAF6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408" y="5192506"/>
            <a:ext cx="2707499" cy="1248137"/>
          </a:xfrm>
          <a:prstGeom prst="rect">
            <a:avLst/>
          </a:prstGeom>
        </p:spPr>
      </p:pic>
      <p:pic>
        <p:nvPicPr>
          <p:cNvPr id="1026" name="Picture 2" descr="logo vectoriel Département de la Marne – Logotheque vectorielle">
            <a:extLst>
              <a:ext uri="{FF2B5EF4-FFF2-40B4-BE49-F238E27FC236}">
                <a16:creationId xmlns:a16="http://schemas.microsoft.com/office/drawing/2014/main" id="{3238475E-BD95-6BF0-5EC2-16CD2582E0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87" y="4821155"/>
            <a:ext cx="4010039" cy="203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2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0D06610-E448-4F33-4953-D579B1FBA7E7}"/>
              </a:ext>
            </a:extLst>
          </p:cNvPr>
          <p:cNvSpPr>
            <a:spLocks noGrp="1"/>
          </p:cNvSpPr>
          <p:nvPr>
            <p:ph type="body" sz="quarter" idx="21"/>
          </p:nvPr>
        </p:nvSpPr>
        <p:spPr>
          <a:xfrm>
            <a:off x="2253007" y="1442302"/>
            <a:ext cx="9434696" cy="5156463"/>
          </a:xfrm>
          <a:solidFill>
            <a:schemeClr val="accent3"/>
          </a:solidFill>
          <a:ln w="19050">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891" indent="-342891" algn="just">
              <a:buClr>
                <a:schemeClr val="bg1"/>
              </a:buClr>
              <a:buFont typeface="Wingdings" panose="05000000000000000000" pitchFamily="2" charset="2"/>
              <a:buChar char="Ø"/>
            </a:pPr>
            <a:r>
              <a:rPr lang="fr-FR" b="1" dirty="0">
                <a:solidFill>
                  <a:schemeClr val="tx1"/>
                </a:solidFill>
              </a:rPr>
              <a:t>Accompagnement individuel </a:t>
            </a:r>
            <a:r>
              <a:rPr lang="fr-FR" dirty="0">
                <a:solidFill>
                  <a:schemeClr val="tx1"/>
                </a:solidFill>
              </a:rPr>
              <a:t>par des travailleurs sociaux des seniors en </a:t>
            </a:r>
            <a:r>
              <a:rPr lang="fr-FR" b="1" dirty="0">
                <a:solidFill>
                  <a:schemeClr val="tx1"/>
                </a:solidFill>
              </a:rPr>
              <a:t>situation de fragilité</a:t>
            </a:r>
          </a:p>
          <a:p>
            <a:pPr marL="342891" indent="-342891" algn="just">
              <a:buClr>
                <a:schemeClr val="bg1"/>
              </a:buClr>
              <a:buFont typeface="Wingdings" panose="05000000000000000000" pitchFamily="2" charset="2"/>
              <a:buChar char="Ø"/>
            </a:pPr>
            <a:endParaRPr lang="fr-FR" b="1" dirty="0">
              <a:solidFill>
                <a:schemeClr val="tx1"/>
              </a:solidFill>
            </a:endParaRPr>
          </a:p>
          <a:p>
            <a:pPr marL="342891" indent="-342891" algn="just">
              <a:buClr>
                <a:schemeClr val="bg1"/>
              </a:buClr>
              <a:buFont typeface="Wingdings" panose="05000000000000000000" pitchFamily="2" charset="2"/>
              <a:buChar char="Ø"/>
            </a:pPr>
            <a:r>
              <a:rPr lang="fr-FR" b="1" dirty="0">
                <a:solidFill>
                  <a:schemeClr val="tx1"/>
                </a:solidFill>
              </a:rPr>
              <a:t>Versement de prestations extra-légales </a:t>
            </a:r>
            <a:r>
              <a:rPr lang="fr-FR" dirty="0">
                <a:solidFill>
                  <a:schemeClr val="tx1"/>
                </a:solidFill>
              </a:rPr>
              <a:t>issues de notre règlement intérieur au public senior répondant à nos critères.</a:t>
            </a:r>
          </a:p>
          <a:p>
            <a:pPr marL="342891" indent="-342891" algn="just">
              <a:buClr>
                <a:schemeClr val="bg1"/>
              </a:buClr>
              <a:buFont typeface="Wingdings" panose="05000000000000000000" pitchFamily="2" charset="2"/>
              <a:buChar char="Ø"/>
            </a:pPr>
            <a:endParaRPr lang="fr-FR" dirty="0">
              <a:solidFill>
                <a:schemeClr val="tx1"/>
              </a:solidFill>
            </a:endParaRPr>
          </a:p>
          <a:p>
            <a:pPr marL="342891" indent="-342891" algn="just">
              <a:buClr>
                <a:schemeClr val="bg1"/>
              </a:buClr>
              <a:buFont typeface="Wingdings" panose="05000000000000000000" pitchFamily="2" charset="2"/>
              <a:buChar char="Ø"/>
            </a:pPr>
            <a:r>
              <a:rPr lang="fr-FR" b="1" dirty="0">
                <a:solidFill>
                  <a:schemeClr val="tx1"/>
                </a:solidFill>
              </a:rPr>
              <a:t>Soutien financier et animation du réseau des MARPA </a:t>
            </a:r>
            <a:r>
              <a:rPr lang="fr-FR" dirty="0">
                <a:solidFill>
                  <a:schemeClr val="tx1"/>
                </a:solidFill>
              </a:rPr>
              <a:t>(Maison d’accueil et de résidence pour l’autonomie).</a:t>
            </a:r>
          </a:p>
          <a:p>
            <a:pPr marL="342891" indent="-342891" algn="just">
              <a:buClr>
                <a:schemeClr val="bg1"/>
              </a:buClr>
              <a:buFont typeface="Wingdings" panose="05000000000000000000" pitchFamily="2" charset="2"/>
              <a:buChar char="Ø"/>
            </a:pPr>
            <a:endParaRPr lang="fr-FR" dirty="0">
              <a:solidFill>
                <a:schemeClr val="tx1"/>
              </a:solidFill>
            </a:endParaRPr>
          </a:p>
          <a:p>
            <a:pPr marL="342891" indent="-342891" algn="just">
              <a:buClr>
                <a:schemeClr val="bg1"/>
              </a:buClr>
              <a:buFont typeface="Wingdings" panose="05000000000000000000" pitchFamily="2" charset="2"/>
              <a:buChar char="Ø"/>
            </a:pPr>
            <a:r>
              <a:rPr lang="fr-FR" b="1" dirty="0">
                <a:solidFill>
                  <a:schemeClr val="tx1"/>
                </a:solidFill>
              </a:rPr>
              <a:t>Accompagnement méthodologique et versement de subventions </a:t>
            </a:r>
            <a:r>
              <a:rPr lang="fr-FR" dirty="0">
                <a:solidFill>
                  <a:schemeClr val="tx1"/>
                </a:solidFill>
              </a:rPr>
              <a:t>aux porteurs de projets à destination des seniors. </a:t>
            </a:r>
          </a:p>
          <a:p>
            <a:pPr marL="342891" indent="-342891" algn="just">
              <a:buClr>
                <a:schemeClr val="bg1"/>
              </a:buClr>
              <a:buFont typeface="Wingdings" panose="05000000000000000000" pitchFamily="2" charset="2"/>
              <a:buChar char="Ø"/>
            </a:pPr>
            <a:endParaRPr lang="fr-FR" dirty="0">
              <a:solidFill>
                <a:schemeClr val="tx1"/>
              </a:solidFill>
            </a:endParaRPr>
          </a:p>
          <a:p>
            <a:pPr marL="342891" indent="-342891" algn="just">
              <a:buClr>
                <a:schemeClr val="bg1"/>
              </a:buClr>
              <a:buFont typeface="Wingdings" panose="05000000000000000000" pitchFamily="2" charset="2"/>
              <a:buChar char="Ø"/>
            </a:pPr>
            <a:r>
              <a:rPr lang="fr-FR" b="1" dirty="0">
                <a:solidFill>
                  <a:schemeClr val="tx1"/>
                </a:solidFill>
              </a:rPr>
              <a:t>Participation à la structure inter régime </a:t>
            </a:r>
            <a:r>
              <a:rPr lang="fr-FR" dirty="0">
                <a:solidFill>
                  <a:schemeClr val="tx1"/>
                </a:solidFill>
              </a:rPr>
              <a:t>(CARSAT, MSA, AGIRC ARRCO) Label Vie qui propose des actions de prévention de la perte d’autonomie sur 8 départements du Grand-Est.</a:t>
            </a:r>
          </a:p>
        </p:txBody>
      </p:sp>
      <p:sp>
        <p:nvSpPr>
          <p:cNvPr id="2" name="Titre 1">
            <a:extLst>
              <a:ext uri="{FF2B5EF4-FFF2-40B4-BE49-F238E27FC236}">
                <a16:creationId xmlns:a16="http://schemas.microsoft.com/office/drawing/2014/main" id="{570A5D22-6B07-9418-63AB-FEF176067BFF}"/>
              </a:ext>
            </a:extLst>
          </p:cNvPr>
          <p:cNvSpPr>
            <a:spLocks noGrp="1"/>
          </p:cNvSpPr>
          <p:nvPr>
            <p:ph type="title"/>
          </p:nvPr>
        </p:nvSpPr>
        <p:spPr>
          <a:xfrm>
            <a:off x="380239" y="728467"/>
            <a:ext cx="10261863" cy="581860"/>
          </a:xfrm>
        </p:spPr>
        <p:txBody>
          <a:bodyPr lIns="91440" tIns="45720" rIns="91440" bIns="45720" anchor="t"/>
          <a:lstStyle/>
          <a:p>
            <a:r>
              <a:rPr lang="fr-FR" dirty="0">
                <a:cs typeface="Arial"/>
              </a:rPr>
              <a:t>Nos actions dans le champ de la vieillesse</a:t>
            </a:r>
            <a:br>
              <a:rPr lang="fr-FR" dirty="0">
                <a:cs typeface="Arial"/>
              </a:rPr>
            </a:br>
            <a:endParaRPr lang="fr-FR" dirty="0"/>
          </a:p>
        </p:txBody>
      </p:sp>
      <p:pic>
        <p:nvPicPr>
          <p:cNvPr id="4" name="Graphique 3" descr="Vivats avec un remplissage uni">
            <a:extLst>
              <a:ext uri="{FF2B5EF4-FFF2-40B4-BE49-F238E27FC236}">
                <a16:creationId xmlns:a16="http://schemas.microsoft.com/office/drawing/2014/main" id="{E62686B9-5DC5-495F-A1F2-83B9EA120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429" y="1415645"/>
            <a:ext cx="777739" cy="777739"/>
          </a:xfrm>
          <a:prstGeom prst="rect">
            <a:avLst/>
          </a:prstGeom>
        </p:spPr>
      </p:pic>
      <p:pic>
        <p:nvPicPr>
          <p:cNvPr id="5" name="Graphique 4" descr="Pièces avec un remplissage uni">
            <a:extLst>
              <a:ext uri="{FF2B5EF4-FFF2-40B4-BE49-F238E27FC236}">
                <a16:creationId xmlns:a16="http://schemas.microsoft.com/office/drawing/2014/main" id="{C52E0E17-94F8-437E-9638-1D6A113C8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902" y="2867099"/>
            <a:ext cx="719373" cy="719373"/>
          </a:xfrm>
          <a:prstGeom prst="rect">
            <a:avLst/>
          </a:prstGeom>
        </p:spPr>
      </p:pic>
      <p:pic>
        <p:nvPicPr>
          <p:cNvPr id="6" name="Graphique 5" descr="Outils avec un remplissage uni">
            <a:extLst>
              <a:ext uri="{FF2B5EF4-FFF2-40B4-BE49-F238E27FC236}">
                <a16:creationId xmlns:a16="http://schemas.microsoft.com/office/drawing/2014/main" id="{039219CC-B0A2-4770-9ADF-6579423BEA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358" y="4510383"/>
            <a:ext cx="712367" cy="712367"/>
          </a:xfrm>
          <a:prstGeom prst="rect">
            <a:avLst/>
          </a:prstGeom>
        </p:spPr>
      </p:pic>
      <p:pic>
        <p:nvPicPr>
          <p:cNvPr id="7" name="Graphique 6" descr="Connexions avec un remplissage uni">
            <a:extLst>
              <a:ext uri="{FF2B5EF4-FFF2-40B4-BE49-F238E27FC236}">
                <a16:creationId xmlns:a16="http://schemas.microsoft.com/office/drawing/2014/main" id="{0445FC69-D1D1-48AB-871B-E63EE1F949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593" y="5728539"/>
            <a:ext cx="801991" cy="801991"/>
          </a:xfrm>
          <a:prstGeom prst="rect">
            <a:avLst/>
          </a:prstGeom>
        </p:spPr>
      </p:pic>
    </p:spTree>
    <p:extLst>
      <p:ext uri="{BB962C8B-B14F-4D97-AF65-F5344CB8AC3E}">
        <p14:creationId xmlns:p14="http://schemas.microsoft.com/office/powerpoint/2010/main" val="2077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0D06610-E448-4F33-4953-D579B1FBA7E7}"/>
              </a:ext>
            </a:extLst>
          </p:cNvPr>
          <p:cNvSpPr>
            <a:spLocks noGrp="1"/>
          </p:cNvSpPr>
          <p:nvPr>
            <p:ph type="body" sz="quarter" idx="21"/>
          </p:nvPr>
        </p:nvSpPr>
        <p:spPr>
          <a:xfrm>
            <a:off x="2111605" y="1681111"/>
            <a:ext cx="9452039" cy="4304911"/>
          </a:xfrm>
        </p:spPr>
        <p:txBody>
          <a:bodyPr lIns="91440" tIns="45720" rIns="91440" bIns="45720" anchor="t"/>
          <a:lstStyle/>
          <a:p>
            <a:pPr>
              <a:lnSpc>
                <a:spcPct val="107000"/>
              </a:lnSpc>
              <a:spcAft>
                <a:spcPts val="800"/>
              </a:spcAft>
              <a:buFont typeface="Wingdings" panose="05000000000000000000" pitchFamily="2" charset="2"/>
              <a:buChar char="Ø"/>
            </a:pPr>
            <a:r>
              <a:rPr lang="fr-FR" b="1" dirty="0">
                <a:latin typeface="Arial" panose="020B0604020202020204" pitchFamily="34" charset="0"/>
                <a:ea typeface="Calibri" panose="020F0502020204030204" pitchFamily="34" charset="0"/>
                <a:cs typeface="Times New Roman" panose="02020603050405020304" pitchFamily="18" charset="0"/>
              </a:rPr>
              <a:t>Soutenu par le pôle des agents de développement social local de la MSA</a:t>
            </a:r>
          </a:p>
          <a:p>
            <a:pPr lvl="1">
              <a:lnSpc>
                <a:spcPct val="107000"/>
              </a:lnSpc>
              <a:spcAft>
                <a:spcPts val="800"/>
              </a:spcAft>
              <a:buFont typeface="Wingdings" panose="05000000000000000000" pitchFamily="2" charset="2"/>
              <a:buChar char="Ø"/>
            </a:pPr>
            <a:r>
              <a:rPr lang="fr-FR" sz="2000" dirty="0">
                <a:latin typeface="Arial" panose="020B0604020202020204" pitchFamily="34" charset="0"/>
                <a:ea typeface="Calibri" panose="020F0502020204030204" pitchFamily="34" charset="0"/>
                <a:cs typeface="Times New Roman" panose="02020603050405020304" pitchFamily="18" charset="0"/>
              </a:rPr>
              <a:t>Anne-</a:t>
            </a:r>
            <a:r>
              <a:rPr lang="fr-FR" sz="2000" dirty="0" err="1">
                <a:latin typeface="Arial" panose="020B0604020202020204" pitchFamily="34" charset="0"/>
                <a:ea typeface="Calibri" panose="020F0502020204030204" pitchFamily="34" charset="0"/>
                <a:cs typeface="Times New Roman" panose="02020603050405020304" pitchFamily="18" charset="0"/>
              </a:rPr>
              <a:t>Pérrine</a:t>
            </a:r>
            <a:r>
              <a:rPr lang="fr-FR" sz="2000" dirty="0">
                <a:latin typeface="Arial" panose="020B0604020202020204" pitchFamily="34" charset="0"/>
                <a:ea typeface="Calibri" panose="020F0502020204030204" pitchFamily="34" charset="0"/>
                <a:cs typeface="Times New Roman" panose="02020603050405020304" pitchFamily="18" charset="0"/>
              </a:rPr>
              <a:t> MEGE pour la Marne: 07 89 41 18 36 , </a:t>
            </a:r>
            <a:r>
              <a:rPr lang="fr-FR" sz="2000" dirty="0">
                <a:latin typeface="Arial" panose="020B0604020202020204" pitchFamily="34" charset="0"/>
                <a:ea typeface="Calibri" panose="020F0502020204030204" pitchFamily="34" charset="0"/>
                <a:cs typeface="Times New Roman" panose="02020603050405020304" pitchFamily="18" charset="0"/>
                <a:hlinkClick r:id="rId3"/>
              </a:rPr>
              <a:t>mege.anne-perrine@mam.msa.fr</a:t>
            </a:r>
            <a:endParaRPr lang="fr-FR" sz="200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fr-FR" sz="2000" dirty="0">
                <a:latin typeface="Arial" panose="020B0604020202020204" pitchFamily="34" charset="0"/>
                <a:ea typeface="Calibri" panose="020F0502020204030204" pitchFamily="34" charset="0"/>
                <a:cs typeface="Times New Roman" panose="02020603050405020304" pitchFamily="18" charset="0"/>
              </a:rPr>
              <a:t>Gina Laplace pour les Ardennes: 06 08 90 95 97, </a:t>
            </a:r>
            <a:r>
              <a:rPr lang="fr-FR" sz="2000" dirty="0">
                <a:latin typeface="Arial" panose="020B0604020202020204" pitchFamily="34" charset="0"/>
                <a:ea typeface="Calibri" panose="020F0502020204030204" pitchFamily="34" charset="0"/>
                <a:cs typeface="Times New Roman" panose="02020603050405020304" pitchFamily="18" charset="0"/>
                <a:hlinkClick r:id="rId4"/>
              </a:rPr>
              <a:t>laplace.gina@mam.msa.fr</a:t>
            </a: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457189" lvl="1" indent="0">
              <a:lnSpc>
                <a:spcPct val="107000"/>
              </a:lnSpc>
              <a:spcAft>
                <a:spcPts val="8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Aft>
                <a:spcPts val="800"/>
              </a:spcAft>
              <a:buFontTx/>
              <a:buChar char="-"/>
            </a:pPr>
            <a:r>
              <a:rPr lang="fr-FR" sz="2000" dirty="0">
                <a:latin typeface="Arial" panose="020B0604020202020204" pitchFamily="34" charset="0"/>
                <a:ea typeface="Calibri" panose="020F0502020204030204" pitchFamily="34" charset="0"/>
                <a:cs typeface="Times New Roman" panose="02020603050405020304" pitchFamily="18" charset="0"/>
              </a:rPr>
              <a:t>Soutient dans le cadre de </a:t>
            </a:r>
            <a:r>
              <a:rPr lang="fr-FR" sz="2000" b="1" dirty="0">
                <a:latin typeface="Arial" panose="020B0604020202020204" pitchFamily="34" charset="0"/>
                <a:ea typeface="Calibri" panose="020F0502020204030204" pitchFamily="34" charset="0"/>
                <a:cs typeface="Times New Roman" panose="02020603050405020304" pitchFamily="18" charset="0"/>
              </a:rPr>
              <a:t>l’animation de la vie sociale</a:t>
            </a:r>
            <a:r>
              <a:rPr lang="fr-FR" sz="2000" dirty="0">
                <a:latin typeface="Arial" panose="020B0604020202020204" pitchFamily="34" charset="0"/>
                <a:ea typeface="Calibri" panose="020F0502020204030204" pitchFamily="34" charset="0"/>
                <a:cs typeface="Times New Roman" panose="02020603050405020304" pitchFamily="18" charset="0"/>
              </a:rPr>
              <a:t>: après-midi loisirs, visites de bénévoles chez les personnes âgés, ateliers bien-être, …</a:t>
            </a:r>
          </a:p>
          <a:p>
            <a:pPr lvl="1">
              <a:lnSpc>
                <a:spcPct val="107000"/>
              </a:lnSpc>
              <a:spcAft>
                <a:spcPts val="800"/>
              </a:spcAft>
              <a:buFontTx/>
              <a:buChar char="-"/>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Aft>
                <a:spcPts val="800"/>
              </a:spcAft>
              <a:buFontTx/>
              <a:buChar char="-"/>
            </a:pPr>
            <a:r>
              <a:rPr lang="fr-FR" sz="2000" dirty="0">
                <a:latin typeface="Arial" panose="020B0604020202020204" pitchFamily="34" charset="0"/>
                <a:ea typeface="Calibri" panose="020F0502020204030204" pitchFamily="34" charset="0"/>
                <a:cs typeface="Times New Roman" panose="02020603050405020304" pitchFamily="18" charset="0"/>
              </a:rPr>
              <a:t>Soutien dans le cadre de </a:t>
            </a:r>
            <a:r>
              <a:rPr lang="fr-FR" sz="2000" b="1" dirty="0">
                <a:latin typeface="Arial" panose="020B0604020202020204" pitchFamily="34" charset="0"/>
                <a:ea typeface="Calibri" panose="020F0502020204030204" pitchFamily="34" charset="0"/>
                <a:cs typeface="Times New Roman" panose="02020603050405020304" pitchFamily="18" charset="0"/>
              </a:rPr>
              <a:t>l’appel à projet site habitat </a:t>
            </a:r>
            <a:r>
              <a:rPr lang="fr-FR" sz="2000" dirty="0">
                <a:latin typeface="Arial" panose="020B0604020202020204" pitchFamily="34" charset="0"/>
                <a:ea typeface="Calibri" panose="020F0502020204030204" pitchFamily="34" charset="0"/>
                <a:cs typeface="Times New Roman" panose="02020603050405020304" pitchFamily="18" charset="0"/>
              </a:rPr>
              <a:t>« projet d’habitat inclusif senior »</a:t>
            </a:r>
          </a:p>
          <a:p>
            <a:pPr marL="0" indent="0">
              <a:lnSpc>
                <a:spcPct val="107000"/>
              </a:lnSpc>
              <a:spcAft>
                <a:spcPts val="800"/>
              </a:spcAft>
              <a:buNone/>
            </a:pPr>
            <a:endParaRPr lang="fr-FR" sz="1400" dirty="0">
              <a:latin typeface="Arial" panose="020B0604020202020204" pitchFamily="34" charset="0"/>
              <a:ea typeface="Calibri" panose="020F0502020204030204" pitchFamily="34" charset="0"/>
              <a:cs typeface="Times New Roman" panose="02020603050405020304" pitchFamily="18" charset="0"/>
            </a:endParaRPr>
          </a:p>
          <a:p>
            <a:pPr marL="285744" indent="-285744">
              <a:lnSpc>
                <a:spcPct val="107000"/>
              </a:lnSpc>
              <a:spcAft>
                <a:spcPts val="800"/>
              </a:spcAft>
              <a:buFontTx/>
              <a:buChar char="-"/>
            </a:pPr>
            <a:br>
              <a:rPr lang="fr-FR" sz="200" dirty="0">
                <a:latin typeface="Calibri" panose="020F0502020204030204" pitchFamily="34" charset="0"/>
                <a:ea typeface="Calibri" panose="020F0502020204030204" pitchFamily="34" charset="0"/>
                <a:cs typeface="Times New Roman" panose="02020603050405020304" pitchFamily="18" charset="0"/>
              </a:rPr>
            </a:br>
            <a:endParaRPr lang="fr-FR" sz="133" b="1" dirty="0">
              <a:solidFill>
                <a:srgbClr val="FFFFFF"/>
              </a:solidFill>
              <a:latin typeface="Open Sans"/>
              <a:ea typeface="Open Sans"/>
              <a:cs typeface="Open Sans"/>
            </a:endParaRPr>
          </a:p>
        </p:txBody>
      </p:sp>
      <p:sp>
        <p:nvSpPr>
          <p:cNvPr id="2" name="Titre 1">
            <a:extLst>
              <a:ext uri="{FF2B5EF4-FFF2-40B4-BE49-F238E27FC236}">
                <a16:creationId xmlns:a16="http://schemas.microsoft.com/office/drawing/2014/main" id="{570A5D22-6B07-9418-63AB-FEF176067BFF}"/>
              </a:ext>
            </a:extLst>
          </p:cNvPr>
          <p:cNvSpPr>
            <a:spLocks noGrp="1"/>
          </p:cNvSpPr>
          <p:nvPr>
            <p:ph type="title"/>
          </p:nvPr>
        </p:nvSpPr>
        <p:spPr>
          <a:xfrm>
            <a:off x="380239" y="653054"/>
            <a:ext cx="10968872" cy="694980"/>
          </a:xfrm>
        </p:spPr>
        <p:txBody>
          <a:bodyPr lIns="91440" tIns="45720" rIns="91440" bIns="45720" anchor="t"/>
          <a:lstStyle/>
          <a:p>
            <a:r>
              <a:rPr lang="fr-FR" sz="3600" dirty="0">
                <a:cs typeface="Arial"/>
              </a:rPr>
              <a:t>Focus sur les dispositifs favorisants le lien social</a:t>
            </a:r>
            <a:endParaRPr lang="fr-FR" dirty="0"/>
          </a:p>
        </p:txBody>
      </p:sp>
      <p:pic>
        <p:nvPicPr>
          <p:cNvPr id="7" name="Graphique 6">
            <a:extLst>
              <a:ext uri="{FF2B5EF4-FFF2-40B4-BE49-F238E27FC236}">
                <a16:creationId xmlns:a16="http://schemas.microsoft.com/office/drawing/2014/main" id="{7B541F58-7A72-47D7-8CDB-BD52595980D0}"/>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853640" y="5375080"/>
            <a:ext cx="673811" cy="694981"/>
          </a:xfrm>
          <a:prstGeom prst="rect">
            <a:avLst/>
          </a:prstGeom>
        </p:spPr>
      </p:pic>
      <p:pic>
        <p:nvPicPr>
          <p:cNvPr id="12" name="Image 11">
            <a:extLst>
              <a:ext uri="{FF2B5EF4-FFF2-40B4-BE49-F238E27FC236}">
                <a16:creationId xmlns:a16="http://schemas.microsoft.com/office/drawing/2014/main" id="{0A40CC09-FD1D-484B-A101-E8AC0D6DCAFF}"/>
              </a:ext>
            </a:extLst>
          </p:cNvPr>
          <p:cNvPicPr>
            <a:picLocks noChangeAspect="1"/>
          </p:cNvPicPr>
          <p:nvPr/>
        </p:nvPicPr>
        <p:blipFill>
          <a:blip r:embed="rId8">
            <a:duotone>
              <a:schemeClr val="accent2">
                <a:shade val="45000"/>
                <a:satMod val="135000"/>
              </a:schemeClr>
              <a:prstClr val="white"/>
            </a:duotone>
            <a:extLst>
              <a:ext uri="{837473B0-CC2E-450A-ABE3-18F120FF3D39}">
                <a1611:picAttrSrcUrl xmlns:a1611="http://schemas.microsoft.com/office/drawing/2016/11/main" r:id="rId9"/>
              </a:ext>
            </a:extLst>
          </a:blip>
          <a:stretch>
            <a:fillRect/>
          </a:stretch>
        </p:blipFill>
        <p:spPr>
          <a:xfrm>
            <a:off x="620856" y="4018393"/>
            <a:ext cx="1139381" cy="806528"/>
          </a:xfrm>
          <a:prstGeom prst="rect">
            <a:avLst/>
          </a:prstGeom>
        </p:spPr>
      </p:pic>
    </p:spTree>
    <p:extLst>
      <p:ext uri="{BB962C8B-B14F-4D97-AF65-F5344CB8AC3E}">
        <p14:creationId xmlns:p14="http://schemas.microsoft.com/office/powerpoint/2010/main" val="25391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750521-7B1A-4FD4-B664-259D660DF68B}"/>
              </a:ext>
            </a:extLst>
          </p:cNvPr>
          <p:cNvSpPr>
            <a:spLocks noGrp="1"/>
          </p:cNvSpPr>
          <p:nvPr>
            <p:ph type="title"/>
          </p:nvPr>
        </p:nvSpPr>
        <p:spPr>
          <a:xfrm>
            <a:off x="352721" y="667914"/>
            <a:ext cx="11839281" cy="510439"/>
          </a:xfrm>
        </p:spPr>
        <p:txBody>
          <a:bodyPr/>
          <a:lstStyle/>
          <a:p>
            <a:pPr marL="342891" indent="-342891">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Déployer par l’ASPET à la demande d’association, collectivité…:</a:t>
            </a:r>
            <a:br>
              <a:rPr lang="fr-FR" sz="2400" dirty="0">
                <a:latin typeface="Arial" panose="020B0604020202020204" pitchFamily="34" charset="0"/>
                <a:ea typeface="Calibri" panose="020F0502020204030204" pitchFamily="34" charset="0"/>
                <a:cs typeface="Times New Roman" panose="02020603050405020304" pitchFamily="18" charset="0"/>
              </a:rPr>
            </a:br>
            <a:br>
              <a:rPr lang="fr-FR" sz="2400" dirty="0">
                <a:latin typeface="Arial" panose="020B0604020202020204" pitchFamily="34" charset="0"/>
                <a:ea typeface="Calibri" panose="020F0502020204030204" pitchFamily="34" charset="0"/>
                <a:cs typeface="Times New Roman" panose="02020603050405020304" pitchFamily="18" charset="0"/>
              </a:rPr>
            </a:br>
            <a:r>
              <a:rPr lang="fr-FR" sz="2000" b="0" dirty="0">
                <a:latin typeface="Arial" panose="020B0604020202020204" pitchFamily="34" charset="0"/>
                <a:ea typeface="Calibri" panose="020F0502020204030204" pitchFamily="34" charset="0"/>
                <a:cs typeface="Times New Roman" panose="02020603050405020304" pitchFamily="18" charset="0"/>
              </a:rPr>
              <a:t>Cécile </a:t>
            </a:r>
            <a:r>
              <a:rPr lang="fr-FR" sz="2000" b="0" dirty="0" err="1">
                <a:latin typeface="Arial" panose="020B0604020202020204" pitchFamily="34" charset="0"/>
                <a:ea typeface="Calibri" panose="020F0502020204030204" pitchFamily="34" charset="0"/>
                <a:cs typeface="Times New Roman" panose="02020603050405020304" pitchFamily="18" charset="0"/>
              </a:rPr>
              <a:t>Poinsard</a:t>
            </a:r>
            <a:r>
              <a:rPr lang="fr-FR" sz="2000" b="0" dirty="0">
                <a:latin typeface="Arial" panose="020B0604020202020204" pitchFamily="34" charset="0"/>
                <a:ea typeface="Calibri" panose="020F0502020204030204" pitchFamily="34" charset="0"/>
                <a:cs typeface="Times New Roman" panose="02020603050405020304" pitchFamily="18" charset="0"/>
              </a:rPr>
              <a:t> coordinatrice: 06 07 74 65 22, poinsart.cecile@asept-ca.fr</a:t>
            </a:r>
            <a:br>
              <a:rPr lang="fr-FR" sz="2400" dirty="0">
                <a:latin typeface="Arial" panose="020B0604020202020204" pitchFamily="34" charset="0"/>
                <a:ea typeface="Calibri" panose="020F0502020204030204" pitchFamily="34" charset="0"/>
                <a:cs typeface="Times New Roman" panose="02020603050405020304" pitchFamily="18" charset="0"/>
              </a:rPr>
            </a:br>
            <a:endParaRPr lang="fr-FR" sz="2400" dirty="0"/>
          </a:p>
        </p:txBody>
      </p:sp>
      <p:graphicFrame>
        <p:nvGraphicFramePr>
          <p:cNvPr id="6" name="Espace réservé du contenu 4">
            <a:extLst>
              <a:ext uri="{FF2B5EF4-FFF2-40B4-BE49-F238E27FC236}">
                <a16:creationId xmlns:a16="http://schemas.microsoft.com/office/drawing/2014/main" id="{F7870AAD-DE2B-4B1B-BD19-F82F3905B6DD}"/>
              </a:ext>
            </a:extLst>
          </p:cNvPr>
          <p:cNvGraphicFramePr>
            <a:graphicFrameLocks/>
          </p:cNvGraphicFramePr>
          <p:nvPr/>
        </p:nvGraphicFramePr>
        <p:xfrm>
          <a:off x="1253766" y="2007910"/>
          <a:ext cx="10011265" cy="4524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28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a:extLst>
              <a:ext uri="{FF2B5EF4-FFF2-40B4-BE49-F238E27FC236}">
                <a16:creationId xmlns:a16="http://schemas.microsoft.com/office/drawing/2014/main" id="{B533475D-88CF-4A4C-A0F8-0643F9473E30}"/>
              </a:ext>
            </a:extLst>
          </p:cNvPr>
          <p:cNvSpPr txBox="1">
            <a:spLocks/>
          </p:cNvSpPr>
          <p:nvPr/>
        </p:nvSpPr>
        <p:spPr>
          <a:xfrm>
            <a:off x="9087677" y="377693"/>
            <a:ext cx="2743200" cy="208720"/>
          </a:xfrm>
          <a:prstGeom prst="rect">
            <a:avLst/>
          </a:prstGeom>
        </p:spPr>
        <p:txBody>
          <a:bodyPr vert="horz" lIns="91440" tIns="45720" rIns="91440" bIns="45720" rtlCol="0" anchor="t"/>
          <a:lstStyle>
            <a:defPPr>
              <a:defRPr lang="fr-FR"/>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78926D33-806E-1342-969B-F27E4DC14153}" type="slidenum">
              <a:rPr lang="fr-FR">
                <a:solidFill>
                  <a:srgbClr val="0033A1"/>
                </a:solidFill>
                <a:latin typeface="Arial" panose="020B0604020202020204"/>
              </a:rPr>
              <a:pPr defTabSz="914377">
                <a:defRPr/>
              </a:pPr>
              <a:t>33</a:t>
            </a:fld>
            <a:endParaRPr lang="fr-FR">
              <a:solidFill>
                <a:srgbClr val="0033A1"/>
              </a:solidFill>
              <a:latin typeface="Arial" panose="020B0604020202020204"/>
            </a:endParaRPr>
          </a:p>
        </p:txBody>
      </p:sp>
      <p:sp>
        <p:nvSpPr>
          <p:cNvPr id="9" name="ZoneTexte 8">
            <a:extLst>
              <a:ext uri="{FF2B5EF4-FFF2-40B4-BE49-F238E27FC236}">
                <a16:creationId xmlns:a16="http://schemas.microsoft.com/office/drawing/2014/main" id="{A06990DE-A8F1-4B51-8FA8-F67D687C86B1}"/>
              </a:ext>
            </a:extLst>
          </p:cNvPr>
          <p:cNvSpPr txBox="1"/>
          <p:nvPr/>
        </p:nvSpPr>
        <p:spPr>
          <a:xfrm>
            <a:off x="361125" y="558345"/>
            <a:ext cx="11700247" cy="1089529"/>
          </a:xfrm>
          <a:prstGeom prst="rect">
            <a:avLst/>
          </a:prstGeom>
        </p:spPr>
        <p:txBody>
          <a:bodyPr lIns="91440" tIns="45720" rIns="91440" bIns="45720" anchor="t"/>
          <a:lstStyle>
            <a:lvl1pPr>
              <a:lnSpc>
                <a:spcPct val="90000"/>
              </a:lnSpc>
              <a:spcBef>
                <a:spcPct val="0"/>
              </a:spcBef>
              <a:buNone/>
              <a:defRPr sz="3600" b="1">
                <a:latin typeface="+mj-lt"/>
                <a:ea typeface="+mj-ea"/>
                <a:cs typeface="Arial"/>
              </a:defRPr>
            </a:lvl1pPr>
          </a:lstStyle>
          <a:p>
            <a:pPr defTabSz="914377">
              <a:defRPr/>
            </a:pPr>
            <a:r>
              <a:rPr lang="fr-FR" dirty="0">
                <a:solidFill>
                  <a:srgbClr val="0033A1"/>
                </a:solidFill>
                <a:latin typeface="Arial" panose="020B0604020202020204"/>
              </a:rPr>
              <a:t>L’offre de la MSA : les dispositifs phares du programme de Prévention du mal être agricole</a:t>
            </a:r>
          </a:p>
        </p:txBody>
      </p:sp>
      <p:grpSp>
        <p:nvGrpSpPr>
          <p:cNvPr id="3" name="Groupe 2">
            <a:extLst>
              <a:ext uri="{FF2B5EF4-FFF2-40B4-BE49-F238E27FC236}">
                <a16:creationId xmlns:a16="http://schemas.microsoft.com/office/drawing/2014/main" id="{B48A02CF-F8EE-4131-A729-8718BAE46DE6}"/>
              </a:ext>
            </a:extLst>
          </p:cNvPr>
          <p:cNvGrpSpPr/>
          <p:nvPr/>
        </p:nvGrpSpPr>
        <p:grpSpPr>
          <a:xfrm>
            <a:off x="766460" y="2041118"/>
            <a:ext cx="2455713" cy="3024545"/>
            <a:chOff x="766458" y="2041117"/>
            <a:chExt cx="2455713" cy="3024545"/>
          </a:xfrm>
        </p:grpSpPr>
        <p:grpSp>
          <p:nvGrpSpPr>
            <p:cNvPr id="26" name="Groupe 25">
              <a:extLst>
                <a:ext uri="{FF2B5EF4-FFF2-40B4-BE49-F238E27FC236}">
                  <a16:creationId xmlns:a16="http://schemas.microsoft.com/office/drawing/2014/main" id="{126E4D33-7B14-4E7D-B97D-D50E72B2479C}"/>
                </a:ext>
              </a:extLst>
            </p:cNvPr>
            <p:cNvGrpSpPr/>
            <p:nvPr/>
          </p:nvGrpSpPr>
          <p:grpSpPr>
            <a:xfrm>
              <a:off x="766458" y="2041117"/>
              <a:ext cx="2455713" cy="432013"/>
              <a:chOff x="0" y="0"/>
              <a:chExt cx="2668968" cy="518400"/>
            </a:xfrm>
            <a:solidFill>
              <a:schemeClr val="tx1"/>
            </a:solidFill>
          </p:grpSpPr>
          <p:sp>
            <p:nvSpPr>
              <p:cNvPr id="31" name="Rectangle 30">
                <a:extLst>
                  <a:ext uri="{FF2B5EF4-FFF2-40B4-BE49-F238E27FC236}">
                    <a16:creationId xmlns:a16="http://schemas.microsoft.com/office/drawing/2014/main" id="{AECF416C-8167-45DC-9296-7DB24AF77DB7}"/>
                  </a:ext>
                </a:extLst>
              </p:cNvPr>
              <p:cNvSpPr/>
              <p:nvPr/>
            </p:nvSpPr>
            <p:spPr>
              <a:xfrm>
                <a:off x="0" y="0"/>
                <a:ext cx="2668968" cy="5184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ZoneTexte 31">
                <a:extLst>
                  <a:ext uri="{FF2B5EF4-FFF2-40B4-BE49-F238E27FC236}">
                    <a16:creationId xmlns:a16="http://schemas.microsoft.com/office/drawing/2014/main" id="{E0EBED6E-6C50-441A-90A3-9FFACD843787}"/>
                  </a:ext>
                </a:extLst>
              </p:cNvPr>
              <p:cNvSpPr txBox="1"/>
              <p:nvPr/>
            </p:nvSpPr>
            <p:spPr>
              <a:xfrm>
                <a:off x="0" y="0"/>
                <a:ext cx="2668968" cy="5184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32">
                  <a:lnSpc>
                    <a:spcPct val="90000"/>
                  </a:lnSpc>
                  <a:spcBef>
                    <a:spcPct val="0"/>
                  </a:spcBef>
                  <a:spcAft>
                    <a:spcPct val="35000"/>
                  </a:spcAft>
                  <a:defRPr/>
                </a:pPr>
                <a:r>
                  <a:rPr lang="fr-FR" b="1" dirty="0">
                    <a:solidFill>
                      <a:srgbClr val="FFB81C"/>
                    </a:solidFill>
                    <a:latin typeface="Arial" panose="020B0604020202020204"/>
                  </a:rPr>
                  <a:t>PREVENTION</a:t>
                </a:r>
              </a:p>
            </p:txBody>
          </p:sp>
        </p:grpSp>
        <p:grpSp>
          <p:nvGrpSpPr>
            <p:cNvPr id="27" name="Groupe 26">
              <a:extLst>
                <a:ext uri="{FF2B5EF4-FFF2-40B4-BE49-F238E27FC236}">
                  <a16:creationId xmlns:a16="http://schemas.microsoft.com/office/drawing/2014/main" id="{AB1E7728-FB76-4154-B4C1-F6F81AC9B345}"/>
                </a:ext>
              </a:extLst>
            </p:cNvPr>
            <p:cNvGrpSpPr/>
            <p:nvPr/>
          </p:nvGrpSpPr>
          <p:grpSpPr>
            <a:xfrm>
              <a:off x="766458" y="2523810"/>
              <a:ext cx="2455713" cy="2541852"/>
              <a:chOff x="0" y="347313"/>
              <a:chExt cx="2668968" cy="3230536"/>
            </a:xfrm>
            <a:solidFill>
              <a:schemeClr val="tx1"/>
            </a:solidFill>
          </p:grpSpPr>
          <p:sp>
            <p:nvSpPr>
              <p:cNvPr id="29" name="Rectangle 28">
                <a:extLst>
                  <a:ext uri="{FF2B5EF4-FFF2-40B4-BE49-F238E27FC236}">
                    <a16:creationId xmlns:a16="http://schemas.microsoft.com/office/drawing/2014/main" id="{65304172-D337-4516-A4D6-136AABDC2AF7}"/>
                  </a:ext>
                </a:extLst>
              </p:cNvPr>
              <p:cNvSpPr/>
              <p:nvPr/>
            </p:nvSpPr>
            <p:spPr>
              <a:xfrm>
                <a:off x="0" y="347313"/>
                <a:ext cx="2668968" cy="3230536"/>
              </a:xfrm>
              <a:prstGeom prst="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ZoneTexte 29">
                <a:extLst>
                  <a:ext uri="{FF2B5EF4-FFF2-40B4-BE49-F238E27FC236}">
                    <a16:creationId xmlns:a16="http://schemas.microsoft.com/office/drawing/2014/main" id="{67C4886A-41A8-426A-850F-5926152FF833}"/>
                  </a:ext>
                </a:extLst>
              </p:cNvPr>
              <p:cNvSpPr txBox="1"/>
              <p:nvPr/>
            </p:nvSpPr>
            <p:spPr>
              <a:xfrm>
                <a:off x="0" y="405776"/>
                <a:ext cx="2668968" cy="308421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9" numCol="1" spcCol="1270" anchor="t" anchorCtr="0">
                <a:noAutofit/>
              </a:bodyPr>
              <a:lstStyle/>
              <a:p>
                <a:pPr marL="114297" lvl="1" indent="-114297" defTabSz="622284">
                  <a:lnSpc>
                    <a:spcPct val="90000"/>
                  </a:lnSpc>
                  <a:spcBef>
                    <a:spcPct val="0"/>
                  </a:spcBef>
                  <a:spcAft>
                    <a:spcPct val="15000"/>
                  </a:spcAft>
                  <a:buFontTx/>
                  <a:buChar char="•"/>
                  <a:defRPr/>
                </a:pPr>
                <a:r>
                  <a:rPr lang="fr-FR" sz="1600" b="1" dirty="0">
                    <a:solidFill>
                      <a:srgbClr val="FFFFFF"/>
                    </a:solidFill>
                    <a:latin typeface="Arial" panose="020B0604020202020204"/>
                  </a:rPr>
                  <a:t>Appel à projet prévention mal être agricole:</a:t>
                </a:r>
              </a:p>
              <a:p>
                <a:pPr marL="571486" lvl="2" indent="-114297" defTabSz="622284">
                  <a:lnSpc>
                    <a:spcPct val="90000"/>
                  </a:lnSpc>
                  <a:spcBef>
                    <a:spcPct val="0"/>
                  </a:spcBef>
                  <a:spcAft>
                    <a:spcPct val="15000"/>
                  </a:spcAft>
                  <a:buFontTx/>
                  <a:buChar char="•"/>
                  <a:defRPr/>
                </a:pPr>
                <a:r>
                  <a:rPr lang="fr-FR" sz="1400" dirty="0">
                    <a:solidFill>
                      <a:srgbClr val="FFFFFF"/>
                    </a:solidFill>
                    <a:latin typeface="Arial" panose="020B0604020202020204"/>
                  </a:rPr>
                  <a:t>Groupes de parole</a:t>
                </a:r>
                <a:endParaRPr lang="fr-FR" sz="1400" dirty="0">
                  <a:solidFill>
                    <a:srgbClr val="FFFFFF"/>
                  </a:solidFill>
                  <a:latin typeface="Arial" panose="020B0604020202020204"/>
                  <a:cs typeface="Arial"/>
                </a:endParaRPr>
              </a:p>
              <a:p>
                <a:pPr marL="571486" lvl="2" indent="-114297" defTabSz="622284">
                  <a:lnSpc>
                    <a:spcPct val="90000"/>
                  </a:lnSpc>
                  <a:spcBef>
                    <a:spcPct val="0"/>
                  </a:spcBef>
                  <a:spcAft>
                    <a:spcPct val="15000"/>
                  </a:spcAft>
                  <a:buFontTx/>
                  <a:buChar char="•"/>
                  <a:defRPr/>
                </a:pPr>
                <a:r>
                  <a:rPr lang="fr-FR" sz="1400" dirty="0">
                    <a:solidFill>
                      <a:srgbClr val="FFFFFF"/>
                    </a:solidFill>
                    <a:latin typeface="Arial" panose="020B0604020202020204"/>
                  </a:rPr>
                  <a:t>Réunions de sensibilisation</a:t>
                </a:r>
                <a:endParaRPr lang="fr-FR" sz="1400" dirty="0">
                  <a:solidFill>
                    <a:srgbClr val="FFFFFF"/>
                  </a:solidFill>
                  <a:latin typeface="Arial" panose="020B0604020202020204"/>
                  <a:cs typeface="Arial"/>
                </a:endParaRPr>
              </a:p>
              <a:p>
                <a:pPr marL="571486" lvl="2" indent="-114297" defTabSz="622284">
                  <a:lnSpc>
                    <a:spcPct val="90000"/>
                  </a:lnSpc>
                  <a:spcBef>
                    <a:spcPct val="0"/>
                  </a:spcBef>
                  <a:spcAft>
                    <a:spcPct val="15000"/>
                  </a:spcAft>
                  <a:buFontTx/>
                  <a:buChar char="•"/>
                  <a:defRPr/>
                </a:pPr>
                <a:r>
                  <a:rPr lang="fr-FR" sz="1400" dirty="0">
                    <a:solidFill>
                      <a:srgbClr val="FFFFFF"/>
                    </a:solidFill>
                    <a:latin typeface="Arial" panose="020B0604020202020204"/>
                  </a:rPr>
                  <a:t>Théâtre forum</a:t>
                </a:r>
                <a:endParaRPr lang="fr-FR" sz="1400" dirty="0">
                  <a:solidFill>
                    <a:srgbClr val="FFFFFF"/>
                  </a:solidFill>
                  <a:latin typeface="Arial" panose="020B0604020202020204"/>
                  <a:cs typeface="Arial"/>
                </a:endParaRPr>
              </a:p>
              <a:p>
                <a:pPr marL="571486" lvl="2" indent="-114297" defTabSz="622284">
                  <a:lnSpc>
                    <a:spcPct val="90000"/>
                  </a:lnSpc>
                  <a:spcBef>
                    <a:spcPct val="0"/>
                  </a:spcBef>
                  <a:spcAft>
                    <a:spcPct val="15000"/>
                  </a:spcAft>
                  <a:buFontTx/>
                  <a:buChar char="•"/>
                  <a:defRPr/>
                </a:pPr>
                <a:r>
                  <a:rPr lang="fr-FR" sz="1400" dirty="0">
                    <a:solidFill>
                      <a:srgbClr val="FFFFFF"/>
                    </a:solidFill>
                    <a:latin typeface="Arial" panose="020B0604020202020204"/>
                  </a:rPr>
                  <a:t>…</a:t>
                </a:r>
                <a:endParaRPr lang="fr-FR" sz="1400" dirty="0">
                  <a:solidFill>
                    <a:srgbClr val="FFFFFF"/>
                  </a:solidFill>
                  <a:latin typeface="Arial" panose="020B0604020202020204"/>
                  <a:cs typeface="Arial"/>
                </a:endParaRPr>
              </a:p>
            </p:txBody>
          </p:sp>
        </p:grpSp>
      </p:grpSp>
      <p:grpSp>
        <p:nvGrpSpPr>
          <p:cNvPr id="4" name="Groupe 3">
            <a:extLst>
              <a:ext uri="{FF2B5EF4-FFF2-40B4-BE49-F238E27FC236}">
                <a16:creationId xmlns:a16="http://schemas.microsoft.com/office/drawing/2014/main" id="{CF501EC4-15EB-4612-935F-7C71A4FFF297}"/>
              </a:ext>
            </a:extLst>
          </p:cNvPr>
          <p:cNvGrpSpPr/>
          <p:nvPr/>
        </p:nvGrpSpPr>
        <p:grpSpPr>
          <a:xfrm>
            <a:off x="3553202" y="2041118"/>
            <a:ext cx="2542799" cy="3026199"/>
            <a:chOff x="3553202" y="2041117"/>
            <a:chExt cx="2542798" cy="3026198"/>
          </a:xfrm>
        </p:grpSpPr>
        <p:grpSp>
          <p:nvGrpSpPr>
            <p:cNvPr id="33" name="Groupe 32">
              <a:extLst>
                <a:ext uri="{FF2B5EF4-FFF2-40B4-BE49-F238E27FC236}">
                  <a16:creationId xmlns:a16="http://schemas.microsoft.com/office/drawing/2014/main" id="{ABE8704A-410B-49EE-9FCC-66D57AFCAA42}"/>
                </a:ext>
              </a:extLst>
            </p:cNvPr>
            <p:cNvGrpSpPr/>
            <p:nvPr/>
          </p:nvGrpSpPr>
          <p:grpSpPr>
            <a:xfrm>
              <a:off x="3553202" y="2041117"/>
              <a:ext cx="2542798" cy="432013"/>
              <a:chOff x="3029634" y="0"/>
              <a:chExt cx="2668968" cy="518400"/>
            </a:xfrm>
            <a:solidFill>
              <a:schemeClr val="tx1">
                <a:lumMod val="20000"/>
                <a:lumOff val="80000"/>
              </a:schemeClr>
            </a:solidFill>
          </p:grpSpPr>
          <p:sp>
            <p:nvSpPr>
              <p:cNvPr id="37" name="Rectangle 36">
                <a:extLst>
                  <a:ext uri="{FF2B5EF4-FFF2-40B4-BE49-F238E27FC236}">
                    <a16:creationId xmlns:a16="http://schemas.microsoft.com/office/drawing/2014/main" id="{D1BC11A5-EFA2-4486-BA03-E02C3ACDD657}"/>
                  </a:ext>
                </a:extLst>
              </p:cNvPr>
              <p:cNvSpPr/>
              <p:nvPr/>
            </p:nvSpPr>
            <p:spPr>
              <a:xfrm>
                <a:off x="3029634" y="0"/>
                <a:ext cx="2668968" cy="5184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ZoneTexte 37">
                <a:extLst>
                  <a:ext uri="{FF2B5EF4-FFF2-40B4-BE49-F238E27FC236}">
                    <a16:creationId xmlns:a16="http://schemas.microsoft.com/office/drawing/2014/main" id="{14795CF1-C3FD-4172-8E10-AF909BEE3C95}"/>
                  </a:ext>
                </a:extLst>
              </p:cNvPr>
              <p:cNvSpPr txBox="1"/>
              <p:nvPr/>
            </p:nvSpPr>
            <p:spPr>
              <a:xfrm>
                <a:off x="3029634" y="0"/>
                <a:ext cx="2668968" cy="4109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32">
                  <a:lnSpc>
                    <a:spcPct val="90000"/>
                  </a:lnSpc>
                  <a:spcBef>
                    <a:spcPct val="0"/>
                  </a:spcBef>
                  <a:spcAft>
                    <a:spcPct val="35000"/>
                  </a:spcAft>
                  <a:defRPr/>
                </a:pPr>
                <a:r>
                  <a:rPr lang="fr-FR" sz="1600" b="1">
                    <a:solidFill>
                      <a:srgbClr val="E5EAF5">
                        <a:lumMod val="10000"/>
                      </a:srgbClr>
                    </a:solidFill>
                    <a:latin typeface="Arial" panose="020B0604020202020204"/>
                  </a:rPr>
                  <a:t>DETECTION</a:t>
                </a:r>
              </a:p>
            </p:txBody>
          </p:sp>
        </p:grpSp>
        <p:grpSp>
          <p:nvGrpSpPr>
            <p:cNvPr id="34" name="Groupe 33">
              <a:extLst>
                <a:ext uri="{FF2B5EF4-FFF2-40B4-BE49-F238E27FC236}">
                  <a16:creationId xmlns:a16="http://schemas.microsoft.com/office/drawing/2014/main" id="{537A988E-8291-4E0D-82F2-0C15FD27AA93}"/>
                </a:ext>
              </a:extLst>
            </p:cNvPr>
            <p:cNvGrpSpPr/>
            <p:nvPr/>
          </p:nvGrpSpPr>
          <p:grpSpPr>
            <a:xfrm>
              <a:off x="3553202" y="2523810"/>
              <a:ext cx="2542798" cy="2543505"/>
              <a:chOff x="3029634" y="372870"/>
              <a:chExt cx="2763615" cy="3261059"/>
            </a:xfrm>
            <a:solidFill>
              <a:schemeClr val="tx1">
                <a:lumMod val="20000"/>
                <a:lumOff val="80000"/>
              </a:schemeClr>
            </a:solidFill>
          </p:grpSpPr>
          <p:sp>
            <p:nvSpPr>
              <p:cNvPr id="35" name="Rectangle 34">
                <a:extLst>
                  <a:ext uri="{FF2B5EF4-FFF2-40B4-BE49-F238E27FC236}">
                    <a16:creationId xmlns:a16="http://schemas.microsoft.com/office/drawing/2014/main" id="{A77A575A-EAE7-4BFB-BE18-DC5961A0FB7A}"/>
                  </a:ext>
                </a:extLst>
              </p:cNvPr>
              <p:cNvSpPr/>
              <p:nvPr/>
            </p:nvSpPr>
            <p:spPr>
              <a:xfrm>
                <a:off x="3029634" y="372870"/>
                <a:ext cx="2668968" cy="3261059"/>
              </a:xfrm>
              <a:prstGeom prst="rect">
                <a:avLst/>
              </a:prstGeom>
              <a:grp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ZoneTexte 35">
                <a:extLst>
                  <a:ext uri="{FF2B5EF4-FFF2-40B4-BE49-F238E27FC236}">
                    <a16:creationId xmlns:a16="http://schemas.microsoft.com/office/drawing/2014/main" id="{57A5F277-75DB-4D85-9615-7CE317C2F763}"/>
                  </a:ext>
                </a:extLst>
              </p:cNvPr>
              <p:cNvSpPr txBox="1"/>
              <p:nvPr/>
            </p:nvSpPr>
            <p:spPr>
              <a:xfrm>
                <a:off x="3029634" y="372870"/>
                <a:ext cx="2763615" cy="326105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5" numCol="1" spcCol="1270" anchor="t" anchorCtr="0">
                <a:noAutofit/>
              </a:bodyPr>
              <a:lstStyle/>
              <a:p>
                <a:pPr marL="171446" lvl="1" indent="-171446" algn="just" defTabSz="800080">
                  <a:lnSpc>
                    <a:spcPct val="90000"/>
                  </a:lnSpc>
                  <a:spcBef>
                    <a:spcPct val="0"/>
                  </a:spcBef>
                  <a:spcAft>
                    <a:spcPct val="15000"/>
                  </a:spcAft>
                  <a:buFontTx/>
                  <a:buChar char="•"/>
                  <a:defRPr/>
                </a:pPr>
                <a:r>
                  <a:rPr lang="fr-FR" sz="1400" b="1" dirty="0">
                    <a:solidFill>
                      <a:srgbClr val="E5EAF5">
                        <a:lumMod val="10000"/>
                      </a:srgbClr>
                    </a:solidFill>
                    <a:latin typeface="Arial" panose="020B0604020202020204"/>
                  </a:rPr>
                  <a:t>Sentinelles</a:t>
                </a:r>
              </a:p>
              <a:p>
                <a:pPr marL="114297" lvl="1" indent="-114297" defTabSz="622284">
                  <a:lnSpc>
                    <a:spcPct val="90000"/>
                  </a:lnSpc>
                  <a:spcBef>
                    <a:spcPct val="0"/>
                  </a:spcBef>
                  <a:spcAft>
                    <a:spcPct val="15000"/>
                  </a:spcAft>
                  <a:buFontTx/>
                  <a:buChar char="•"/>
                  <a:defRPr/>
                </a:pPr>
                <a:r>
                  <a:rPr lang="fr-FR" sz="1100" dirty="0">
                    <a:solidFill>
                      <a:srgbClr val="E5EAF5">
                        <a:lumMod val="10000"/>
                      </a:srgbClr>
                    </a:solidFill>
                    <a:latin typeface="Arial" panose="020B0604020202020204"/>
                  </a:rPr>
                  <a:t>Réseau de professionnels, élus et bénévoles formés à détecter des situations de mal-être chez les populations agricoles</a:t>
                </a:r>
              </a:p>
              <a:p>
                <a:pPr marL="0" lvl="1" defTabSz="622284">
                  <a:lnSpc>
                    <a:spcPct val="90000"/>
                  </a:lnSpc>
                  <a:spcBef>
                    <a:spcPct val="0"/>
                  </a:spcBef>
                  <a:spcAft>
                    <a:spcPct val="15000"/>
                  </a:spcAft>
                  <a:defRPr/>
                </a:pPr>
                <a:endParaRPr lang="fr-FR" sz="1100" dirty="0">
                  <a:solidFill>
                    <a:srgbClr val="E5EAF5">
                      <a:lumMod val="10000"/>
                    </a:srgbClr>
                  </a:solidFill>
                  <a:latin typeface="Arial" panose="020B0604020202020204"/>
                </a:endParaRPr>
              </a:p>
              <a:p>
                <a:pPr marL="0" lvl="1" defTabSz="622284">
                  <a:lnSpc>
                    <a:spcPct val="90000"/>
                  </a:lnSpc>
                  <a:spcBef>
                    <a:spcPct val="0"/>
                  </a:spcBef>
                  <a:spcAft>
                    <a:spcPct val="15000"/>
                  </a:spcAft>
                  <a:defRPr/>
                </a:pPr>
                <a:endParaRPr lang="fr-FR" sz="1100" dirty="0">
                  <a:solidFill>
                    <a:srgbClr val="E5EAF5">
                      <a:lumMod val="10000"/>
                    </a:srgbClr>
                  </a:solidFill>
                  <a:latin typeface="Arial" panose="020B0604020202020204"/>
                </a:endParaRPr>
              </a:p>
              <a:p>
                <a:pPr marL="171446" lvl="1" indent="-171446" defTabSz="800080">
                  <a:lnSpc>
                    <a:spcPct val="90000"/>
                  </a:lnSpc>
                  <a:spcBef>
                    <a:spcPct val="0"/>
                  </a:spcBef>
                  <a:spcAft>
                    <a:spcPct val="15000"/>
                  </a:spcAft>
                  <a:buFontTx/>
                  <a:buChar char="•"/>
                  <a:defRPr/>
                </a:pPr>
                <a:r>
                  <a:rPr lang="fr-FR" sz="1400" b="1" dirty="0" err="1">
                    <a:solidFill>
                      <a:srgbClr val="E5EAF5">
                        <a:lumMod val="10000"/>
                      </a:srgbClr>
                    </a:solidFill>
                    <a:latin typeface="Arial" panose="020B0604020202020204"/>
                  </a:rPr>
                  <a:t>Agri’écoute</a:t>
                </a:r>
                <a:r>
                  <a:rPr lang="fr-FR" sz="1400" b="1" dirty="0">
                    <a:solidFill>
                      <a:srgbClr val="E5EAF5">
                        <a:lumMod val="10000"/>
                      </a:srgbClr>
                    </a:solidFill>
                    <a:latin typeface="Arial" panose="020B0604020202020204"/>
                  </a:rPr>
                  <a:t>: </a:t>
                </a:r>
              </a:p>
              <a:p>
                <a:pPr marL="114297" lvl="1" indent="-114297" defTabSz="622284">
                  <a:lnSpc>
                    <a:spcPct val="90000"/>
                  </a:lnSpc>
                  <a:spcBef>
                    <a:spcPct val="0"/>
                  </a:spcBef>
                  <a:spcAft>
                    <a:spcPct val="15000"/>
                  </a:spcAft>
                  <a:buFontTx/>
                  <a:buChar char="•"/>
                  <a:defRPr/>
                </a:pPr>
                <a:r>
                  <a:rPr lang="fr-FR" sz="1100" dirty="0">
                    <a:solidFill>
                      <a:srgbClr val="E5EAF5">
                        <a:lumMod val="10000"/>
                      </a:srgbClr>
                    </a:solidFill>
                    <a:latin typeface="Arial" panose="020B0604020202020204"/>
                  </a:rPr>
                  <a:t>Plateforme d'écoute professionnelle avec des psychologues cliniciens à destination des populations agricoles en situation de mal-être</a:t>
                </a:r>
              </a:p>
            </p:txBody>
          </p:sp>
        </p:grpSp>
      </p:grpSp>
      <p:grpSp>
        <p:nvGrpSpPr>
          <p:cNvPr id="5" name="Groupe 4">
            <a:extLst>
              <a:ext uri="{FF2B5EF4-FFF2-40B4-BE49-F238E27FC236}">
                <a16:creationId xmlns:a16="http://schemas.microsoft.com/office/drawing/2014/main" id="{7072A722-FF02-4392-8B01-D43D2E7F98EC}"/>
              </a:ext>
            </a:extLst>
          </p:cNvPr>
          <p:cNvGrpSpPr/>
          <p:nvPr/>
        </p:nvGrpSpPr>
        <p:grpSpPr>
          <a:xfrm>
            <a:off x="6324601" y="2041118"/>
            <a:ext cx="2471059" cy="3026199"/>
            <a:chOff x="6324600" y="2041117"/>
            <a:chExt cx="2471059" cy="3026198"/>
          </a:xfrm>
        </p:grpSpPr>
        <p:grpSp>
          <p:nvGrpSpPr>
            <p:cNvPr id="39" name="Groupe 38">
              <a:extLst>
                <a:ext uri="{FF2B5EF4-FFF2-40B4-BE49-F238E27FC236}">
                  <a16:creationId xmlns:a16="http://schemas.microsoft.com/office/drawing/2014/main" id="{CBAEDEE3-13F7-4753-9D90-DFED89193F84}"/>
                </a:ext>
              </a:extLst>
            </p:cNvPr>
            <p:cNvGrpSpPr/>
            <p:nvPr/>
          </p:nvGrpSpPr>
          <p:grpSpPr>
            <a:xfrm>
              <a:off x="6324600" y="2041117"/>
              <a:ext cx="2471059" cy="432013"/>
              <a:chOff x="6080985" y="0"/>
              <a:chExt cx="2668968" cy="518400"/>
            </a:xfrm>
            <a:solidFill>
              <a:schemeClr val="accent2"/>
            </a:solidFill>
          </p:grpSpPr>
          <p:sp>
            <p:nvSpPr>
              <p:cNvPr id="43" name="Rectangle 42">
                <a:extLst>
                  <a:ext uri="{FF2B5EF4-FFF2-40B4-BE49-F238E27FC236}">
                    <a16:creationId xmlns:a16="http://schemas.microsoft.com/office/drawing/2014/main" id="{E95C118B-7EE5-450B-A4FB-54A7285281ED}"/>
                  </a:ext>
                </a:extLst>
              </p:cNvPr>
              <p:cNvSpPr/>
              <p:nvPr/>
            </p:nvSpPr>
            <p:spPr>
              <a:xfrm>
                <a:off x="6080985" y="0"/>
                <a:ext cx="2668968" cy="5184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ZoneTexte 43">
                <a:extLst>
                  <a:ext uri="{FF2B5EF4-FFF2-40B4-BE49-F238E27FC236}">
                    <a16:creationId xmlns:a16="http://schemas.microsoft.com/office/drawing/2014/main" id="{05875F63-6E02-41DC-B717-0872632C1BB4}"/>
                  </a:ext>
                </a:extLst>
              </p:cNvPr>
              <p:cNvSpPr txBox="1"/>
              <p:nvPr/>
            </p:nvSpPr>
            <p:spPr>
              <a:xfrm>
                <a:off x="6080985" y="0"/>
                <a:ext cx="2668968" cy="5184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32">
                  <a:lnSpc>
                    <a:spcPct val="90000"/>
                  </a:lnSpc>
                  <a:spcBef>
                    <a:spcPct val="0"/>
                  </a:spcBef>
                  <a:spcAft>
                    <a:spcPct val="35000"/>
                  </a:spcAft>
                  <a:defRPr/>
                </a:pPr>
                <a:r>
                  <a:rPr lang="fr-FR" sz="1600" b="1">
                    <a:solidFill>
                      <a:srgbClr val="FFFFFF"/>
                    </a:solidFill>
                    <a:latin typeface="Arial" panose="020B0604020202020204"/>
                  </a:rPr>
                  <a:t>ORIENTATION</a:t>
                </a:r>
              </a:p>
            </p:txBody>
          </p:sp>
        </p:grpSp>
        <p:grpSp>
          <p:nvGrpSpPr>
            <p:cNvPr id="40" name="Groupe 39">
              <a:extLst>
                <a:ext uri="{FF2B5EF4-FFF2-40B4-BE49-F238E27FC236}">
                  <a16:creationId xmlns:a16="http://schemas.microsoft.com/office/drawing/2014/main" id="{A70C921D-ACED-41FC-A11B-9BD52BECDF75}"/>
                </a:ext>
              </a:extLst>
            </p:cNvPr>
            <p:cNvGrpSpPr/>
            <p:nvPr/>
          </p:nvGrpSpPr>
          <p:grpSpPr>
            <a:xfrm>
              <a:off x="6324600" y="2523810"/>
              <a:ext cx="2471059" cy="2543505"/>
              <a:chOff x="6080985" y="380337"/>
              <a:chExt cx="2668968" cy="3261059"/>
            </a:xfrm>
            <a:solidFill>
              <a:schemeClr val="accent2"/>
            </a:solidFill>
          </p:grpSpPr>
          <p:sp>
            <p:nvSpPr>
              <p:cNvPr id="41" name="Rectangle 40">
                <a:extLst>
                  <a:ext uri="{FF2B5EF4-FFF2-40B4-BE49-F238E27FC236}">
                    <a16:creationId xmlns:a16="http://schemas.microsoft.com/office/drawing/2014/main" id="{DF8D73A4-B7C8-415E-B7B2-A5F77B5CD247}"/>
                  </a:ext>
                </a:extLst>
              </p:cNvPr>
              <p:cNvSpPr/>
              <p:nvPr/>
            </p:nvSpPr>
            <p:spPr>
              <a:xfrm>
                <a:off x="6080985" y="380337"/>
                <a:ext cx="2668968" cy="3261059"/>
              </a:xfrm>
              <a:prstGeom prst="rect">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ZoneTexte 41">
                <a:extLst>
                  <a:ext uri="{FF2B5EF4-FFF2-40B4-BE49-F238E27FC236}">
                    <a16:creationId xmlns:a16="http://schemas.microsoft.com/office/drawing/2014/main" id="{8A3E3ED8-8A82-4D86-ABF8-262853782D54}"/>
                  </a:ext>
                </a:extLst>
              </p:cNvPr>
              <p:cNvSpPr txBox="1"/>
              <p:nvPr/>
            </p:nvSpPr>
            <p:spPr>
              <a:xfrm>
                <a:off x="6080985" y="380337"/>
                <a:ext cx="2668968" cy="32610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9" numCol="1" spcCol="1270" anchor="t" anchorCtr="0">
                <a:noAutofit/>
              </a:bodyPr>
              <a:lstStyle/>
              <a:p>
                <a:pPr defTabSz="914377">
                  <a:spcBef>
                    <a:spcPct val="0"/>
                  </a:spcBef>
                  <a:defRPr/>
                </a:pPr>
                <a:r>
                  <a:rPr lang="fr-FR" sz="1400" b="1" dirty="0">
                    <a:solidFill>
                      <a:srgbClr val="FFFFFF"/>
                    </a:solidFill>
                    <a:latin typeface="Arial" panose="020B0604020202020204"/>
                  </a:rPr>
                  <a:t>Cellules pluri disciplinaires mal-être (CPP)</a:t>
                </a:r>
              </a:p>
              <a:p>
                <a:pPr defTabSz="914377">
                  <a:spcBef>
                    <a:spcPct val="0"/>
                  </a:spcBef>
                  <a:defRPr/>
                </a:pPr>
                <a:endParaRPr lang="fr-FR" sz="1400" b="1" dirty="0">
                  <a:solidFill>
                    <a:srgbClr val="FFFFFF"/>
                  </a:solidFill>
                  <a:latin typeface="Arial" panose="020B0604020202020204"/>
                </a:endParaRPr>
              </a:p>
              <a:p>
                <a:pPr defTabSz="914377">
                  <a:spcBef>
                    <a:spcPct val="0"/>
                  </a:spcBef>
                  <a:defRPr/>
                </a:pPr>
                <a:r>
                  <a:rPr lang="fr-FR" sz="1100" dirty="0">
                    <a:solidFill>
                      <a:srgbClr val="FFFFFF"/>
                    </a:solidFill>
                    <a:latin typeface="Arial" panose="020B0604020202020204"/>
                  </a:rPr>
                  <a:t>Cellule d'analyse de dossiers d'adhérents en mal-être qui lui ont été signalés, pour mettre en place ou réexaminer un accompagnement</a:t>
                </a:r>
                <a:endParaRPr lang="fr-FR" b="1" dirty="0">
                  <a:solidFill>
                    <a:srgbClr val="FFFFFF"/>
                  </a:solidFill>
                  <a:latin typeface="Arial" panose="020B0604020202020204"/>
                </a:endParaRPr>
              </a:p>
            </p:txBody>
          </p:sp>
        </p:grpSp>
      </p:grpSp>
      <p:grpSp>
        <p:nvGrpSpPr>
          <p:cNvPr id="6" name="Groupe 5">
            <a:extLst>
              <a:ext uri="{FF2B5EF4-FFF2-40B4-BE49-F238E27FC236}">
                <a16:creationId xmlns:a16="http://schemas.microsoft.com/office/drawing/2014/main" id="{6B26C4F9-998E-4645-A7E3-732F65425E4C}"/>
              </a:ext>
            </a:extLst>
          </p:cNvPr>
          <p:cNvGrpSpPr/>
          <p:nvPr/>
        </p:nvGrpSpPr>
        <p:grpSpPr>
          <a:xfrm>
            <a:off x="9108200" y="2043524"/>
            <a:ext cx="2480305" cy="3043483"/>
            <a:chOff x="9108198" y="2043524"/>
            <a:chExt cx="2480305" cy="3043482"/>
          </a:xfrm>
        </p:grpSpPr>
        <p:grpSp>
          <p:nvGrpSpPr>
            <p:cNvPr id="45" name="Groupe 44">
              <a:extLst>
                <a:ext uri="{FF2B5EF4-FFF2-40B4-BE49-F238E27FC236}">
                  <a16:creationId xmlns:a16="http://schemas.microsoft.com/office/drawing/2014/main" id="{23B64D96-D3E6-4E11-B27B-CC70E006762F}"/>
                </a:ext>
              </a:extLst>
            </p:cNvPr>
            <p:cNvGrpSpPr/>
            <p:nvPr/>
          </p:nvGrpSpPr>
          <p:grpSpPr>
            <a:xfrm>
              <a:off x="9117444" y="2043524"/>
              <a:ext cx="2471059" cy="392562"/>
              <a:chOff x="9136749" y="0"/>
              <a:chExt cx="2668968" cy="518400"/>
            </a:xfrm>
            <a:solidFill>
              <a:schemeClr val="accent2">
                <a:lumMod val="40000"/>
                <a:lumOff val="60000"/>
              </a:schemeClr>
            </a:solidFill>
          </p:grpSpPr>
          <p:sp>
            <p:nvSpPr>
              <p:cNvPr id="49" name="Rectangle 48">
                <a:extLst>
                  <a:ext uri="{FF2B5EF4-FFF2-40B4-BE49-F238E27FC236}">
                    <a16:creationId xmlns:a16="http://schemas.microsoft.com/office/drawing/2014/main" id="{EAF35B65-2B37-4EBE-AC16-8355B7B5D8BA}"/>
                  </a:ext>
                </a:extLst>
              </p:cNvPr>
              <p:cNvSpPr/>
              <p:nvPr/>
            </p:nvSpPr>
            <p:spPr>
              <a:xfrm>
                <a:off x="9136749" y="0"/>
                <a:ext cx="2668968" cy="518400"/>
              </a:xfrm>
              <a:prstGeom prst="rect">
                <a:avLst/>
              </a:pr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ZoneTexte 49">
                <a:extLst>
                  <a:ext uri="{FF2B5EF4-FFF2-40B4-BE49-F238E27FC236}">
                    <a16:creationId xmlns:a16="http://schemas.microsoft.com/office/drawing/2014/main" id="{A0D705BC-6621-46DD-B8B5-1E61F12CF90E}"/>
                  </a:ext>
                </a:extLst>
              </p:cNvPr>
              <p:cNvSpPr txBox="1"/>
              <p:nvPr/>
            </p:nvSpPr>
            <p:spPr>
              <a:xfrm>
                <a:off x="9136749" y="0"/>
                <a:ext cx="2668968"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32">
                  <a:lnSpc>
                    <a:spcPct val="90000"/>
                  </a:lnSpc>
                  <a:spcBef>
                    <a:spcPct val="0"/>
                  </a:spcBef>
                  <a:spcAft>
                    <a:spcPct val="35000"/>
                  </a:spcAft>
                  <a:defRPr/>
                </a:pPr>
                <a:r>
                  <a:rPr lang="fr-FR" sz="1600" b="1">
                    <a:solidFill>
                      <a:srgbClr val="E5EAF5">
                        <a:lumMod val="10000"/>
                      </a:srgbClr>
                    </a:solidFill>
                    <a:latin typeface="Arial" panose="020B0604020202020204"/>
                  </a:rPr>
                  <a:t>ACCOMPAGNEMENT</a:t>
                </a:r>
              </a:p>
            </p:txBody>
          </p:sp>
        </p:grpSp>
        <p:grpSp>
          <p:nvGrpSpPr>
            <p:cNvPr id="46" name="Groupe 45">
              <a:extLst>
                <a:ext uri="{FF2B5EF4-FFF2-40B4-BE49-F238E27FC236}">
                  <a16:creationId xmlns:a16="http://schemas.microsoft.com/office/drawing/2014/main" id="{F169CCF2-DB58-426C-8511-65498E966E66}"/>
                </a:ext>
              </a:extLst>
            </p:cNvPr>
            <p:cNvGrpSpPr/>
            <p:nvPr/>
          </p:nvGrpSpPr>
          <p:grpSpPr>
            <a:xfrm>
              <a:off x="9108198" y="2523810"/>
              <a:ext cx="2471059" cy="2563196"/>
              <a:chOff x="9136749" y="372870"/>
              <a:chExt cx="2668968" cy="3261059"/>
            </a:xfrm>
            <a:solidFill>
              <a:schemeClr val="accent2">
                <a:lumMod val="40000"/>
                <a:lumOff val="60000"/>
              </a:schemeClr>
            </a:solidFill>
          </p:grpSpPr>
          <p:sp>
            <p:nvSpPr>
              <p:cNvPr id="47" name="Rectangle 46">
                <a:extLst>
                  <a:ext uri="{FF2B5EF4-FFF2-40B4-BE49-F238E27FC236}">
                    <a16:creationId xmlns:a16="http://schemas.microsoft.com/office/drawing/2014/main" id="{C4CDD81D-1E41-4896-946A-E25A21126F97}"/>
                  </a:ext>
                </a:extLst>
              </p:cNvPr>
              <p:cNvSpPr/>
              <p:nvPr/>
            </p:nvSpPr>
            <p:spPr>
              <a:xfrm>
                <a:off x="9136749" y="372870"/>
                <a:ext cx="2668968" cy="3261059"/>
              </a:xfrm>
              <a:prstGeom prst="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ZoneTexte 47">
                <a:extLst>
                  <a:ext uri="{FF2B5EF4-FFF2-40B4-BE49-F238E27FC236}">
                    <a16:creationId xmlns:a16="http://schemas.microsoft.com/office/drawing/2014/main" id="{86C2C188-E03D-4612-9DC7-3401520DB2FD}"/>
                  </a:ext>
                </a:extLst>
              </p:cNvPr>
              <p:cNvSpPr txBox="1"/>
              <p:nvPr/>
            </p:nvSpPr>
            <p:spPr>
              <a:xfrm>
                <a:off x="9136749" y="480785"/>
                <a:ext cx="2668968" cy="315314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9" numCol="1" spcCol="1270" anchor="t" anchorCtr="0">
                <a:noAutofit/>
              </a:bodyPr>
              <a:lstStyle/>
              <a:p>
                <a:pPr marL="285744" lvl="1" indent="-285744" algn="just" defTabSz="800080">
                  <a:lnSpc>
                    <a:spcPct val="90000"/>
                  </a:lnSpc>
                  <a:spcBef>
                    <a:spcPct val="0"/>
                  </a:spcBef>
                  <a:spcAft>
                    <a:spcPct val="15000"/>
                  </a:spcAft>
                  <a:buFont typeface="Arial" panose="020B0604020202020204" pitchFamily="34" charset="0"/>
                  <a:buChar char="•"/>
                  <a:defRPr/>
                </a:pPr>
                <a:r>
                  <a:rPr lang="fr-FR" sz="1400" b="1" dirty="0">
                    <a:solidFill>
                      <a:srgbClr val="E5EAF5">
                        <a:lumMod val="10000"/>
                      </a:srgbClr>
                    </a:solidFill>
                    <a:latin typeface="Arial" panose="020B0604020202020204"/>
                  </a:rPr>
                  <a:t>Aide au répit de l’aidant</a:t>
                </a:r>
              </a:p>
              <a:p>
                <a:pPr marL="0" lvl="1" algn="just" defTabSz="800080">
                  <a:lnSpc>
                    <a:spcPct val="90000"/>
                  </a:lnSpc>
                  <a:spcBef>
                    <a:spcPct val="0"/>
                  </a:spcBef>
                  <a:spcAft>
                    <a:spcPct val="15000"/>
                  </a:spcAft>
                  <a:defRPr/>
                </a:pPr>
                <a:endParaRPr lang="fr-FR" sz="1400" b="1" dirty="0">
                  <a:solidFill>
                    <a:srgbClr val="E5EAF5">
                      <a:lumMod val="10000"/>
                    </a:srgbClr>
                  </a:solidFill>
                  <a:latin typeface="Arial" panose="020B0604020202020204"/>
                </a:endParaRPr>
              </a:p>
              <a:p>
                <a:pPr marL="285744" lvl="1" indent="-285744" defTabSz="622284">
                  <a:lnSpc>
                    <a:spcPct val="90000"/>
                  </a:lnSpc>
                  <a:spcBef>
                    <a:spcPct val="0"/>
                  </a:spcBef>
                  <a:spcAft>
                    <a:spcPct val="15000"/>
                  </a:spcAft>
                  <a:buFont typeface="Arial" panose="020B0604020202020204" pitchFamily="34" charset="0"/>
                  <a:buChar char="•"/>
                  <a:defRPr/>
                </a:pPr>
                <a:r>
                  <a:rPr lang="fr-FR" sz="1400" b="1" dirty="0">
                    <a:solidFill>
                      <a:srgbClr val="E5EAF5">
                        <a:lumMod val="10000"/>
                      </a:srgbClr>
                    </a:solidFill>
                    <a:latin typeface="Arial" panose="020B0604020202020204"/>
                  </a:rPr>
                  <a:t>Journée répit</a:t>
                </a:r>
              </a:p>
            </p:txBody>
          </p:sp>
        </p:grpSp>
      </p:grpSp>
      <p:sp>
        <p:nvSpPr>
          <p:cNvPr id="64" name="ZoneTexte 63">
            <a:extLst>
              <a:ext uri="{FF2B5EF4-FFF2-40B4-BE49-F238E27FC236}">
                <a16:creationId xmlns:a16="http://schemas.microsoft.com/office/drawing/2014/main" id="{8A960EE7-AC24-4EC9-9364-93D72DE011A3}"/>
              </a:ext>
            </a:extLst>
          </p:cNvPr>
          <p:cNvSpPr txBox="1"/>
          <p:nvPr/>
        </p:nvSpPr>
        <p:spPr>
          <a:xfrm>
            <a:off x="902099" y="5912265"/>
            <a:ext cx="6841244" cy="881799"/>
          </a:xfrm>
          <a:prstGeom prst="rect">
            <a:avLst/>
          </a:prstGeom>
          <a:solidFill>
            <a:schemeClr val="accent3"/>
          </a:solidFill>
        </p:spPr>
        <p:txBody>
          <a:bodyPr vert="horz" wrap="square" lIns="0" tIns="45720" rIns="0" bIns="45720" rtlCol="0">
            <a:normAutofit/>
          </a:bodyPr>
          <a:lstStyle/>
          <a:p>
            <a:pPr defTabSz="914377">
              <a:spcBef>
                <a:spcPts val="600"/>
              </a:spcBef>
              <a:defRPr/>
            </a:pPr>
            <a:endParaRPr lang="fr-FR" sz="1000">
              <a:solidFill>
                <a:srgbClr val="383934"/>
              </a:solidFill>
              <a:latin typeface="Segoe UI Light" panose="020B0502040204020203" pitchFamily="34" charset="0"/>
              <a:ea typeface="ヒラギノ角ゴ Pro W3" pitchFamily="124" charset="-128"/>
              <a:cs typeface="Segoe UI Light" panose="020B0502040204020203" pitchFamily="34" charset="0"/>
            </a:endParaRPr>
          </a:p>
        </p:txBody>
      </p:sp>
      <p:sp>
        <p:nvSpPr>
          <p:cNvPr id="53" name="ZoneTexte 52">
            <a:extLst>
              <a:ext uri="{FF2B5EF4-FFF2-40B4-BE49-F238E27FC236}">
                <a16:creationId xmlns:a16="http://schemas.microsoft.com/office/drawing/2014/main" id="{1E665E7F-6080-4E98-9293-B5D896DE24BD}"/>
              </a:ext>
            </a:extLst>
          </p:cNvPr>
          <p:cNvSpPr txBox="1"/>
          <p:nvPr/>
        </p:nvSpPr>
        <p:spPr>
          <a:xfrm>
            <a:off x="2140848" y="5438774"/>
            <a:ext cx="8367504" cy="1126014"/>
          </a:xfrm>
          <a:prstGeom prst="rect">
            <a:avLst/>
          </a:prstGeom>
          <a:noFill/>
        </p:spPr>
        <p:txBody>
          <a:bodyPr wrap="square">
            <a:spAutoFit/>
          </a:bodyPr>
          <a:lstStyle/>
          <a:p>
            <a:pPr defTabSz="914377">
              <a:lnSpc>
                <a:spcPct val="107000"/>
              </a:lnSpc>
              <a:spcAft>
                <a:spcPts val="800"/>
              </a:spcAft>
              <a:buFont typeface="Wingdings" panose="05000000000000000000" pitchFamily="2" charset="2"/>
              <a:buChar char="Ø"/>
              <a:defRPr/>
            </a:pPr>
            <a:r>
              <a:rPr lang="fr-FR" b="1" dirty="0">
                <a:solidFill>
                  <a:srgbClr val="0033A1"/>
                </a:solidFill>
                <a:latin typeface="Arial" panose="020B0604020202020204" pitchFamily="34" charset="0"/>
                <a:ea typeface="Calibri" panose="020F0502020204030204" pitchFamily="34" charset="0"/>
                <a:cs typeface="Times New Roman" panose="02020603050405020304" pitchFamily="18" charset="0"/>
              </a:rPr>
              <a:t>Référente de la mise en œuvre de la Prévention du mal être agricole:</a:t>
            </a:r>
          </a:p>
          <a:p>
            <a:pPr marL="457189" lvl="1" defTabSz="914377">
              <a:lnSpc>
                <a:spcPct val="107000"/>
              </a:lnSpc>
              <a:spcAft>
                <a:spcPts val="800"/>
              </a:spcAft>
              <a:buFont typeface="Wingdings" panose="05000000000000000000" pitchFamily="2" charset="2"/>
              <a:buChar char="Ø"/>
              <a:defRPr/>
            </a:pPr>
            <a:r>
              <a:rPr lang="fr-FR" sz="2000" dirty="0">
                <a:solidFill>
                  <a:srgbClr val="0033A1"/>
                </a:solidFill>
                <a:latin typeface="Arial" panose="020B0604020202020204" pitchFamily="34" charset="0"/>
                <a:ea typeface="Calibri" panose="020F0502020204030204" pitchFamily="34" charset="0"/>
                <a:cs typeface="Times New Roman" panose="02020603050405020304" pitchFamily="18" charset="0"/>
              </a:rPr>
              <a:t>Claire Dormet, Chargée de Mission : 06 79 20 33 59, </a:t>
            </a:r>
            <a:r>
              <a:rPr lang="fr-FR" sz="2000" dirty="0">
                <a:solidFill>
                  <a:srgbClr val="0033A1"/>
                </a:solidFill>
                <a:latin typeface="Arial" panose="020B0604020202020204" pitchFamily="34" charset="0"/>
                <a:ea typeface="Calibri" panose="020F0502020204030204" pitchFamily="34" charset="0"/>
                <a:cs typeface="Times New Roman" panose="02020603050405020304" pitchFamily="18" charset="0"/>
                <a:hlinkClick r:id="rId3"/>
              </a:rPr>
              <a:t>dormet.claire@mam.msa.fr</a:t>
            </a:r>
            <a:endParaRPr lang="fr-FR" sz="2000" dirty="0">
              <a:solidFill>
                <a:srgbClr val="0033A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5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F1E43D1-E241-4D6E-8C65-2CAF1829BBD6}"/>
              </a:ext>
            </a:extLst>
          </p:cNvPr>
          <p:cNvSpPr>
            <a:spLocks noGrp="1"/>
          </p:cNvSpPr>
          <p:nvPr>
            <p:ph type="title"/>
          </p:nvPr>
        </p:nvSpPr>
        <p:spPr>
          <a:xfrm>
            <a:off x="406018" y="678261"/>
            <a:ext cx="11785983" cy="1076049"/>
          </a:xfrm>
        </p:spPr>
        <p:txBody>
          <a:bodyPr/>
          <a:lstStyle/>
          <a:p>
            <a:r>
              <a:rPr lang="fr-FR" dirty="0"/>
              <a:t>Zoom sur les ressources utiles</a:t>
            </a:r>
          </a:p>
        </p:txBody>
      </p:sp>
      <p:pic>
        <p:nvPicPr>
          <p:cNvPr id="1026" name="Picture 2" descr="Agri écoute 09 69 39 29 19">
            <a:extLst>
              <a:ext uri="{FF2B5EF4-FFF2-40B4-BE49-F238E27FC236}">
                <a16:creationId xmlns:a16="http://schemas.microsoft.com/office/drawing/2014/main" id="{9DCA0FAB-1E46-4532-B1B4-324A0CB8F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79" y="1685875"/>
            <a:ext cx="4540269" cy="23529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A0F5892E-1BA2-474E-8D96-684FE2A620A0}"/>
              </a:ext>
            </a:extLst>
          </p:cNvPr>
          <p:cNvPicPr>
            <a:picLocks noChangeAspect="1"/>
          </p:cNvPicPr>
          <p:nvPr/>
        </p:nvPicPr>
        <p:blipFill>
          <a:blip r:embed="rId4"/>
          <a:stretch>
            <a:fillRect/>
          </a:stretch>
        </p:blipFill>
        <p:spPr>
          <a:xfrm>
            <a:off x="6449441" y="2731934"/>
            <a:ext cx="4841268" cy="2945705"/>
          </a:xfrm>
          <a:prstGeom prst="rect">
            <a:avLst/>
          </a:prstGeom>
        </p:spPr>
      </p:pic>
    </p:spTree>
    <p:extLst>
      <p:ext uri="{BB962C8B-B14F-4D97-AF65-F5344CB8AC3E}">
        <p14:creationId xmlns:p14="http://schemas.microsoft.com/office/powerpoint/2010/main" val="346919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CFA6962-E7FD-272E-4DBF-48B2DD024D74}"/>
              </a:ext>
            </a:extLst>
          </p:cNvPr>
          <p:cNvSpPr>
            <a:spLocks noChangeArrowheads="1"/>
          </p:cNvSpPr>
          <p:nvPr/>
        </p:nvSpPr>
        <p:spPr bwMode="auto">
          <a:xfrm>
            <a:off x="765175" y="296652"/>
            <a:ext cx="573643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4100" b="1" spc="-151" dirty="0">
                <a:gradFill>
                  <a:gsLst>
                    <a:gs pos="100000">
                      <a:srgbClr val="1D508E"/>
                    </a:gs>
                    <a:gs pos="0">
                      <a:srgbClr val="3FBDCA"/>
                    </a:gs>
                  </a:gsLst>
                  <a:lin ang="6600000" scaled="0"/>
                </a:gradFill>
                <a:latin typeface="Poppins Medium" panose="02000000000000000000" pitchFamily="2" charset="0"/>
                <a:ea typeface="ヒラギノ角ゴ Pro W3" pitchFamily="124" charset="-128"/>
                <a:cs typeface="Arial" panose="020B0604020202020204" pitchFamily="34" charset="0"/>
              </a:rPr>
              <a:t>ÊTRE SENTINELLE</a:t>
            </a:r>
            <a:endParaRPr lang="en-US" altLang="en-US" sz="4100" b="1" spc="-151" dirty="0">
              <a:gradFill>
                <a:gsLst>
                  <a:gs pos="100000">
                    <a:srgbClr val="1D508E"/>
                  </a:gs>
                  <a:gs pos="0">
                    <a:srgbClr val="3FBDCA"/>
                  </a:gs>
                </a:gsLst>
                <a:lin ang="6600000" scaled="0"/>
              </a:gradFill>
              <a:ea typeface="ヒラギノ角ゴ Pro W3" pitchFamily="124" charset="-128"/>
              <a:cs typeface="Arial" panose="020B0604020202020204" pitchFamily="34" charset="0"/>
            </a:endParaRPr>
          </a:p>
        </p:txBody>
      </p:sp>
      <p:sp>
        <p:nvSpPr>
          <p:cNvPr id="5" name="Rectangle 9">
            <a:extLst>
              <a:ext uri="{FF2B5EF4-FFF2-40B4-BE49-F238E27FC236}">
                <a16:creationId xmlns:a16="http://schemas.microsoft.com/office/drawing/2014/main" id="{14B455D0-A74D-1CB1-CC58-6638CAECFE59}"/>
              </a:ext>
            </a:extLst>
          </p:cNvPr>
          <p:cNvSpPr>
            <a:spLocks noChangeArrowheads="1"/>
          </p:cNvSpPr>
          <p:nvPr/>
        </p:nvSpPr>
        <p:spPr bwMode="auto">
          <a:xfrm>
            <a:off x="765177" y="1233627"/>
            <a:ext cx="6194921" cy="323165"/>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44" indent="-285744" defTabSz="457189">
              <a:buFont typeface="Arial" panose="020B0604020202020204" pitchFamily="34" charset="0"/>
              <a:buChar char="•"/>
              <a:defRPr/>
            </a:pPr>
            <a:r>
              <a:rPr lang="en-US" altLang="en-US" sz="2100" b="1" dirty="0">
                <a:solidFill>
                  <a:srgbClr val="1D508E"/>
                </a:solidFill>
                <a:latin typeface="Poppins Light" panose="02000000000000000000" pitchFamily="2" charset="0"/>
                <a:ea typeface="ヒラギノ角ゴ Pro W3" pitchFamily="124" charset="-128"/>
                <a:cs typeface="Arial" panose="020B0604020202020204" pitchFamily="34" charset="0"/>
              </a:rPr>
              <a:t>Mon </a:t>
            </a:r>
            <a:r>
              <a:rPr lang="en-US" altLang="en-US" sz="2100" b="1" dirty="0" err="1">
                <a:solidFill>
                  <a:srgbClr val="1D508E"/>
                </a:solidFill>
                <a:latin typeface="Poppins Light" panose="02000000000000000000" pitchFamily="2" charset="0"/>
                <a:ea typeface="ヒラギノ角ゴ Pro W3" pitchFamily="124" charset="-128"/>
                <a:cs typeface="Arial" panose="020B0604020202020204" pitchFamily="34" charset="0"/>
              </a:rPr>
              <a:t>rôle</a:t>
            </a:r>
            <a:endParaRPr lang="en-US" altLang="en-US" sz="2100" b="1" dirty="0">
              <a:solidFill>
                <a:srgbClr val="1D508E"/>
              </a:solidFill>
              <a:ea typeface="ヒラギノ角ゴ Pro W3" pitchFamily="124" charset="-128"/>
              <a:cs typeface="Arial" panose="020B0604020202020204" pitchFamily="34" charset="0"/>
            </a:endParaRPr>
          </a:p>
        </p:txBody>
      </p:sp>
      <p:sp>
        <p:nvSpPr>
          <p:cNvPr id="7" name="Rectangle 9">
            <a:extLst>
              <a:ext uri="{FF2B5EF4-FFF2-40B4-BE49-F238E27FC236}">
                <a16:creationId xmlns:a16="http://schemas.microsoft.com/office/drawing/2014/main" id="{AA102ABD-4744-B8D9-D8C0-94F2936009A0}"/>
              </a:ext>
            </a:extLst>
          </p:cNvPr>
          <p:cNvSpPr>
            <a:spLocks noChangeArrowheads="1"/>
          </p:cNvSpPr>
          <p:nvPr/>
        </p:nvSpPr>
        <p:spPr bwMode="auto">
          <a:xfrm>
            <a:off x="1048848" y="1633406"/>
            <a:ext cx="3402773" cy="246221"/>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1600" b="1" dirty="0">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UNE SENTINELLE, ÇA FAIT QUOI ? </a:t>
            </a:r>
            <a:endParaRPr lang="en-US" altLang="en-US" sz="1600" b="1" dirty="0">
              <a:gradFill>
                <a:gsLst>
                  <a:gs pos="0">
                    <a:srgbClr val="3FBDCA"/>
                  </a:gs>
                  <a:gs pos="100000">
                    <a:srgbClr val="1D508E"/>
                  </a:gs>
                </a:gsLst>
                <a:lin ang="5400000" scaled="1"/>
              </a:gradFill>
              <a:ea typeface="ヒラギノ角ゴ Pro W3" pitchFamily="124" charset="-128"/>
              <a:cs typeface="Arial" panose="020B0604020202020204" pitchFamily="34" charset="0"/>
            </a:endParaRPr>
          </a:p>
        </p:txBody>
      </p:sp>
      <p:pic>
        <p:nvPicPr>
          <p:cNvPr id="11" name="Image 10" descr="Une image contenant silhouette&#10;&#10;Description générée automatiquement">
            <a:extLst>
              <a:ext uri="{FF2B5EF4-FFF2-40B4-BE49-F238E27FC236}">
                <a16:creationId xmlns:a16="http://schemas.microsoft.com/office/drawing/2014/main" id="{3A91235F-858A-92A2-D53F-0F77A7968134}"/>
              </a:ext>
            </a:extLst>
          </p:cNvPr>
          <p:cNvPicPr>
            <a:picLocks noChangeAspect="1"/>
          </p:cNvPicPr>
          <p:nvPr/>
        </p:nvPicPr>
        <p:blipFill>
          <a:blip r:embed="rId4"/>
          <a:stretch>
            <a:fillRect/>
          </a:stretch>
        </p:blipFill>
        <p:spPr>
          <a:xfrm>
            <a:off x="4763852" y="236201"/>
            <a:ext cx="7344816" cy="963255"/>
          </a:xfrm>
          <a:prstGeom prst="rect">
            <a:avLst/>
          </a:prstGeom>
        </p:spPr>
      </p:pic>
      <p:sp>
        <p:nvSpPr>
          <p:cNvPr id="39" name="Rectangle 9">
            <a:extLst>
              <a:ext uri="{FF2B5EF4-FFF2-40B4-BE49-F238E27FC236}">
                <a16:creationId xmlns:a16="http://schemas.microsoft.com/office/drawing/2014/main" id="{3D45B79A-F10E-D5FD-CD75-724E80A4BF9A}"/>
              </a:ext>
            </a:extLst>
          </p:cNvPr>
          <p:cNvSpPr>
            <a:spLocks noChangeArrowheads="1"/>
          </p:cNvSpPr>
          <p:nvPr/>
        </p:nvSpPr>
        <p:spPr bwMode="auto">
          <a:xfrm>
            <a:off x="1279630" y="4331859"/>
            <a:ext cx="1546897" cy="4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Repérer</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les</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signes</a:t>
            </a:r>
            <a:endPar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endParaRPr>
          </a:p>
          <a:p>
            <a:pPr algn="ctr" defTabSz="457189">
              <a:defRPr/>
            </a:pP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de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mal-être</a:t>
            </a:r>
            <a:endParaRPr lang="en-US" altLang="en-US" sz="900" dirty="0">
              <a:solidFill>
                <a:srgbClr val="0033A1"/>
              </a:solidFill>
              <a:ea typeface="ヒラギノ角ゴ Pro W3" pitchFamily="124" charset="-128"/>
              <a:cs typeface="Arial" panose="020B0604020202020204" pitchFamily="34" charset="0"/>
            </a:endParaRPr>
          </a:p>
        </p:txBody>
      </p:sp>
      <p:sp>
        <p:nvSpPr>
          <p:cNvPr id="41" name="Rectangle 13">
            <a:extLst>
              <a:ext uri="{FF2B5EF4-FFF2-40B4-BE49-F238E27FC236}">
                <a16:creationId xmlns:a16="http://schemas.microsoft.com/office/drawing/2014/main" id="{1AAD5A9A-D5F6-03FC-C2E5-41D0E8B71A9B}"/>
              </a:ext>
            </a:extLst>
          </p:cNvPr>
          <p:cNvSpPr>
            <a:spLocks noChangeArrowheads="1"/>
          </p:cNvSpPr>
          <p:nvPr/>
        </p:nvSpPr>
        <p:spPr bwMode="auto">
          <a:xfrm>
            <a:off x="6114822" y="4355060"/>
            <a:ext cx="2467161" cy="166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Orienter</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la</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personne</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vers</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les</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structures</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adaptées</a:t>
            </a:r>
            <a:r>
              <a:rPr lang="en-US" sz="1351" dirty="0">
                <a:solidFill>
                  <a:srgbClr val="0033A1"/>
                </a:solidFill>
                <a:latin typeface="Poppins Light"/>
                <a:ea typeface="Poppins Light"/>
                <a:cs typeface="Poppins Light"/>
                <a:sym typeface="Poppins Light"/>
              </a:rPr>
              <a:t> (</a:t>
            </a:r>
            <a:r>
              <a:rPr lang="en-US" sz="1351" dirty="0" err="1">
                <a:solidFill>
                  <a:srgbClr val="0033A1"/>
                </a:solidFill>
                <a:latin typeface="Poppins Light"/>
                <a:ea typeface="Poppins Light"/>
                <a:cs typeface="Poppins Light"/>
                <a:sym typeface="Poppins Light"/>
              </a:rPr>
              <a:t>dispositif</a:t>
            </a:r>
            <a:r>
              <a:rPr lang="en-US" sz="1351" dirty="0">
                <a:solidFill>
                  <a:srgbClr val="0033A1"/>
                </a:solidFill>
                <a:latin typeface="Poppins Light"/>
                <a:ea typeface="Poppins Light"/>
                <a:cs typeface="Poppins Light"/>
                <a:sym typeface="Poppins Light"/>
              </a:rPr>
              <a:t> </a:t>
            </a:r>
            <a:r>
              <a:rPr lang="en-US" sz="1351" dirty="0" err="1">
                <a:solidFill>
                  <a:srgbClr val="0033A1"/>
                </a:solidFill>
                <a:latin typeface="Poppins Light"/>
                <a:ea typeface="Poppins Light"/>
                <a:cs typeface="Poppins Light"/>
                <a:sym typeface="Poppins Light"/>
              </a:rPr>
              <a:t>d’écoute</a:t>
            </a:r>
            <a:r>
              <a:rPr lang="en-US" sz="1351" dirty="0">
                <a:solidFill>
                  <a:srgbClr val="0033A1"/>
                </a:solidFill>
                <a:latin typeface="Poppins Light"/>
                <a:ea typeface="Poppins Light"/>
                <a:cs typeface="Poppins Light"/>
                <a:sym typeface="Poppins Light"/>
              </a:rPr>
              <a:t>: </a:t>
            </a:r>
            <a:r>
              <a:rPr lang="en-US" sz="1351" dirty="0" err="1">
                <a:solidFill>
                  <a:srgbClr val="0033A1"/>
                </a:solidFill>
                <a:latin typeface="Poppins Light"/>
                <a:ea typeface="Poppins Light"/>
                <a:cs typeface="Poppins Light"/>
                <a:sym typeface="Poppins Light"/>
              </a:rPr>
              <a:t>Agri’Ecoute</a:t>
            </a:r>
            <a:r>
              <a:rPr lang="en-US" sz="1351" dirty="0">
                <a:solidFill>
                  <a:srgbClr val="0033A1"/>
                </a:solidFill>
                <a:latin typeface="Poppins Light"/>
                <a:ea typeface="Poppins Light"/>
                <a:cs typeface="Poppins Light"/>
                <a:sym typeface="Poppins Light"/>
              </a:rPr>
              <a:t>, MSA: Cellules </a:t>
            </a:r>
            <a:r>
              <a:rPr lang="en-US" sz="1351" dirty="0" err="1">
                <a:solidFill>
                  <a:srgbClr val="0033A1"/>
                </a:solidFill>
                <a:latin typeface="Poppins Light"/>
                <a:ea typeface="Poppins Light"/>
                <a:cs typeface="Poppins Light"/>
                <a:sym typeface="Poppins Light"/>
              </a:rPr>
              <a:t>pluridiciplinaire</a:t>
            </a:r>
            <a:r>
              <a:rPr lang="en-US" sz="1351" dirty="0">
                <a:solidFill>
                  <a:srgbClr val="0033A1"/>
                </a:solidFill>
                <a:latin typeface="Poppins Light"/>
                <a:ea typeface="Poppins Light"/>
                <a:cs typeface="Poppins Light"/>
                <a:sym typeface="Poppins Light"/>
              </a:rPr>
              <a:t> de </a:t>
            </a:r>
            <a:r>
              <a:rPr lang="en-US" sz="1351" dirty="0" err="1">
                <a:solidFill>
                  <a:srgbClr val="0033A1"/>
                </a:solidFill>
                <a:latin typeface="Poppins Light"/>
                <a:ea typeface="Poppins Light"/>
                <a:cs typeface="Poppins Light"/>
                <a:sym typeface="Poppins Light"/>
              </a:rPr>
              <a:t>prévention</a:t>
            </a:r>
            <a:r>
              <a:rPr lang="en-US" sz="1351" dirty="0">
                <a:solidFill>
                  <a:srgbClr val="0033A1"/>
                </a:solidFill>
                <a:latin typeface="Poppins Light"/>
                <a:ea typeface="Poppins Light"/>
                <a:cs typeface="Poppins Light"/>
                <a:sym typeface="Poppins Light"/>
              </a:rPr>
              <a:t> du Mal </a:t>
            </a:r>
            <a:r>
              <a:rPr lang="en-US" sz="1351" dirty="0" err="1">
                <a:solidFill>
                  <a:srgbClr val="0033A1"/>
                </a:solidFill>
                <a:latin typeface="Poppins Light"/>
                <a:ea typeface="Poppins Light"/>
                <a:cs typeface="Poppins Light"/>
                <a:sym typeface="Poppins Light"/>
              </a:rPr>
              <a:t>être</a:t>
            </a:r>
            <a:r>
              <a:rPr lang="en-US" sz="1351" dirty="0">
                <a:solidFill>
                  <a:srgbClr val="0033A1"/>
                </a:solidFill>
                <a:latin typeface="Poppins Light"/>
                <a:ea typeface="Poppins Light"/>
                <a:cs typeface="Poppins Light"/>
                <a:sym typeface="Poppins Light"/>
              </a:rPr>
              <a:t>, chambre </a:t>
            </a:r>
            <a:r>
              <a:rPr lang="en-US" sz="1351" dirty="0" err="1">
                <a:solidFill>
                  <a:srgbClr val="0033A1"/>
                </a:solidFill>
                <a:latin typeface="Poppins Light"/>
                <a:ea typeface="Poppins Light"/>
                <a:cs typeface="Poppins Light"/>
                <a:sym typeface="Poppins Light"/>
              </a:rPr>
              <a:t>d’agriculture</a:t>
            </a:r>
            <a:r>
              <a:rPr lang="en-US" sz="1351" dirty="0">
                <a:solidFill>
                  <a:srgbClr val="0033A1"/>
                </a:solidFill>
                <a:latin typeface="Poppins Light"/>
                <a:ea typeface="Poppins Light"/>
                <a:cs typeface="Poppins Light"/>
                <a:sym typeface="Poppins Light"/>
              </a:rPr>
              <a:t>: REAGIR...)</a:t>
            </a:r>
            <a:endParaRPr lang="en-US" altLang="en-US" sz="900" dirty="0">
              <a:solidFill>
                <a:srgbClr val="0033A1"/>
              </a:solidFill>
              <a:ea typeface="ヒラギノ角ゴ Pro W3" pitchFamily="124" charset="-128"/>
              <a:cs typeface="Arial" panose="020B0604020202020204" pitchFamily="34" charset="0"/>
            </a:endParaRPr>
          </a:p>
        </p:txBody>
      </p:sp>
      <p:sp>
        <p:nvSpPr>
          <p:cNvPr id="43" name="Rectangle 17">
            <a:extLst>
              <a:ext uri="{FF2B5EF4-FFF2-40B4-BE49-F238E27FC236}">
                <a16:creationId xmlns:a16="http://schemas.microsoft.com/office/drawing/2014/main" id="{3CC69880-C07C-5A85-39C4-EE51AB1897CC}"/>
              </a:ext>
            </a:extLst>
          </p:cNvPr>
          <p:cNvSpPr>
            <a:spLocks noChangeArrowheads="1"/>
          </p:cNvSpPr>
          <p:nvPr/>
        </p:nvSpPr>
        <p:spPr bwMode="auto">
          <a:xfrm>
            <a:off x="3439531" y="3376307"/>
            <a:ext cx="1847056" cy="4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Ecouter</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de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manière</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active</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la</a:t>
            </a:r>
            <a:r>
              <a:rPr lang="pt-BR" altLang="en-US" sz="13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pt-BR" altLang="en-US" sz="1351" dirty="0" err="1">
                <a:solidFill>
                  <a:srgbClr val="0033A1"/>
                </a:solidFill>
                <a:latin typeface="Poppins Light" panose="02000000000000000000" pitchFamily="2" charset="0"/>
                <a:ea typeface="ヒラギノ角ゴ Pro W3" pitchFamily="124" charset="-128"/>
                <a:cs typeface="Arial" panose="020B0604020202020204" pitchFamily="34" charset="0"/>
              </a:rPr>
              <a:t>personne</a:t>
            </a:r>
            <a:endParaRPr lang="en-US" altLang="en-US" sz="900" dirty="0">
              <a:solidFill>
                <a:srgbClr val="0033A1"/>
              </a:solidFill>
              <a:ea typeface="ヒラギノ角ゴ Pro W3" pitchFamily="124" charset="-128"/>
              <a:cs typeface="Arial" panose="020B0604020202020204" pitchFamily="34" charset="0"/>
            </a:endParaRPr>
          </a:p>
        </p:txBody>
      </p:sp>
      <p:sp>
        <p:nvSpPr>
          <p:cNvPr id="46" name="Freeform 24">
            <a:extLst>
              <a:ext uri="{FF2B5EF4-FFF2-40B4-BE49-F238E27FC236}">
                <a16:creationId xmlns:a16="http://schemas.microsoft.com/office/drawing/2014/main" id="{A82398D5-7EA8-F2C7-84F6-523D9DE08A5A}"/>
              </a:ext>
            </a:extLst>
          </p:cNvPr>
          <p:cNvSpPr>
            <a:spLocks/>
          </p:cNvSpPr>
          <p:nvPr/>
        </p:nvSpPr>
        <p:spPr bwMode="auto">
          <a:xfrm>
            <a:off x="770733" y="2937669"/>
            <a:ext cx="2488407" cy="1244600"/>
          </a:xfrm>
          <a:custGeom>
            <a:avLst/>
            <a:gdLst>
              <a:gd name="T0" fmla="*/ 784 w 1568"/>
              <a:gd name="T1" fmla="*/ 0 h 784"/>
              <a:gd name="T2" fmla="*/ 0 w 1568"/>
              <a:gd name="T3" fmla="*/ 784 h 784"/>
              <a:gd name="T4" fmla="*/ 581 w 1568"/>
              <a:gd name="T5" fmla="*/ 784 h 784"/>
              <a:gd name="T6" fmla="*/ 784 w 1568"/>
              <a:gd name="T7" fmla="*/ 581 h 784"/>
              <a:gd name="T8" fmla="*/ 986 w 1568"/>
              <a:gd name="T9" fmla="*/ 784 h 784"/>
              <a:gd name="T10" fmla="*/ 1568 w 1568"/>
              <a:gd name="T11" fmla="*/ 784 h 784"/>
              <a:gd name="T12" fmla="*/ 784 w 1568"/>
              <a:gd name="T13" fmla="*/ 0 h 784"/>
            </a:gdLst>
            <a:ahLst/>
            <a:cxnLst>
              <a:cxn ang="0">
                <a:pos x="T0" y="T1"/>
              </a:cxn>
              <a:cxn ang="0">
                <a:pos x="T2" y="T3"/>
              </a:cxn>
              <a:cxn ang="0">
                <a:pos x="T4" y="T5"/>
              </a:cxn>
              <a:cxn ang="0">
                <a:pos x="T6" y="T7"/>
              </a:cxn>
              <a:cxn ang="0">
                <a:pos x="T8" y="T9"/>
              </a:cxn>
              <a:cxn ang="0">
                <a:pos x="T10" y="T11"/>
              </a:cxn>
              <a:cxn ang="0">
                <a:pos x="T12" y="T13"/>
              </a:cxn>
            </a:cxnLst>
            <a:rect l="0" t="0" r="r" b="b"/>
            <a:pathLst>
              <a:path w="1568" h="784">
                <a:moveTo>
                  <a:pt x="784" y="0"/>
                </a:moveTo>
                <a:cubicBezTo>
                  <a:pt x="351" y="0"/>
                  <a:pt x="0" y="351"/>
                  <a:pt x="0" y="784"/>
                </a:cubicBezTo>
                <a:cubicBezTo>
                  <a:pt x="581" y="784"/>
                  <a:pt x="581" y="784"/>
                  <a:pt x="581" y="784"/>
                </a:cubicBezTo>
                <a:cubicBezTo>
                  <a:pt x="581" y="672"/>
                  <a:pt x="672" y="581"/>
                  <a:pt x="784" y="581"/>
                </a:cubicBezTo>
                <a:cubicBezTo>
                  <a:pt x="896" y="581"/>
                  <a:pt x="986" y="672"/>
                  <a:pt x="986" y="784"/>
                </a:cubicBezTo>
                <a:cubicBezTo>
                  <a:pt x="1568" y="784"/>
                  <a:pt x="1568" y="784"/>
                  <a:pt x="1568" y="784"/>
                </a:cubicBezTo>
                <a:cubicBezTo>
                  <a:pt x="1568" y="351"/>
                  <a:pt x="1217" y="0"/>
                  <a:pt x="784" y="0"/>
                </a:cubicBezTo>
                <a:close/>
              </a:path>
            </a:pathLst>
          </a:custGeom>
          <a:solidFill>
            <a:srgbClr val="1D508E"/>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1D508E"/>
              </a:solidFill>
              <a:latin typeface="Arial" panose="020B0604020202020204"/>
              <a:ea typeface="ヒラギノ角ゴ Pro W3" pitchFamily="124" charset="-128"/>
              <a:cs typeface="Arial" panose="020B0604020202020204" pitchFamily="34" charset="0"/>
            </a:endParaRPr>
          </a:p>
        </p:txBody>
      </p:sp>
      <p:sp>
        <p:nvSpPr>
          <p:cNvPr id="47" name="Freeform 25">
            <a:extLst>
              <a:ext uri="{FF2B5EF4-FFF2-40B4-BE49-F238E27FC236}">
                <a16:creationId xmlns:a16="http://schemas.microsoft.com/office/drawing/2014/main" id="{0E262270-69A1-004A-2C64-907590686245}"/>
              </a:ext>
            </a:extLst>
          </p:cNvPr>
          <p:cNvSpPr>
            <a:spLocks/>
          </p:cNvSpPr>
          <p:nvPr/>
        </p:nvSpPr>
        <p:spPr bwMode="auto">
          <a:xfrm>
            <a:off x="6257133" y="3097884"/>
            <a:ext cx="2165391" cy="1084387"/>
          </a:xfrm>
          <a:custGeom>
            <a:avLst/>
            <a:gdLst>
              <a:gd name="T0" fmla="*/ 480 w 961"/>
              <a:gd name="T1" fmla="*/ 0 h 481"/>
              <a:gd name="T2" fmla="*/ 0 w 961"/>
              <a:gd name="T3" fmla="*/ 481 h 481"/>
              <a:gd name="T4" fmla="*/ 356 w 961"/>
              <a:gd name="T5" fmla="*/ 481 h 481"/>
              <a:gd name="T6" fmla="*/ 480 w 961"/>
              <a:gd name="T7" fmla="*/ 356 h 481"/>
              <a:gd name="T8" fmla="*/ 605 w 961"/>
              <a:gd name="T9" fmla="*/ 481 h 481"/>
              <a:gd name="T10" fmla="*/ 961 w 961"/>
              <a:gd name="T11" fmla="*/ 481 h 481"/>
              <a:gd name="T12" fmla="*/ 480 w 961"/>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961" h="481">
                <a:moveTo>
                  <a:pt x="480" y="0"/>
                </a:moveTo>
                <a:cubicBezTo>
                  <a:pt x="215" y="0"/>
                  <a:pt x="0" y="215"/>
                  <a:pt x="0" y="481"/>
                </a:cubicBezTo>
                <a:cubicBezTo>
                  <a:pt x="356" y="481"/>
                  <a:pt x="356" y="481"/>
                  <a:pt x="356" y="481"/>
                </a:cubicBezTo>
                <a:cubicBezTo>
                  <a:pt x="356" y="412"/>
                  <a:pt x="412" y="356"/>
                  <a:pt x="480" y="356"/>
                </a:cubicBezTo>
                <a:cubicBezTo>
                  <a:pt x="549" y="356"/>
                  <a:pt x="605" y="412"/>
                  <a:pt x="605" y="481"/>
                </a:cubicBezTo>
                <a:cubicBezTo>
                  <a:pt x="961" y="481"/>
                  <a:pt x="961" y="481"/>
                  <a:pt x="961" y="481"/>
                </a:cubicBezTo>
                <a:cubicBezTo>
                  <a:pt x="961" y="215"/>
                  <a:pt x="746" y="0"/>
                  <a:pt x="480" y="0"/>
                </a:cubicBezTo>
                <a:close/>
              </a:path>
            </a:pathLst>
          </a:custGeom>
          <a:solidFill>
            <a:srgbClr val="3FBDCA"/>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sp>
        <p:nvSpPr>
          <p:cNvPr id="48" name="Freeform 26">
            <a:extLst>
              <a:ext uri="{FF2B5EF4-FFF2-40B4-BE49-F238E27FC236}">
                <a16:creationId xmlns:a16="http://schemas.microsoft.com/office/drawing/2014/main" id="{37292314-DC9E-7187-2EE4-CAB44A6FE82E}"/>
              </a:ext>
            </a:extLst>
          </p:cNvPr>
          <p:cNvSpPr>
            <a:spLocks/>
          </p:cNvSpPr>
          <p:nvPr/>
        </p:nvSpPr>
        <p:spPr bwMode="auto">
          <a:xfrm>
            <a:off x="3278188" y="4175920"/>
            <a:ext cx="2169741" cy="1084387"/>
          </a:xfrm>
          <a:custGeom>
            <a:avLst/>
            <a:gdLst>
              <a:gd name="T0" fmla="*/ 560 w 1121"/>
              <a:gd name="T1" fmla="*/ 560 h 560"/>
              <a:gd name="T2" fmla="*/ 1121 w 1121"/>
              <a:gd name="T3" fmla="*/ 0 h 560"/>
              <a:gd name="T4" fmla="*/ 705 w 1121"/>
              <a:gd name="T5" fmla="*/ 0 h 560"/>
              <a:gd name="T6" fmla="*/ 560 w 1121"/>
              <a:gd name="T7" fmla="*/ 145 h 560"/>
              <a:gd name="T8" fmla="*/ 415 w 1121"/>
              <a:gd name="T9" fmla="*/ 0 h 560"/>
              <a:gd name="T10" fmla="*/ 0 w 1121"/>
              <a:gd name="T11" fmla="*/ 0 h 560"/>
              <a:gd name="T12" fmla="*/ 560 w 1121"/>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1121" h="560">
                <a:moveTo>
                  <a:pt x="560" y="560"/>
                </a:moveTo>
                <a:cubicBezTo>
                  <a:pt x="870" y="560"/>
                  <a:pt x="1121" y="310"/>
                  <a:pt x="1121" y="0"/>
                </a:cubicBezTo>
                <a:cubicBezTo>
                  <a:pt x="705" y="0"/>
                  <a:pt x="705" y="0"/>
                  <a:pt x="705" y="0"/>
                </a:cubicBezTo>
                <a:cubicBezTo>
                  <a:pt x="705" y="80"/>
                  <a:pt x="640" y="145"/>
                  <a:pt x="560" y="145"/>
                </a:cubicBezTo>
                <a:cubicBezTo>
                  <a:pt x="480" y="145"/>
                  <a:pt x="415" y="80"/>
                  <a:pt x="415" y="0"/>
                </a:cubicBezTo>
                <a:cubicBezTo>
                  <a:pt x="0" y="0"/>
                  <a:pt x="0" y="0"/>
                  <a:pt x="0" y="0"/>
                </a:cubicBezTo>
                <a:cubicBezTo>
                  <a:pt x="0" y="310"/>
                  <a:pt x="251" y="560"/>
                  <a:pt x="560" y="560"/>
                </a:cubicBezTo>
                <a:close/>
              </a:path>
            </a:pathLst>
          </a:custGeom>
          <a:solidFill>
            <a:srgbClr val="F9B200"/>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0033A1"/>
              </a:solidFill>
              <a:latin typeface="Arial" panose="020B0604020202020204"/>
              <a:ea typeface="ヒラギノ角ゴ Pro W3" pitchFamily="124" charset="-128"/>
              <a:cs typeface="Arial" panose="020B0604020202020204" pitchFamily="34" charset="0"/>
            </a:endParaRPr>
          </a:p>
        </p:txBody>
      </p:sp>
      <p:sp>
        <p:nvSpPr>
          <p:cNvPr id="49" name="Line 28">
            <a:extLst>
              <a:ext uri="{FF2B5EF4-FFF2-40B4-BE49-F238E27FC236}">
                <a16:creationId xmlns:a16="http://schemas.microsoft.com/office/drawing/2014/main" id="{35E78CA9-B0AB-46CB-96DD-9E394FC9782A}"/>
              </a:ext>
            </a:extLst>
          </p:cNvPr>
          <p:cNvSpPr>
            <a:spLocks noChangeShapeType="1"/>
          </p:cNvSpPr>
          <p:nvPr/>
        </p:nvSpPr>
        <p:spPr bwMode="auto">
          <a:xfrm>
            <a:off x="746921" y="4175919"/>
            <a:ext cx="10551319" cy="0"/>
          </a:xfrm>
          <a:prstGeom prst="line">
            <a:avLst/>
          </a:prstGeom>
          <a:noFill/>
          <a:ln w="508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sp>
        <p:nvSpPr>
          <p:cNvPr id="50" name="Freeform 29">
            <a:extLst>
              <a:ext uri="{FF2B5EF4-FFF2-40B4-BE49-F238E27FC236}">
                <a16:creationId xmlns:a16="http://schemas.microsoft.com/office/drawing/2014/main" id="{CDE09BBE-D6BD-DCB1-BE9B-EAADA24F17B1}"/>
              </a:ext>
            </a:extLst>
          </p:cNvPr>
          <p:cNvSpPr>
            <a:spLocks/>
          </p:cNvSpPr>
          <p:nvPr/>
        </p:nvSpPr>
        <p:spPr bwMode="auto">
          <a:xfrm>
            <a:off x="11251555" y="4045745"/>
            <a:ext cx="173039" cy="260351"/>
          </a:xfrm>
          <a:custGeom>
            <a:avLst/>
            <a:gdLst>
              <a:gd name="T0" fmla="*/ 0 w 109"/>
              <a:gd name="T1" fmla="*/ 6 h 164"/>
              <a:gd name="T2" fmla="*/ 6 w 109"/>
              <a:gd name="T3" fmla="*/ 3 h 164"/>
              <a:gd name="T4" fmla="*/ 106 w 109"/>
              <a:gd name="T5" fmla="*/ 77 h 164"/>
              <a:gd name="T6" fmla="*/ 106 w 109"/>
              <a:gd name="T7" fmla="*/ 87 h 164"/>
              <a:gd name="T8" fmla="*/ 6 w 109"/>
              <a:gd name="T9" fmla="*/ 161 h 164"/>
              <a:gd name="T10" fmla="*/ 0 w 109"/>
              <a:gd name="T11" fmla="*/ 158 h 164"/>
              <a:gd name="T12" fmla="*/ 0 w 109"/>
              <a:gd name="T13" fmla="*/ 6 h 164"/>
            </a:gdLst>
            <a:ahLst/>
            <a:cxnLst>
              <a:cxn ang="0">
                <a:pos x="T0" y="T1"/>
              </a:cxn>
              <a:cxn ang="0">
                <a:pos x="T2" y="T3"/>
              </a:cxn>
              <a:cxn ang="0">
                <a:pos x="T4" y="T5"/>
              </a:cxn>
              <a:cxn ang="0">
                <a:pos x="T6" y="T7"/>
              </a:cxn>
              <a:cxn ang="0">
                <a:pos x="T8" y="T9"/>
              </a:cxn>
              <a:cxn ang="0">
                <a:pos x="T10" y="T11"/>
              </a:cxn>
              <a:cxn ang="0">
                <a:pos x="T12" y="T13"/>
              </a:cxn>
            </a:cxnLst>
            <a:rect l="0" t="0" r="r" b="b"/>
            <a:pathLst>
              <a:path w="109" h="164">
                <a:moveTo>
                  <a:pt x="0" y="6"/>
                </a:moveTo>
                <a:cubicBezTo>
                  <a:pt x="0" y="2"/>
                  <a:pt x="3" y="0"/>
                  <a:pt x="6" y="3"/>
                </a:cubicBezTo>
                <a:cubicBezTo>
                  <a:pt x="106" y="77"/>
                  <a:pt x="106" y="77"/>
                  <a:pt x="106" y="77"/>
                </a:cubicBezTo>
                <a:cubicBezTo>
                  <a:pt x="109" y="80"/>
                  <a:pt x="109" y="84"/>
                  <a:pt x="106" y="87"/>
                </a:cubicBezTo>
                <a:cubicBezTo>
                  <a:pt x="6" y="161"/>
                  <a:pt x="6" y="161"/>
                  <a:pt x="6" y="161"/>
                </a:cubicBezTo>
                <a:cubicBezTo>
                  <a:pt x="3" y="164"/>
                  <a:pt x="0" y="162"/>
                  <a:pt x="0" y="158"/>
                </a:cubicBezTo>
                <a:lnTo>
                  <a:pt x="0" y="6"/>
                </a:lnTo>
                <a:close/>
              </a:path>
            </a:pathLst>
          </a:custGeom>
          <a:solidFill>
            <a:schemeClr val="tx2"/>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sp>
        <p:nvSpPr>
          <p:cNvPr id="51" name="Rectangle 30">
            <a:extLst>
              <a:ext uri="{FF2B5EF4-FFF2-40B4-BE49-F238E27FC236}">
                <a16:creationId xmlns:a16="http://schemas.microsoft.com/office/drawing/2014/main" id="{C45B9810-CBC6-45A8-608C-9780D7B5FA73}"/>
              </a:ext>
            </a:extLst>
          </p:cNvPr>
          <p:cNvSpPr>
            <a:spLocks noChangeArrowheads="1"/>
          </p:cNvSpPr>
          <p:nvPr/>
        </p:nvSpPr>
        <p:spPr bwMode="auto">
          <a:xfrm>
            <a:off x="1158375" y="2461783"/>
            <a:ext cx="17328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2400" dirty="0">
                <a:solidFill>
                  <a:srgbClr val="1D508E"/>
                </a:solidFill>
                <a:latin typeface="Poppins Medium" panose="02000000000000000000" pitchFamily="2" charset="0"/>
                <a:ea typeface="ヒラギノ角ゴ Pro W3" pitchFamily="124" charset="-128"/>
                <a:cs typeface="Arial" panose="020B0604020202020204" pitchFamily="34" charset="0"/>
              </a:rPr>
              <a:t>ELLE REPÈRE</a:t>
            </a:r>
            <a:endParaRPr lang="en-US" altLang="en-US" sz="2400" dirty="0">
              <a:solidFill>
                <a:srgbClr val="1D508E"/>
              </a:solidFill>
              <a:ea typeface="ヒラギノ角ゴ Pro W3" pitchFamily="124" charset="-128"/>
              <a:cs typeface="Arial" panose="020B0604020202020204" pitchFamily="34" charset="0"/>
            </a:endParaRPr>
          </a:p>
        </p:txBody>
      </p:sp>
      <p:sp>
        <p:nvSpPr>
          <p:cNvPr id="52" name="Rectangle 31">
            <a:extLst>
              <a:ext uri="{FF2B5EF4-FFF2-40B4-BE49-F238E27FC236}">
                <a16:creationId xmlns:a16="http://schemas.microsoft.com/office/drawing/2014/main" id="{6A14993F-1D7F-F53D-1E63-BC8A5ABD4B23}"/>
              </a:ext>
            </a:extLst>
          </p:cNvPr>
          <p:cNvSpPr>
            <a:spLocks noChangeArrowheads="1"/>
          </p:cNvSpPr>
          <p:nvPr/>
        </p:nvSpPr>
        <p:spPr bwMode="auto">
          <a:xfrm>
            <a:off x="6392209" y="2555613"/>
            <a:ext cx="1912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en-US" altLang="en-US" sz="2400" dirty="0">
                <a:solidFill>
                  <a:srgbClr val="3FBDCA"/>
                </a:solidFill>
                <a:latin typeface="Poppins Medium" panose="02000000000000000000" pitchFamily="2" charset="0"/>
                <a:ea typeface="ヒラギノ角ゴ Pro W3" pitchFamily="124" charset="-128"/>
                <a:cs typeface="Arial" panose="020B0604020202020204" pitchFamily="34" charset="0"/>
              </a:rPr>
              <a:t>ELLE ORIENTE</a:t>
            </a:r>
            <a:endParaRPr lang="en-US" altLang="en-US" sz="2400" dirty="0">
              <a:solidFill>
                <a:srgbClr val="3FBDCA"/>
              </a:solidFill>
              <a:ea typeface="ヒラギノ角ゴ Pro W3" pitchFamily="124" charset="-128"/>
              <a:cs typeface="Arial" panose="020B0604020202020204" pitchFamily="34" charset="0"/>
            </a:endParaRPr>
          </a:p>
        </p:txBody>
      </p:sp>
      <p:sp>
        <p:nvSpPr>
          <p:cNvPr id="53" name="Rectangle 32">
            <a:extLst>
              <a:ext uri="{FF2B5EF4-FFF2-40B4-BE49-F238E27FC236}">
                <a16:creationId xmlns:a16="http://schemas.microsoft.com/office/drawing/2014/main" id="{D58594CA-1B5B-EEC8-1531-D1B5555FCA79}"/>
              </a:ext>
            </a:extLst>
          </p:cNvPr>
          <p:cNvSpPr>
            <a:spLocks noChangeArrowheads="1"/>
          </p:cNvSpPr>
          <p:nvPr/>
        </p:nvSpPr>
        <p:spPr bwMode="auto">
          <a:xfrm>
            <a:off x="3430914" y="5390481"/>
            <a:ext cx="1864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en-US" altLang="en-US" sz="2400" dirty="0">
                <a:solidFill>
                  <a:srgbClr val="F9B200"/>
                </a:solidFill>
                <a:latin typeface="Poppins Medium" panose="02000000000000000000" pitchFamily="2" charset="0"/>
                <a:ea typeface="ヒラギノ角ゴ Pro W3" pitchFamily="124" charset="-128"/>
                <a:cs typeface="Arial" panose="020B0604020202020204" pitchFamily="34" charset="0"/>
              </a:rPr>
              <a:t>ELLE ÉCOUTE</a:t>
            </a:r>
            <a:endParaRPr lang="en-US" altLang="en-US" sz="2400" dirty="0">
              <a:solidFill>
                <a:srgbClr val="F9B200"/>
              </a:solidFill>
              <a:ea typeface="ヒラギノ角ゴ Pro W3" pitchFamily="124" charset="-128"/>
              <a:cs typeface="Arial" panose="020B0604020202020204" pitchFamily="34" charset="0"/>
            </a:endParaRPr>
          </a:p>
        </p:txBody>
      </p:sp>
      <p:pic>
        <p:nvPicPr>
          <p:cNvPr id="55" name="Image 54">
            <a:extLst>
              <a:ext uri="{FF2B5EF4-FFF2-40B4-BE49-F238E27FC236}">
                <a16:creationId xmlns:a16="http://schemas.microsoft.com/office/drawing/2014/main" id="{4AB0AE19-54F2-0CB4-A69E-BD3BEF39F619}"/>
              </a:ext>
            </a:extLst>
          </p:cNvPr>
          <p:cNvPicPr>
            <a:picLocks noChangeAspect="1"/>
          </p:cNvPicPr>
          <p:nvPr/>
        </p:nvPicPr>
        <p:blipFill>
          <a:blip r:embed="rId5"/>
          <a:stretch>
            <a:fillRect/>
          </a:stretch>
        </p:blipFill>
        <p:spPr>
          <a:xfrm>
            <a:off x="1654895" y="3227591"/>
            <a:ext cx="720080" cy="360040"/>
          </a:xfrm>
          <a:prstGeom prst="rect">
            <a:avLst/>
          </a:prstGeom>
        </p:spPr>
      </p:pic>
      <p:pic>
        <p:nvPicPr>
          <p:cNvPr id="56" name="Image 55">
            <a:extLst>
              <a:ext uri="{FF2B5EF4-FFF2-40B4-BE49-F238E27FC236}">
                <a16:creationId xmlns:a16="http://schemas.microsoft.com/office/drawing/2014/main" id="{3D5AA514-7AFD-3065-B60E-233A3A668C1F}"/>
              </a:ext>
            </a:extLst>
          </p:cNvPr>
          <p:cNvPicPr>
            <a:picLocks noChangeAspect="1"/>
          </p:cNvPicPr>
          <p:nvPr/>
        </p:nvPicPr>
        <p:blipFill>
          <a:blip r:embed="rId6"/>
          <a:stretch>
            <a:fillRect/>
          </a:stretch>
        </p:blipFill>
        <p:spPr>
          <a:xfrm>
            <a:off x="4181591" y="4603269"/>
            <a:ext cx="540060" cy="540060"/>
          </a:xfrm>
          <a:prstGeom prst="rect">
            <a:avLst/>
          </a:prstGeom>
        </p:spPr>
      </p:pic>
      <p:pic>
        <p:nvPicPr>
          <p:cNvPr id="57" name="Image 56">
            <a:extLst>
              <a:ext uri="{FF2B5EF4-FFF2-40B4-BE49-F238E27FC236}">
                <a16:creationId xmlns:a16="http://schemas.microsoft.com/office/drawing/2014/main" id="{BDEFE7DD-EF7D-4C20-E910-53B2981E5DE1}"/>
              </a:ext>
            </a:extLst>
          </p:cNvPr>
          <p:cNvPicPr>
            <a:picLocks noChangeAspect="1"/>
          </p:cNvPicPr>
          <p:nvPr/>
        </p:nvPicPr>
        <p:blipFill>
          <a:blip r:embed="rId7"/>
          <a:stretch>
            <a:fillRect/>
          </a:stretch>
        </p:blipFill>
        <p:spPr>
          <a:xfrm>
            <a:off x="7165039" y="3170531"/>
            <a:ext cx="366727" cy="648051"/>
          </a:xfrm>
          <a:prstGeom prst="rect">
            <a:avLst/>
          </a:prstGeom>
        </p:spPr>
      </p:pic>
      <p:pic>
        <p:nvPicPr>
          <p:cNvPr id="15" name="Image 14">
            <a:extLst>
              <a:ext uri="{FF2B5EF4-FFF2-40B4-BE49-F238E27FC236}">
                <a16:creationId xmlns:a16="http://schemas.microsoft.com/office/drawing/2014/main" id="{60D205F9-CD83-64FB-B0A5-6FF52298C70A}"/>
              </a:ext>
            </a:extLst>
          </p:cNvPr>
          <p:cNvPicPr>
            <a:picLocks noChangeAspect="1"/>
          </p:cNvPicPr>
          <p:nvPr/>
        </p:nvPicPr>
        <p:blipFill>
          <a:blip r:embed="rId8"/>
          <a:stretch>
            <a:fillRect/>
          </a:stretch>
        </p:blipFill>
        <p:spPr>
          <a:xfrm>
            <a:off x="9504368" y="1876975"/>
            <a:ext cx="806451" cy="2381251"/>
          </a:xfrm>
          <a:prstGeom prst="rect">
            <a:avLst/>
          </a:prstGeom>
        </p:spPr>
      </p:pic>
    </p:spTree>
    <p:custDataLst>
      <p:tags r:id="rId1"/>
    </p:custDataLst>
    <p:extLst>
      <p:ext uri="{BB962C8B-B14F-4D97-AF65-F5344CB8AC3E}">
        <p14:creationId xmlns:p14="http://schemas.microsoft.com/office/powerpoint/2010/main" val="3636671652"/>
      </p:ext>
    </p:extLst>
  </p:cSld>
  <p:clrMapOvr>
    <a:masterClrMapping/>
  </p:clrMapOvr>
  <p:transition>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41" presetClass="entr" presetSubtype="0" fill="hold" grpId="0" nodeType="withEffect">
                                      <p:stCondLst>
                                        <p:cond delay="0"/>
                                      </p:stCondLst>
                                      <p:iterate type="lt">
                                        <p:tmPct val="4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4"/>
                                            </p:tgtEl>
                                            <p:attrNameLst>
                                              <p:attrName>ppt_y</p:attrName>
                                            </p:attrNameLst>
                                          </p:cBhvr>
                                          <p:tavLst>
                                            <p:tav tm="0">
                                              <p:val>
                                                <p:strVal val="#ppt_y"/>
                                              </p:val>
                                            </p:tav>
                                            <p:tav tm="100000">
                                              <p:val>
                                                <p:strVal val="#ppt_y"/>
                                              </p:val>
                                            </p:tav>
                                          </p:tavLst>
                                        </p:anim>
                                        <p:anim calcmode="lin" valueType="num">
                                          <p:cBhvr>
                                            <p:cTn id="12"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4"/>
                                            </p:tgtEl>
                                          </p:cBhvr>
                                        </p:animEffect>
                                      </p:childTnLst>
                                    </p:cTn>
                                  </p:par>
                                  <p:par>
                                    <p:cTn id="15" presetID="41" presetClass="entr" presetSubtype="0" fill="hold" grpId="0" nodeType="withEffect">
                                      <p:stCondLst>
                                        <p:cond delay="0"/>
                                      </p:stCondLst>
                                      <p:iterate type="lt">
                                        <p:tmPct val="4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 calcmode="lin" valueType="num">
                                          <p:cBhvr>
                                            <p:cTn id="1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5"/>
                                            </p:tgtEl>
                                          </p:cBhvr>
                                        </p:animEffect>
                                      </p:childTnLst>
                                    </p:cTn>
                                  </p:par>
                                  <p:par>
                                    <p:cTn id="22" presetID="41" presetClass="entr" presetSubtype="0" fill="hold" grpId="0" nodeType="withEffect">
                                      <p:stCondLst>
                                        <p:cond delay="0"/>
                                      </p:stCondLst>
                                      <p:iterate type="lt">
                                        <p:tmPct val="4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7"/>
                                            </p:tgtEl>
                                          </p:cBhvr>
                                        </p:animEffect>
                                      </p:childTnLst>
                                    </p:cTn>
                                  </p:par>
                                  <p:par>
                                    <p:cTn id="29" presetID="2" presetClass="entr" presetSubtype="4" fill="hold" nodeType="withEffect">
                                      <p:stCondLst>
                                        <p:cond delay="43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ppt_x"/>
                                              </p:val>
                                            </p:tav>
                                            <p:tav tm="100000">
                                              <p:val>
                                                <p:strVal val="#ppt_x"/>
                                              </p:val>
                                            </p:tav>
                                          </p:tavLst>
                                        </p:anim>
                                        <p:anim calcmode="lin" valueType="num">
                                          <p:cBhvr additive="base">
                                            <p:cTn id="32" dur="2000" fill="hold"/>
                                            <p:tgtEl>
                                              <p:spTgt spid="15"/>
                                            </p:tgtEl>
                                            <p:attrNameLst>
                                              <p:attrName>ppt_y</p:attrName>
                                            </p:attrNameLst>
                                          </p:cBhvr>
                                          <p:tavLst>
                                            <p:tav tm="0">
                                              <p:val>
                                                <p:strVal val="1+#ppt_h/2"/>
                                              </p:val>
                                            </p:tav>
                                            <p:tav tm="100000">
                                              <p:val>
                                                <p:strVal val="#ppt_y"/>
                                              </p:val>
                                            </p:tav>
                                          </p:tavLst>
                                        </p:anim>
                                      </p:childTnLst>
                                    </p:cTn>
                                  </p:par>
                                  <p:par>
                                    <p:cTn id="33" presetID="17" presetClass="entr" presetSubtype="8" fill="hold" grpId="0" nodeType="withEffect">
                                      <p:stCondLst>
                                        <p:cond delay="300"/>
                                      </p:stCondLst>
                                      <p:childTnLst>
                                        <p:set>
                                          <p:cBhvr>
                                            <p:cTn id="34" dur="1" fill="hold">
                                              <p:stCondLst>
                                                <p:cond delay="0"/>
                                              </p:stCondLst>
                                            </p:cTn>
                                            <p:tgtEl>
                                              <p:spTgt spid="49"/>
                                            </p:tgtEl>
                                            <p:attrNameLst>
                                              <p:attrName>style.visibility</p:attrName>
                                            </p:attrNameLst>
                                          </p:cBhvr>
                                          <p:to>
                                            <p:strVal val="visible"/>
                                          </p:to>
                                        </p:set>
                                        <p:anim calcmode="lin" valueType="num">
                                          <p:cBhvr>
                                            <p:cTn id="35" dur="6000" fill="hold"/>
                                            <p:tgtEl>
                                              <p:spTgt spid="49"/>
                                            </p:tgtEl>
                                            <p:attrNameLst>
                                              <p:attrName>ppt_x</p:attrName>
                                            </p:attrNameLst>
                                          </p:cBhvr>
                                          <p:tavLst>
                                            <p:tav tm="0">
                                              <p:val>
                                                <p:strVal val="#ppt_x-#ppt_w/2"/>
                                              </p:val>
                                            </p:tav>
                                            <p:tav tm="100000">
                                              <p:val>
                                                <p:strVal val="#ppt_x"/>
                                              </p:val>
                                            </p:tav>
                                          </p:tavLst>
                                        </p:anim>
                                        <p:anim calcmode="lin" valueType="num">
                                          <p:cBhvr>
                                            <p:cTn id="36" dur="6000" fill="hold"/>
                                            <p:tgtEl>
                                              <p:spTgt spid="49"/>
                                            </p:tgtEl>
                                            <p:attrNameLst>
                                              <p:attrName>ppt_y</p:attrName>
                                            </p:attrNameLst>
                                          </p:cBhvr>
                                          <p:tavLst>
                                            <p:tav tm="0">
                                              <p:val>
                                                <p:strVal val="#ppt_y"/>
                                              </p:val>
                                            </p:tav>
                                            <p:tav tm="100000">
                                              <p:val>
                                                <p:strVal val="#ppt_y"/>
                                              </p:val>
                                            </p:tav>
                                          </p:tavLst>
                                        </p:anim>
                                        <p:anim calcmode="lin" valueType="num">
                                          <p:cBhvr>
                                            <p:cTn id="37" dur="6000" fill="hold"/>
                                            <p:tgtEl>
                                              <p:spTgt spid="49"/>
                                            </p:tgtEl>
                                            <p:attrNameLst>
                                              <p:attrName>ppt_w</p:attrName>
                                            </p:attrNameLst>
                                          </p:cBhvr>
                                          <p:tavLst>
                                            <p:tav tm="0">
                                              <p:val>
                                                <p:fltVal val="0"/>
                                              </p:val>
                                            </p:tav>
                                            <p:tav tm="100000">
                                              <p:val>
                                                <p:strVal val="#ppt_w"/>
                                              </p:val>
                                            </p:tav>
                                          </p:tavLst>
                                        </p:anim>
                                        <p:anim calcmode="lin" valueType="num">
                                          <p:cBhvr>
                                            <p:cTn id="38" dur="6000" fill="hold"/>
                                            <p:tgtEl>
                                              <p:spTgt spid="49"/>
                                            </p:tgtEl>
                                            <p:attrNameLst>
                                              <p:attrName>ppt_h</p:attrName>
                                            </p:attrNameLst>
                                          </p:cBhvr>
                                          <p:tavLst>
                                            <p:tav tm="0">
                                              <p:val>
                                                <p:strVal val="#ppt_h"/>
                                              </p:val>
                                            </p:tav>
                                            <p:tav tm="100000">
                                              <p:val>
                                                <p:strVal val="#ppt_h"/>
                                              </p:val>
                                            </p:tav>
                                          </p:tavLst>
                                        </p:anim>
                                      </p:childTnLst>
                                    </p:cTn>
                                  </p:par>
                                  <p:par>
                                    <p:cTn id="39" presetID="37" presetClass="path" presetSubtype="0" fill="hold" grpId="4" nodeType="withEffect">
                                      <p:stCondLst>
                                        <p:cond delay="300"/>
                                      </p:stCondLst>
                                      <p:childTnLst>
                                        <p:animMotion origin="layout" path="M -0.65951 -2.03704E-6 C -0.66218 -0.04294 -0.66387 -0.06354 -0.6819 -0.1081 C -0.69343 -0.13785 -0.73347 -0.1794 -0.75977 -0.18055 C -0.78613 -0.18171 -0.82871 -0.14467 -0.84004 -0.11493 C -0.85821 -0.07037 -0.86276 -0.04629 -0.8614 -2.03704E-6 " pathEditMode="relative" rAng="0" ptsTypes="AAAAA">
                                          <p:cBhvr>
                                            <p:cTn id="40" dur="1000" spd="-100000" fill="hold"/>
                                            <p:tgtEl>
                                              <p:spTgt spid="50"/>
                                            </p:tgtEl>
                                            <p:attrNameLst>
                                              <p:attrName>ppt_x</p:attrName>
                                              <p:attrName>ppt_y</p:attrName>
                                            </p:attrNameLst>
                                          </p:cBhvr>
                                          <p:rCtr x="-10111" y="-9039"/>
                                        </p:animMotion>
                                      </p:childTnLst>
                                    </p:cTn>
                                  </p:par>
                                  <p:par>
                                    <p:cTn id="41" presetID="10" presetClass="entr" presetSubtype="0" fill="hold" grpId="0" nodeType="withEffect">
                                      <p:stCondLst>
                                        <p:cond delay="3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300"/>
                                            <p:tgtEl>
                                              <p:spTgt spid="46"/>
                                            </p:tgtEl>
                                          </p:cBhvr>
                                        </p:animEffect>
                                      </p:childTnLst>
                                    </p:cTn>
                                  </p:par>
                                  <p:par>
                                    <p:cTn id="44" presetID="2" presetClass="entr" presetSubtype="8" fill="hold" grpId="0" nodeType="withEffect" p14:presetBounceEnd="20000">
                                      <p:stCondLst>
                                        <p:cond delay="1600"/>
                                      </p:stCondLst>
                                      <p:iterate type="wd">
                                        <p:tmPct val="4000"/>
                                      </p:iterate>
                                      <p:childTnLst>
                                        <p:set>
                                          <p:cBhvr>
                                            <p:cTn id="45" dur="1" fill="hold">
                                              <p:stCondLst>
                                                <p:cond delay="0"/>
                                              </p:stCondLst>
                                            </p:cTn>
                                            <p:tgtEl>
                                              <p:spTgt spid="39"/>
                                            </p:tgtEl>
                                            <p:attrNameLst>
                                              <p:attrName>style.visibility</p:attrName>
                                            </p:attrNameLst>
                                          </p:cBhvr>
                                          <p:to>
                                            <p:strVal val="visible"/>
                                          </p:to>
                                        </p:set>
                                        <p:anim calcmode="lin" valueType="num" p14:bounceEnd="20000">
                                          <p:cBhvr additive="base">
                                            <p:cTn id="46" dur="20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47" dur="2000" fill="hold"/>
                                            <p:tgtEl>
                                              <p:spTgt spid="39"/>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90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par>
                                    <p:cTn id="53" presetID="8" presetClass="emph" presetSubtype="0" fill="hold" grpId="6" nodeType="withEffect">
                                      <p:stCondLst>
                                        <p:cond delay="300"/>
                                      </p:stCondLst>
                                      <p:childTnLst>
                                        <p:animRot by="-5400000">
                                          <p:cBhvr>
                                            <p:cTn id="54" dur="1000" fill="hold"/>
                                            <p:tgtEl>
                                              <p:spTgt spid="50"/>
                                            </p:tgtEl>
                                            <p:attrNameLst>
                                              <p:attrName>r</p:attrName>
                                            </p:attrNameLst>
                                          </p:cBhvr>
                                        </p:animRot>
                                      </p:childTnLst>
                                    </p:cTn>
                                  </p:par>
                                  <p:par>
                                    <p:cTn id="55" presetID="8" presetClass="emph" presetSubtype="0" fill="hold" grpId="5" nodeType="withEffect">
                                      <p:stCondLst>
                                        <p:cond delay="300"/>
                                      </p:stCondLst>
                                      <p:childTnLst>
                                        <p:animRot by="10800000">
                                          <p:cBhvr>
                                            <p:cTn id="56" dur="1000" fill="hold"/>
                                            <p:tgtEl>
                                              <p:spTgt spid="50"/>
                                            </p:tgtEl>
                                            <p:attrNameLst>
                                              <p:attrName>r</p:attrName>
                                            </p:attrNameLst>
                                          </p:cBhvr>
                                        </p:animRot>
                                      </p:childTnLst>
                                    </p:cTn>
                                  </p:par>
                                  <p:par>
                                    <p:cTn id="57" presetID="37" presetClass="path" presetSubtype="0" fill="hold" grpId="3" nodeType="withEffect">
                                      <p:stCondLst>
                                        <p:cond delay="1600"/>
                                      </p:stCondLst>
                                      <p:childTnLst>
                                        <p:animMotion origin="layout" path="M -0.48145 -2.03704E-6 C -0.4808 0.04711 -0.489 0.07084 -0.50899 0.11331 C -0.52656 0.14491 -0.54863 0.15822 -0.56986 0.15729 C -0.59115 0.15637 -0.62136 0.13611 -0.6364 0.1081 C -0.65222 0.0691 -0.66003 0.04456 -0.65951 -2.03704E-6 " pathEditMode="relative" rAng="0" ptsTypes="AAAAA">
                                          <p:cBhvr>
                                            <p:cTn id="58" dur="1000" spd="-100000" fill="hold"/>
                                            <p:tgtEl>
                                              <p:spTgt spid="50"/>
                                            </p:tgtEl>
                                            <p:attrNameLst>
                                              <p:attrName>ppt_x</p:attrName>
                                              <p:attrName>ppt_y</p:attrName>
                                            </p:attrNameLst>
                                          </p:cBhvr>
                                          <p:rCtr x="-8906" y="7859"/>
                                        </p:animMotion>
                                      </p:childTnLst>
                                    </p:cTn>
                                  </p:par>
                                  <p:par>
                                    <p:cTn id="59" presetID="10" presetClass="entr" presetSubtype="0" fill="hold" grpId="0" nodeType="withEffect">
                                      <p:stCondLst>
                                        <p:cond delay="1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100"/>
                                            <p:tgtEl>
                                              <p:spTgt spid="48"/>
                                            </p:tgtEl>
                                          </p:cBhvr>
                                        </p:animEffect>
                                      </p:childTnLst>
                                    </p:cTn>
                                  </p:par>
                                  <p:par>
                                    <p:cTn id="62" presetID="2" presetClass="entr" presetSubtype="2" fill="hold" grpId="0" nodeType="withEffect" p14:presetBounceEnd="20000">
                                      <p:stCondLst>
                                        <p:cond delay="2800"/>
                                      </p:stCondLst>
                                      <p:iterate type="wd">
                                        <p:tmPct val="4000"/>
                                      </p:iterate>
                                      <p:childTnLst>
                                        <p:set>
                                          <p:cBhvr>
                                            <p:cTn id="63" dur="1" fill="hold">
                                              <p:stCondLst>
                                                <p:cond delay="0"/>
                                              </p:stCondLst>
                                            </p:cTn>
                                            <p:tgtEl>
                                              <p:spTgt spid="43"/>
                                            </p:tgtEl>
                                            <p:attrNameLst>
                                              <p:attrName>style.visibility</p:attrName>
                                            </p:attrNameLst>
                                          </p:cBhvr>
                                          <p:to>
                                            <p:strVal val="visible"/>
                                          </p:to>
                                        </p:set>
                                        <p:anim calcmode="lin" valueType="num" p14:bounceEnd="20000">
                                          <p:cBhvr additive="base">
                                            <p:cTn id="64" dur="2000" fill="hold"/>
                                            <p:tgtEl>
                                              <p:spTgt spid="43"/>
                                            </p:tgtEl>
                                            <p:attrNameLst>
                                              <p:attrName>ppt_x</p:attrName>
                                            </p:attrNameLst>
                                          </p:cBhvr>
                                          <p:tavLst>
                                            <p:tav tm="0">
                                              <p:val>
                                                <p:strVal val="1+#ppt_w/2"/>
                                              </p:val>
                                            </p:tav>
                                            <p:tav tm="100000">
                                              <p:val>
                                                <p:strVal val="#ppt_x"/>
                                              </p:val>
                                            </p:tav>
                                          </p:tavLst>
                                        </p:anim>
                                        <p:anim calcmode="lin" valueType="num" p14:bounceEnd="20000">
                                          <p:cBhvr additive="base">
                                            <p:cTn id="65" dur="2000" fill="hold"/>
                                            <p:tgtEl>
                                              <p:spTgt spid="43"/>
                                            </p:tgtEl>
                                            <p:attrNameLst>
                                              <p:attrName>ppt_y</p:attrName>
                                            </p:attrNameLst>
                                          </p:cBhvr>
                                          <p:tavLst>
                                            <p:tav tm="0">
                                              <p:val>
                                                <p:strVal val="#ppt_y"/>
                                              </p:val>
                                            </p:tav>
                                            <p:tav tm="100000">
                                              <p:val>
                                                <p:strVal val="#ppt_y"/>
                                              </p:val>
                                            </p:tav>
                                          </p:tavLst>
                                        </p:anim>
                                      </p:childTnLst>
                                    </p:cTn>
                                  </p:par>
                                  <p:par>
                                    <p:cTn id="66" presetID="47" presetClass="entr" presetSubtype="0" fill="hold" grpId="0" nodeType="withEffect">
                                      <p:stCondLst>
                                        <p:cond delay="210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anim calcmode="lin" valueType="num">
                                          <p:cBhvr>
                                            <p:cTn id="69" dur="500" fill="hold"/>
                                            <p:tgtEl>
                                              <p:spTgt spid="53"/>
                                            </p:tgtEl>
                                            <p:attrNameLst>
                                              <p:attrName>ppt_x</p:attrName>
                                            </p:attrNameLst>
                                          </p:cBhvr>
                                          <p:tavLst>
                                            <p:tav tm="0">
                                              <p:val>
                                                <p:strVal val="#ppt_x"/>
                                              </p:val>
                                            </p:tav>
                                            <p:tav tm="100000">
                                              <p:val>
                                                <p:strVal val="#ppt_x"/>
                                              </p:val>
                                            </p:tav>
                                          </p:tavLst>
                                        </p:anim>
                                        <p:anim calcmode="lin" valueType="num">
                                          <p:cBhvr>
                                            <p:cTn id="70" dur="500" fill="hold"/>
                                            <p:tgtEl>
                                              <p:spTgt spid="53"/>
                                            </p:tgtEl>
                                            <p:attrNameLst>
                                              <p:attrName>ppt_y</p:attrName>
                                            </p:attrNameLst>
                                          </p:cBhvr>
                                          <p:tavLst>
                                            <p:tav tm="0">
                                              <p:val>
                                                <p:strVal val="#ppt_y-.1"/>
                                              </p:val>
                                            </p:tav>
                                            <p:tav tm="100000">
                                              <p:val>
                                                <p:strVal val="#ppt_y"/>
                                              </p:val>
                                            </p:tav>
                                          </p:tavLst>
                                        </p:anim>
                                      </p:childTnLst>
                                    </p:cTn>
                                  </p:par>
                                  <p:par>
                                    <p:cTn id="71" presetID="8" presetClass="emph" presetSubtype="0" fill="hold" grpId="7" nodeType="withEffect">
                                      <p:stCondLst>
                                        <p:cond delay="1600"/>
                                      </p:stCondLst>
                                      <p:childTnLst>
                                        <p:animRot by="-10800000">
                                          <p:cBhvr>
                                            <p:cTn id="72" dur="1000" fill="hold"/>
                                            <p:tgtEl>
                                              <p:spTgt spid="50"/>
                                            </p:tgtEl>
                                            <p:attrNameLst>
                                              <p:attrName>r</p:attrName>
                                            </p:attrNameLst>
                                          </p:cBhvr>
                                        </p:animRot>
                                      </p:childTnLst>
                                    </p:cTn>
                                  </p:par>
                                  <p:par>
                                    <p:cTn id="73" presetID="8" presetClass="emph" presetSubtype="0" fill="hold" grpId="8" nodeType="withEffect">
                                      <p:stCondLst>
                                        <p:cond delay="2700"/>
                                      </p:stCondLst>
                                      <p:childTnLst>
                                        <p:animRot by="5400000">
                                          <p:cBhvr>
                                            <p:cTn id="74" dur="1000" fill="hold"/>
                                            <p:tgtEl>
                                              <p:spTgt spid="50"/>
                                            </p:tgtEl>
                                            <p:attrNameLst>
                                              <p:attrName>r</p:attrName>
                                            </p:attrNameLst>
                                          </p:cBhvr>
                                        </p:animRot>
                                      </p:childTnLst>
                                    </p:cTn>
                                  </p:par>
                                  <p:par>
                                    <p:cTn id="75" presetID="35" presetClass="path" presetSubtype="0" fill="hold" grpId="2" nodeType="withEffect">
                                      <p:stCondLst>
                                        <p:cond delay="2700"/>
                                      </p:stCondLst>
                                      <p:childTnLst>
                                        <p:animMotion origin="layout" path="M -0.41348 -2.03704E-6 L -0.48145 -2.03704E-6 " pathEditMode="relative" rAng="0" ptsTypes="AA">
                                          <p:cBhvr>
                                            <p:cTn id="76" dur="1000" spd="-100000" fill="hold"/>
                                            <p:tgtEl>
                                              <p:spTgt spid="50"/>
                                            </p:tgtEl>
                                            <p:attrNameLst>
                                              <p:attrName>ppt_x</p:attrName>
                                              <p:attrName>ppt_y</p:attrName>
                                            </p:attrNameLst>
                                          </p:cBhvr>
                                          <p:rCtr x="-3398" y="0"/>
                                        </p:animMotion>
                                      </p:childTnLst>
                                    </p:cTn>
                                  </p:par>
                                  <p:par>
                                    <p:cTn id="77" presetID="37" presetClass="path" presetSubtype="0" fill="hold" grpId="1" nodeType="withEffect">
                                      <p:stCondLst>
                                        <p:cond delay="3500"/>
                                      </p:stCondLst>
                                      <p:childTnLst>
                                        <p:animMotion origin="layout" path="M -0.23594 0.0007 C -0.23581 -0.04398 -0.24336 -0.06967 -0.25957 -0.10254 C -0.2696 -0.12847 -0.30202 -0.1559 -0.32429 -0.15602 C -0.34675 -0.15648 -0.3836 -0.12974 -0.39362 -0.10393 C -0.40918 -0.06516 -0.41341 -0.05173 -0.41354 0.0007 " pathEditMode="relative" rAng="0" ptsTypes="AAAAA">
                                          <p:cBhvr>
                                            <p:cTn id="78" dur="1000" spd="-100000" fill="hold"/>
                                            <p:tgtEl>
                                              <p:spTgt spid="50"/>
                                            </p:tgtEl>
                                            <p:attrNameLst>
                                              <p:attrName>ppt_x</p:attrName>
                                              <p:attrName>ppt_y</p:attrName>
                                            </p:attrNameLst>
                                          </p:cBhvr>
                                          <p:rCtr x="-8880" y="-7847"/>
                                        </p:animMotion>
                                      </p:childTnLst>
                                    </p:cTn>
                                  </p:par>
                                  <p:par>
                                    <p:cTn id="79" presetID="10" presetClass="entr" presetSubtype="0" fill="hold" grpId="0" nodeType="withEffect">
                                      <p:stCondLst>
                                        <p:cond delay="350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800"/>
                                            <p:tgtEl>
                                              <p:spTgt spid="47"/>
                                            </p:tgtEl>
                                          </p:cBhvr>
                                        </p:animEffect>
                                      </p:childTnLst>
                                    </p:cTn>
                                  </p:par>
                                  <p:par>
                                    <p:cTn id="82" presetID="2" presetClass="entr" presetSubtype="2" fill="hold" grpId="0" nodeType="withEffect" p14:presetBounceEnd="20000">
                                      <p:stCondLst>
                                        <p:cond delay="4300"/>
                                      </p:stCondLst>
                                      <p:iterate type="wd">
                                        <p:tmPct val="4000"/>
                                      </p:iterate>
                                      <p:childTnLst>
                                        <p:set>
                                          <p:cBhvr>
                                            <p:cTn id="83" dur="1" fill="hold">
                                              <p:stCondLst>
                                                <p:cond delay="0"/>
                                              </p:stCondLst>
                                            </p:cTn>
                                            <p:tgtEl>
                                              <p:spTgt spid="41"/>
                                            </p:tgtEl>
                                            <p:attrNameLst>
                                              <p:attrName>style.visibility</p:attrName>
                                            </p:attrNameLst>
                                          </p:cBhvr>
                                          <p:to>
                                            <p:strVal val="visible"/>
                                          </p:to>
                                        </p:set>
                                        <p:anim calcmode="lin" valueType="num" p14:bounceEnd="20000">
                                          <p:cBhvr additive="base">
                                            <p:cTn id="84" dur="2000" fill="hold"/>
                                            <p:tgtEl>
                                              <p:spTgt spid="41"/>
                                            </p:tgtEl>
                                            <p:attrNameLst>
                                              <p:attrName>ppt_x</p:attrName>
                                            </p:attrNameLst>
                                          </p:cBhvr>
                                          <p:tavLst>
                                            <p:tav tm="0">
                                              <p:val>
                                                <p:strVal val="1+#ppt_w/2"/>
                                              </p:val>
                                            </p:tav>
                                            <p:tav tm="100000">
                                              <p:val>
                                                <p:strVal val="#ppt_x"/>
                                              </p:val>
                                            </p:tav>
                                          </p:tavLst>
                                        </p:anim>
                                        <p:anim calcmode="lin" valueType="num" p14:bounceEnd="20000">
                                          <p:cBhvr additive="base">
                                            <p:cTn id="85" dur="2000" fill="hold"/>
                                            <p:tgtEl>
                                              <p:spTgt spid="41"/>
                                            </p:tgtEl>
                                            <p:attrNameLst>
                                              <p:attrName>ppt_y</p:attrName>
                                            </p:attrNameLst>
                                          </p:cBhvr>
                                          <p:tavLst>
                                            <p:tav tm="0">
                                              <p:val>
                                                <p:strVal val="#ppt_y"/>
                                              </p:val>
                                            </p:tav>
                                            <p:tav tm="100000">
                                              <p:val>
                                                <p:strVal val="#ppt_y"/>
                                              </p:val>
                                            </p:tav>
                                          </p:tavLst>
                                        </p:anim>
                                      </p:childTnLst>
                                    </p:cTn>
                                  </p:par>
                                  <p:par>
                                    <p:cTn id="86" presetID="42" presetClass="entr" presetSubtype="0" fill="hold" grpId="0" nodeType="withEffect">
                                      <p:stCondLst>
                                        <p:cond delay="390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anim calcmode="lin" valueType="num">
                                          <p:cBhvr>
                                            <p:cTn id="89" dur="500" fill="hold"/>
                                            <p:tgtEl>
                                              <p:spTgt spid="52"/>
                                            </p:tgtEl>
                                            <p:attrNameLst>
                                              <p:attrName>ppt_x</p:attrName>
                                            </p:attrNameLst>
                                          </p:cBhvr>
                                          <p:tavLst>
                                            <p:tav tm="0">
                                              <p:val>
                                                <p:strVal val="#ppt_x"/>
                                              </p:val>
                                            </p:tav>
                                            <p:tav tm="100000">
                                              <p:val>
                                                <p:strVal val="#ppt_x"/>
                                              </p:val>
                                            </p:tav>
                                          </p:tavLst>
                                        </p:anim>
                                        <p:anim calcmode="lin" valueType="num">
                                          <p:cBhvr>
                                            <p:cTn id="90" dur="500" fill="hold"/>
                                            <p:tgtEl>
                                              <p:spTgt spid="52"/>
                                            </p:tgtEl>
                                            <p:attrNameLst>
                                              <p:attrName>ppt_y</p:attrName>
                                            </p:attrNameLst>
                                          </p:cBhvr>
                                          <p:tavLst>
                                            <p:tav tm="0">
                                              <p:val>
                                                <p:strVal val="#ppt_y+.1"/>
                                              </p:val>
                                            </p:tav>
                                            <p:tav tm="100000">
                                              <p:val>
                                                <p:strVal val="#ppt_y"/>
                                              </p:val>
                                            </p:tav>
                                          </p:tavLst>
                                        </p:anim>
                                      </p:childTnLst>
                                    </p:cTn>
                                  </p:par>
                                  <p:par>
                                    <p:cTn id="91" presetID="8" presetClass="emph" presetSubtype="0" fill="hold" grpId="9" nodeType="withEffect">
                                      <p:stCondLst>
                                        <p:cond delay="3500"/>
                                      </p:stCondLst>
                                      <p:childTnLst>
                                        <p:animRot by="-5400000">
                                          <p:cBhvr>
                                            <p:cTn id="92" dur="1000" fill="hold"/>
                                            <p:tgtEl>
                                              <p:spTgt spid="50"/>
                                            </p:tgtEl>
                                            <p:attrNameLst>
                                              <p:attrName>r</p:attrName>
                                            </p:attrNameLst>
                                          </p:cBhvr>
                                        </p:animRot>
                                      </p:childTnLst>
                                    </p:cTn>
                                  </p:par>
                                  <p:par>
                                    <p:cTn id="93" presetID="8" presetClass="emph" presetSubtype="0" fill="hold" grpId="10" nodeType="withEffect">
                                      <p:stCondLst>
                                        <p:cond delay="3500"/>
                                      </p:stCondLst>
                                      <p:childTnLst>
                                        <p:animRot by="10800000">
                                          <p:cBhvr>
                                            <p:cTn id="94" dur="1000" fill="hold"/>
                                            <p:tgtEl>
                                              <p:spTgt spid="50"/>
                                            </p:tgtEl>
                                            <p:attrNameLst>
                                              <p:attrName>r</p:attrName>
                                            </p:attrNameLst>
                                          </p:cBhvr>
                                        </p:animRot>
                                      </p:childTnLst>
                                    </p:cTn>
                                  </p:par>
                                  <p:par>
                                    <p:cTn id="95" presetID="8" presetClass="emph" presetSubtype="0" fill="hold" grpId="14" nodeType="withEffect">
                                      <p:stCondLst>
                                        <p:cond delay="4300"/>
                                      </p:stCondLst>
                                      <p:childTnLst>
                                        <p:animRot by="-5400000">
                                          <p:cBhvr>
                                            <p:cTn id="96" dur="1000" fill="hold"/>
                                            <p:tgtEl>
                                              <p:spTgt spid="50"/>
                                            </p:tgtEl>
                                            <p:attrNameLst>
                                              <p:attrName>r</p:attrName>
                                            </p:attrNameLst>
                                          </p:cBhvr>
                                        </p:animRot>
                                      </p:childTnLst>
                                    </p:cTn>
                                  </p:par>
                                  <p:par>
                                    <p:cTn id="97" presetID="8" presetClass="emph" presetSubtype="0" fill="hold" grpId="11" nodeType="withEffect">
                                      <p:stCondLst>
                                        <p:cond delay="4600"/>
                                      </p:stCondLst>
                                      <p:childTnLst>
                                        <p:animRot by="5400000">
                                          <p:cBhvr>
                                            <p:cTn id="98" dur="1000" fill="hold"/>
                                            <p:tgtEl>
                                              <p:spTgt spid="50"/>
                                            </p:tgtEl>
                                            <p:attrNameLst>
                                              <p:attrName>r</p:attrName>
                                            </p:attrNameLst>
                                          </p:cBhvr>
                                        </p:animRot>
                                      </p:childTnLst>
                                    </p:cTn>
                                  </p:par>
                                  <p:par>
                                    <p:cTn id="99" presetID="8" presetClass="emph" presetSubtype="0" fill="hold" grpId="12" nodeType="withEffect">
                                      <p:stCondLst>
                                        <p:cond delay="4600"/>
                                      </p:stCondLst>
                                      <p:childTnLst>
                                        <p:animRot by="-10800000">
                                          <p:cBhvr>
                                            <p:cTn id="100" dur="1000" fill="hold"/>
                                            <p:tgtEl>
                                              <p:spTgt spid="50"/>
                                            </p:tgtEl>
                                            <p:attrNameLst>
                                              <p:attrName>r</p:attrName>
                                            </p:attrNameLst>
                                          </p:cBhvr>
                                        </p:animRot>
                                      </p:childTnLst>
                                    </p:cTn>
                                  </p:par>
                                  <p:par>
                                    <p:cTn id="101" presetID="8" presetClass="emph" presetSubtype="0" fill="hold" grpId="13" nodeType="withEffect">
                                      <p:stCondLst>
                                        <p:cond delay="5900"/>
                                      </p:stCondLst>
                                      <p:childTnLst>
                                        <p:animRot by="5400000">
                                          <p:cBhvr>
                                            <p:cTn id="102" dur="1000" fill="hold"/>
                                            <p:tgtEl>
                                              <p:spTgt spid="50"/>
                                            </p:tgtEl>
                                            <p:attrNameLst>
                                              <p:attrName>r</p:attrName>
                                            </p:attrNameLst>
                                          </p:cBhvr>
                                        </p:animRot>
                                      </p:childTnLst>
                                    </p:cTn>
                                  </p:par>
                                  <p:par>
                                    <p:cTn id="103" presetID="35" presetClass="path" presetSubtype="0" fill="hold" grpId="0" nodeType="withEffect">
                                      <p:stCondLst>
                                        <p:cond delay="5900"/>
                                      </p:stCondLst>
                                      <p:childTnLst>
                                        <p:animMotion origin="layout" path="M -0.00886 -2.03704E-6 L -0.23932 -2.03704E-6 " pathEditMode="relative" rAng="0" ptsTypes="AA">
                                          <p:cBhvr>
                                            <p:cTn id="104" dur="1000" spd="-100000" fill="hold"/>
                                            <p:tgtEl>
                                              <p:spTgt spid="50"/>
                                            </p:tgtEl>
                                            <p:attrNameLst>
                                              <p:attrName>ppt_x</p:attrName>
                                              <p:attrName>ppt_y</p:attrName>
                                            </p:attrNameLst>
                                          </p:cBhvr>
                                          <p:rCtr x="-115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39" grpId="0"/>
          <p:bldP spid="41" grpId="0"/>
          <p:bldP spid="43" grpId="0"/>
          <p:bldP spid="46" grpId="0" animBg="1"/>
          <p:bldP spid="47" grpId="0" animBg="1"/>
          <p:bldP spid="48" grpId="0" animBg="1"/>
          <p:bldP spid="49" grpId="0" animBg="1"/>
          <p:bldP spid="50" grpId="0" animBg="1"/>
          <p:bldP spid="50" grpId="1" animBg="1"/>
          <p:bldP spid="50" grpId="2" animBg="1"/>
          <p:bldP spid="50" grpId="3" animBg="1"/>
          <p:bldP spid="50" grpId="4" animBg="1"/>
          <p:bldP spid="50" grpId="5" animBg="1"/>
          <p:bldP spid="50" grpId="6" animBg="1"/>
          <p:bldP spid="50" grpId="7" animBg="1"/>
          <p:bldP spid="50" grpId="8" animBg="1"/>
          <p:bldP spid="50" grpId="9" animBg="1"/>
          <p:bldP spid="50" grpId="10" animBg="1"/>
          <p:bldP spid="50" grpId="11" animBg="1"/>
          <p:bldP spid="50" grpId="12" animBg="1"/>
          <p:bldP spid="50" grpId="13" animBg="1"/>
          <p:bldP spid="50" grpId="14"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41" presetClass="entr" presetSubtype="0" fill="hold" grpId="0" nodeType="withEffect">
                                      <p:stCondLst>
                                        <p:cond delay="0"/>
                                      </p:stCondLst>
                                      <p:iterate type="lt">
                                        <p:tmPct val="4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4"/>
                                            </p:tgtEl>
                                            <p:attrNameLst>
                                              <p:attrName>ppt_y</p:attrName>
                                            </p:attrNameLst>
                                          </p:cBhvr>
                                          <p:tavLst>
                                            <p:tav tm="0">
                                              <p:val>
                                                <p:strVal val="#ppt_y"/>
                                              </p:val>
                                            </p:tav>
                                            <p:tav tm="100000">
                                              <p:val>
                                                <p:strVal val="#ppt_y"/>
                                              </p:val>
                                            </p:tav>
                                          </p:tavLst>
                                        </p:anim>
                                        <p:anim calcmode="lin" valueType="num">
                                          <p:cBhvr>
                                            <p:cTn id="12"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4"/>
                                            </p:tgtEl>
                                          </p:cBhvr>
                                        </p:animEffect>
                                      </p:childTnLst>
                                    </p:cTn>
                                  </p:par>
                                  <p:par>
                                    <p:cTn id="15" presetID="41" presetClass="entr" presetSubtype="0" fill="hold" grpId="0" nodeType="withEffect">
                                      <p:stCondLst>
                                        <p:cond delay="0"/>
                                      </p:stCondLst>
                                      <p:iterate type="lt">
                                        <p:tmPct val="4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 calcmode="lin" valueType="num">
                                          <p:cBhvr>
                                            <p:cTn id="1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5"/>
                                            </p:tgtEl>
                                          </p:cBhvr>
                                        </p:animEffect>
                                      </p:childTnLst>
                                    </p:cTn>
                                  </p:par>
                                  <p:par>
                                    <p:cTn id="22" presetID="41" presetClass="entr" presetSubtype="0" fill="hold" grpId="0" nodeType="withEffect">
                                      <p:stCondLst>
                                        <p:cond delay="0"/>
                                      </p:stCondLst>
                                      <p:iterate type="lt">
                                        <p:tmPct val="4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7"/>
                                            </p:tgtEl>
                                          </p:cBhvr>
                                        </p:animEffect>
                                      </p:childTnLst>
                                    </p:cTn>
                                  </p:par>
                                  <p:par>
                                    <p:cTn id="29" presetID="2" presetClass="entr" presetSubtype="4" fill="hold" nodeType="withEffect">
                                      <p:stCondLst>
                                        <p:cond delay="43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ppt_x"/>
                                              </p:val>
                                            </p:tav>
                                            <p:tav tm="100000">
                                              <p:val>
                                                <p:strVal val="#ppt_x"/>
                                              </p:val>
                                            </p:tav>
                                          </p:tavLst>
                                        </p:anim>
                                        <p:anim calcmode="lin" valueType="num">
                                          <p:cBhvr additive="base">
                                            <p:cTn id="32" dur="2000" fill="hold"/>
                                            <p:tgtEl>
                                              <p:spTgt spid="15"/>
                                            </p:tgtEl>
                                            <p:attrNameLst>
                                              <p:attrName>ppt_y</p:attrName>
                                            </p:attrNameLst>
                                          </p:cBhvr>
                                          <p:tavLst>
                                            <p:tav tm="0">
                                              <p:val>
                                                <p:strVal val="1+#ppt_h/2"/>
                                              </p:val>
                                            </p:tav>
                                            <p:tav tm="100000">
                                              <p:val>
                                                <p:strVal val="#ppt_y"/>
                                              </p:val>
                                            </p:tav>
                                          </p:tavLst>
                                        </p:anim>
                                      </p:childTnLst>
                                    </p:cTn>
                                  </p:par>
                                  <p:par>
                                    <p:cTn id="33" presetID="17" presetClass="entr" presetSubtype="8" fill="hold" grpId="0" nodeType="withEffect">
                                      <p:stCondLst>
                                        <p:cond delay="300"/>
                                      </p:stCondLst>
                                      <p:childTnLst>
                                        <p:set>
                                          <p:cBhvr>
                                            <p:cTn id="34" dur="1" fill="hold">
                                              <p:stCondLst>
                                                <p:cond delay="0"/>
                                              </p:stCondLst>
                                            </p:cTn>
                                            <p:tgtEl>
                                              <p:spTgt spid="49"/>
                                            </p:tgtEl>
                                            <p:attrNameLst>
                                              <p:attrName>style.visibility</p:attrName>
                                            </p:attrNameLst>
                                          </p:cBhvr>
                                          <p:to>
                                            <p:strVal val="visible"/>
                                          </p:to>
                                        </p:set>
                                        <p:anim calcmode="lin" valueType="num">
                                          <p:cBhvr>
                                            <p:cTn id="35" dur="6000" fill="hold"/>
                                            <p:tgtEl>
                                              <p:spTgt spid="49"/>
                                            </p:tgtEl>
                                            <p:attrNameLst>
                                              <p:attrName>ppt_x</p:attrName>
                                            </p:attrNameLst>
                                          </p:cBhvr>
                                          <p:tavLst>
                                            <p:tav tm="0">
                                              <p:val>
                                                <p:strVal val="#ppt_x-#ppt_w/2"/>
                                              </p:val>
                                            </p:tav>
                                            <p:tav tm="100000">
                                              <p:val>
                                                <p:strVal val="#ppt_x"/>
                                              </p:val>
                                            </p:tav>
                                          </p:tavLst>
                                        </p:anim>
                                        <p:anim calcmode="lin" valueType="num">
                                          <p:cBhvr>
                                            <p:cTn id="36" dur="6000" fill="hold"/>
                                            <p:tgtEl>
                                              <p:spTgt spid="49"/>
                                            </p:tgtEl>
                                            <p:attrNameLst>
                                              <p:attrName>ppt_y</p:attrName>
                                            </p:attrNameLst>
                                          </p:cBhvr>
                                          <p:tavLst>
                                            <p:tav tm="0">
                                              <p:val>
                                                <p:strVal val="#ppt_y"/>
                                              </p:val>
                                            </p:tav>
                                            <p:tav tm="100000">
                                              <p:val>
                                                <p:strVal val="#ppt_y"/>
                                              </p:val>
                                            </p:tav>
                                          </p:tavLst>
                                        </p:anim>
                                        <p:anim calcmode="lin" valueType="num">
                                          <p:cBhvr>
                                            <p:cTn id="37" dur="6000" fill="hold"/>
                                            <p:tgtEl>
                                              <p:spTgt spid="49"/>
                                            </p:tgtEl>
                                            <p:attrNameLst>
                                              <p:attrName>ppt_w</p:attrName>
                                            </p:attrNameLst>
                                          </p:cBhvr>
                                          <p:tavLst>
                                            <p:tav tm="0">
                                              <p:val>
                                                <p:fltVal val="0"/>
                                              </p:val>
                                            </p:tav>
                                            <p:tav tm="100000">
                                              <p:val>
                                                <p:strVal val="#ppt_w"/>
                                              </p:val>
                                            </p:tav>
                                          </p:tavLst>
                                        </p:anim>
                                        <p:anim calcmode="lin" valueType="num">
                                          <p:cBhvr>
                                            <p:cTn id="38" dur="6000" fill="hold"/>
                                            <p:tgtEl>
                                              <p:spTgt spid="49"/>
                                            </p:tgtEl>
                                            <p:attrNameLst>
                                              <p:attrName>ppt_h</p:attrName>
                                            </p:attrNameLst>
                                          </p:cBhvr>
                                          <p:tavLst>
                                            <p:tav tm="0">
                                              <p:val>
                                                <p:strVal val="#ppt_h"/>
                                              </p:val>
                                            </p:tav>
                                            <p:tav tm="100000">
                                              <p:val>
                                                <p:strVal val="#ppt_h"/>
                                              </p:val>
                                            </p:tav>
                                          </p:tavLst>
                                        </p:anim>
                                      </p:childTnLst>
                                    </p:cTn>
                                  </p:par>
                                  <p:par>
                                    <p:cTn id="39" presetID="37" presetClass="path" presetSubtype="0" fill="hold" grpId="4" nodeType="withEffect">
                                      <p:stCondLst>
                                        <p:cond delay="300"/>
                                      </p:stCondLst>
                                      <p:childTnLst>
                                        <p:animMotion origin="layout" path="M -0.65951 -2.03704E-6 C -0.66218 -0.04294 -0.66387 -0.06354 -0.6819 -0.1081 C -0.69343 -0.13785 -0.73347 -0.1794 -0.75977 -0.18055 C -0.78613 -0.18171 -0.82871 -0.14467 -0.84004 -0.11493 C -0.85821 -0.07037 -0.86276 -0.04629 -0.8614 -2.03704E-6 " pathEditMode="relative" rAng="0" ptsTypes="AAAAA">
                                          <p:cBhvr>
                                            <p:cTn id="40" dur="1000" spd="-100000" fill="hold"/>
                                            <p:tgtEl>
                                              <p:spTgt spid="50"/>
                                            </p:tgtEl>
                                            <p:attrNameLst>
                                              <p:attrName>ppt_x</p:attrName>
                                              <p:attrName>ppt_y</p:attrName>
                                            </p:attrNameLst>
                                          </p:cBhvr>
                                          <p:rCtr x="-10111" y="-9039"/>
                                        </p:animMotion>
                                      </p:childTnLst>
                                    </p:cTn>
                                  </p:par>
                                  <p:par>
                                    <p:cTn id="41" presetID="10" presetClass="entr" presetSubtype="0" fill="hold" grpId="0" nodeType="withEffect">
                                      <p:stCondLst>
                                        <p:cond delay="3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300"/>
                                            <p:tgtEl>
                                              <p:spTgt spid="46"/>
                                            </p:tgtEl>
                                          </p:cBhvr>
                                        </p:animEffect>
                                      </p:childTnLst>
                                    </p:cTn>
                                  </p:par>
                                  <p:par>
                                    <p:cTn id="44" presetID="2" presetClass="entr" presetSubtype="8" fill="hold" grpId="0" nodeType="withEffect">
                                      <p:stCondLst>
                                        <p:cond delay="1600"/>
                                      </p:stCondLst>
                                      <p:iterate type="wd">
                                        <p:tmPct val="4000"/>
                                      </p:iterate>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000" fill="hold"/>
                                            <p:tgtEl>
                                              <p:spTgt spid="39"/>
                                            </p:tgtEl>
                                            <p:attrNameLst>
                                              <p:attrName>ppt_x</p:attrName>
                                            </p:attrNameLst>
                                          </p:cBhvr>
                                          <p:tavLst>
                                            <p:tav tm="0">
                                              <p:val>
                                                <p:strVal val="0-#ppt_w/2"/>
                                              </p:val>
                                            </p:tav>
                                            <p:tav tm="100000">
                                              <p:val>
                                                <p:strVal val="#ppt_x"/>
                                              </p:val>
                                            </p:tav>
                                          </p:tavLst>
                                        </p:anim>
                                        <p:anim calcmode="lin" valueType="num">
                                          <p:cBhvr additive="base">
                                            <p:cTn id="47" dur="2000" fill="hold"/>
                                            <p:tgtEl>
                                              <p:spTgt spid="39"/>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90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par>
                                    <p:cTn id="53" presetID="8" presetClass="emph" presetSubtype="0" fill="hold" grpId="6" nodeType="withEffect">
                                      <p:stCondLst>
                                        <p:cond delay="300"/>
                                      </p:stCondLst>
                                      <p:childTnLst>
                                        <p:animRot by="-5400000">
                                          <p:cBhvr>
                                            <p:cTn id="54" dur="1000" fill="hold"/>
                                            <p:tgtEl>
                                              <p:spTgt spid="50"/>
                                            </p:tgtEl>
                                            <p:attrNameLst>
                                              <p:attrName>r</p:attrName>
                                            </p:attrNameLst>
                                          </p:cBhvr>
                                        </p:animRot>
                                      </p:childTnLst>
                                    </p:cTn>
                                  </p:par>
                                  <p:par>
                                    <p:cTn id="55" presetID="8" presetClass="emph" presetSubtype="0" fill="hold" grpId="5" nodeType="withEffect">
                                      <p:stCondLst>
                                        <p:cond delay="300"/>
                                      </p:stCondLst>
                                      <p:childTnLst>
                                        <p:animRot by="10800000">
                                          <p:cBhvr>
                                            <p:cTn id="56" dur="1000" fill="hold"/>
                                            <p:tgtEl>
                                              <p:spTgt spid="50"/>
                                            </p:tgtEl>
                                            <p:attrNameLst>
                                              <p:attrName>r</p:attrName>
                                            </p:attrNameLst>
                                          </p:cBhvr>
                                        </p:animRot>
                                      </p:childTnLst>
                                    </p:cTn>
                                  </p:par>
                                  <p:par>
                                    <p:cTn id="57" presetID="37" presetClass="path" presetSubtype="0" fill="hold" grpId="3" nodeType="withEffect">
                                      <p:stCondLst>
                                        <p:cond delay="1600"/>
                                      </p:stCondLst>
                                      <p:childTnLst>
                                        <p:animMotion origin="layout" path="M -0.48145 -2.03704E-6 C -0.4808 0.04711 -0.489 0.07084 -0.50899 0.11331 C -0.52656 0.14491 -0.54863 0.15822 -0.56986 0.15729 C -0.59115 0.15637 -0.62136 0.13611 -0.6364 0.1081 C -0.65222 0.0691 -0.66003 0.04456 -0.65951 -2.03704E-6 " pathEditMode="relative" rAng="0" ptsTypes="AAAAA">
                                          <p:cBhvr>
                                            <p:cTn id="58" dur="1000" spd="-100000" fill="hold"/>
                                            <p:tgtEl>
                                              <p:spTgt spid="50"/>
                                            </p:tgtEl>
                                            <p:attrNameLst>
                                              <p:attrName>ppt_x</p:attrName>
                                              <p:attrName>ppt_y</p:attrName>
                                            </p:attrNameLst>
                                          </p:cBhvr>
                                          <p:rCtr x="-8906" y="7859"/>
                                        </p:animMotion>
                                      </p:childTnLst>
                                    </p:cTn>
                                  </p:par>
                                  <p:par>
                                    <p:cTn id="59" presetID="10" presetClass="entr" presetSubtype="0" fill="hold" grpId="0" nodeType="withEffect">
                                      <p:stCondLst>
                                        <p:cond delay="1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100"/>
                                            <p:tgtEl>
                                              <p:spTgt spid="48"/>
                                            </p:tgtEl>
                                          </p:cBhvr>
                                        </p:animEffect>
                                      </p:childTnLst>
                                    </p:cTn>
                                  </p:par>
                                  <p:par>
                                    <p:cTn id="62" presetID="2" presetClass="entr" presetSubtype="2" fill="hold" grpId="0" nodeType="withEffect">
                                      <p:stCondLst>
                                        <p:cond delay="2800"/>
                                      </p:stCondLst>
                                      <p:iterate type="wd">
                                        <p:tmPct val="4000"/>
                                      </p:iterate>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2000" fill="hold"/>
                                            <p:tgtEl>
                                              <p:spTgt spid="43"/>
                                            </p:tgtEl>
                                            <p:attrNameLst>
                                              <p:attrName>ppt_x</p:attrName>
                                            </p:attrNameLst>
                                          </p:cBhvr>
                                          <p:tavLst>
                                            <p:tav tm="0">
                                              <p:val>
                                                <p:strVal val="1+#ppt_w/2"/>
                                              </p:val>
                                            </p:tav>
                                            <p:tav tm="100000">
                                              <p:val>
                                                <p:strVal val="#ppt_x"/>
                                              </p:val>
                                            </p:tav>
                                          </p:tavLst>
                                        </p:anim>
                                        <p:anim calcmode="lin" valueType="num">
                                          <p:cBhvr additive="base">
                                            <p:cTn id="65" dur="2000" fill="hold"/>
                                            <p:tgtEl>
                                              <p:spTgt spid="43"/>
                                            </p:tgtEl>
                                            <p:attrNameLst>
                                              <p:attrName>ppt_y</p:attrName>
                                            </p:attrNameLst>
                                          </p:cBhvr>
                                          <p:tavLst>
                                            <p:tav tm="0">
                                              <p:val>
                                                <p:strVal val="#ppt_y"/>
                                              </p:val>
                                            </p:tav>
                                            <p:tav tm="100000">
                                              <p:val>
                                                <p:strVal val="#ppt_y"/>
                                              </p:val>
                                            </p:tav>
                                          </p:tavLst>
                                        </p:anim>
                                      </p:childTnLst>
                                    </p:cTn>
                                  </p:par>
                                  <p:par>
                                    <p:cTn id="66" presetID="47" presetClass="entr" presetSubtype="0" fill="hold" grpId="0" nodeType="withEffect">
                                      <p:stCondLst>
                                        <p:cond delay="210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anim calcmode="lin" valueType="num">
                                          <p:cBhvr>
                                            <p:cTn id="69" dur="500" fill="hold"/>
                                            <p:tgtEl>
                                              <p:spTgt spid="53"/>
                                            </p:tgtEl>
                                            <p:attrNameLst>
                                              <p:attrName>ppt_x</p:attrName>
                                            </p:attrNameLst>
                                          </p:cBhvr>
                                          <p:tavLst>
                                            <p:tav tm="0">
                                              <p:val>
                                                <p:strVal val="#ppt_x"/>
                                              </p:val>
                                            </p:tav>
                                            <p:tav tm="100000">
                                              <p:val>
                                                <p:strVal val="#ppt_x"/>
                                              </p:val>
                                            </p:tav>
                                          </p:tavLst>
                                        </p:anim>
                                        <p:anim calcmode="lin" valueType="num">
                                          <p:cBhvr>
                                            <p:cTn id="70" dur="500" fill="hold"/>
                                            <p:tgtEl>
                                              <p:spTgt spid="53"/>
                                            </p:tgtEl>
                                            <p:attrNameLst>
                                              <p:attrName>ppt_y</p:attrName>
                                            </p:attrNameLst>
                                          </p:cBhvr>
                                          <p:tavLst>
                                            <p:tav tm="0">
                                              <p:val>
                                                <p:strVal val="#ppt_y-.1"/>
                                              </p:val>
                                            </p:tav>
                                            <p:tav tm="100000">
                                              <p:val>
                                                <p:strVal val="#ppt_y"/>
                                              </p:val>
                                            </p:tav>
                                          </p:tavLst>
                                        </p:anim>
                                      </p:childTnLst>
                                    </p:cTn>
                                  </p:par>
                                  <p:par>
                                    <p:cTn id="71" presetID="8" presetClass="emph" presetSubtype="0" fill="hold" grpId="7" nodeType="withEffect">
                                      <p:stCondLst>
                                        <p:cond delay="1600"/>
                                      </p:stCondLst>
                                      <p:childTnLst>
                                        <p:animRot by="-10800000">
                                          <p:cBhvr>
                                            <p:cTn id="72" dur="1000" fill="hold"/>
                                            <p:tgtEl>
                                              <p:spTgt spid="50"/>
                                            </p:tgtEl>
                                            <p:attrNameLst>
                                              <p:attrName>r</p:attrName>
                                            </p:attrNameLst>
                                          </p:cBhvr>
                                        </p:animRot>
                                      </p:childTnLst>
                                    </p:cTn>
                                  </p:par>
                                  <p:par>
                                    <p:cTn id="73" presetID="8" presetClass="emph" presetSubtype="0" fill="hold" grpId="8" nodeType="withEffect">
                                      <p:stCondLst>
                                        <p:cond delay="2700"/>
                                      </p:stCondLst>
                                      <p:childTnLst>
                                        <p:animRot by="5400000">
                                          <p:cBhvr>
                                            <p:cTn id="74" dur="1000" fill="hold"/>
                                            <p:tgtEl>
                                              <p:spTgt spid="50"/>
                                            </p:tgtEl>
                                            <p:attrNameLst>
                                              <p:attrName>r</p:attrName>
                                            </p:attrNameLst>
                                          </p:cBhvr>
                                        </p:animRot>
                                      </p:childTnLst>
                                    </p:cTn>
                                  </p:par>
                                  <p:par>
                                    <p:cTn id="75" presetID="35" presetClass="path" presetSubtype="0" fill="hold" grpId="2" nodeType="withEffect">
                                      <p:stCondLst>
                                        <p:cond delay="2700"/>
                                      </p:stCondLst>
                                      <p:childTnLst>
                                        <p:animMotion origin="layout" path="M -0.41348 -2.03704E-6 L -0.48145 -2.03704E-6 " pathEditMode="relative" rAng="0" ptsTypes="AA">
                                          <p:cBhvr>
                                            <p:cTn id="76" dur="1000" spd="-100000" fill="hold"/>
                                            <p:tgtEl>
                                              <p:spTgt spid="50"/>
                                            </p:tgtEl>
                                            <p:attrNameLst>
                                              <p:attrName>ppt_x</p:attrName>
                                              <p:attrName>ppt_y</p:attrName>
                                            </p:attrNameLst>
                                          </p:cBhvr>
                                          <p:rCtr x="-3398" y="0"/>
                                        </p:animMotion>
                                      </p:childTnLst>
                                    </p:cTn>
                                  </p:par>
                                  <p:par>
                                    <p:cTn id="77" presetID="37" presetClass="path" presetSubtype="0" fill="hold" grpId="1" nodeType="withEffect">
                                      <p:stCondLst>
                                        <p:cond delay="3500"/>
                                      </p:stCondLst>
                                      <p:childTnLst>
                                        <p:animMotion origin="layout" path="M -0.23594 0.0007 C -0.23581 -0.04398 -0.24336 -0.06967 -0.25957 -0.10254 C -0.2696 -0.12847 -0.30202 -0.1559 -0.32429 -0.15602 C -0.34675 -0.15648 -0.3836 -0.12974 -0.39362 -0.10393 C -0.40918 -0.06516 -0.41341 -0.05173 -0.41354 0.0007 " pathEditMode="relative" rAng="0" ptsTypes="AAAAA">
                                          <p:cBhvr>
                                            <p:cTn id="78" dur="1000" spd="-100000" fill="hold"/>
                                            <p:tgtEl>
                                              <p:spTgt spid="50"/>
                                            </p:tgtEl>
                                            <p:attrNameLst>
                                              <p:attrName>ppt_x</p:attrName>
                                              <p:attrName>ppt_y</p:attrName>
                                            </p:attrNameLst>
                                          </p:cBhvr>
                                          <p:rCtr x="-8880" y="-7847"/>
                                        </p:animMotion>
                                      </p:childTnLst>
                                    </p:cTn>
                                  </p:par>
                                  <p:par>
                                    <p:cTn id="79" presetID="10" presetClass="entr" presetSubtype="0" fill="hold" grpId="0" nodeType="withEffect">
                                      <p:stCondLst>
                                        <p:cond delay="350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800"/>
                                            <p:tgtEl>
                                              <p:spTgt spid="47"/>
                                            </p:tgtEl>
                                          </p:cBhvr>
                                        </p:animEffect>
                                      </p:childTnLst>
                                    </p:cTn>
                                  </p:par>
                                  <p:par>
                                    <p:cTn id="82" presetID="2" presetClass="entr" presetSubtype="2" fill="hold" grpId="0" nodeType="withEffect">
                                      <p:stCondLst>
                                        <p:cond delay="4300"/>
                                      </p:stCondLst>
                                      <p:iterate type="wd">
                                        <p:tmPct val="4000"/>
                                      </p:iterate>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2000" fill="hold"/>
                                            <p:tgtEl>
                                              <p:spTgt spid="41"/>
                                            </p:tgtEl>
                                            <p:attrNameLst>
                                              <p:attrName>ppt_x</p:attrName>
                                            </p:attrNameLst>
                                          </p:cBhvr>
                                          <p:tavLst>
                                            <p:tav tm="0">
                                              <p:val>
                                                <p:strVal val="1+#ppt_w/2"/>
                                              </p:val>
                                            </p:tav>
                                            <p:tav tm="100000">
                                              <p:val>
                                                <p:strVal val="#ppt_x"/>
                                              </p:val>
                                            </p:tav>
                                          </p:tavLst>
                                        </p:anim>
                                        <p:anim calcmode="lin" valueType="num">
                                          <p:cBhvr additive="base">
                                            <p:cTn id="85" dur="2000" fill="hold"/>
                                            <p:tgtEl>
                                              <p:spTgt spid="41"/>
                                            </p:tgtEl>
                                            <p:attrNameLst>
                                              <p:attrName>ppt_y</p:attrName>
                                            </p:attrNameLst>
                                          </p:cBhvr>
                                          <p:tavLst>
                                            <p:tav tm="0">
                                              <p:val>
                                                <p:strVal val="#ppt_y"/>
                                              </p:val>
                                            </p:tav>
                                            <p:tav tm="100000">
                                              <p:val>
                                                <p:strVal val="#ppt_y"/>
                                              </p:val>
                                            </p:tav>
                                          </p:tavLst>
                                        </p:anim>
                                      </p:childTnLst>
                                    </p:cTn>
                                  </p:par>
                                  <p:par>
                                    <p:cTn id="86" presetID="42" presetClass="entr" presetSubtype="0" fill="hold" grpId="0" nodeType="withEffect">
                                      <p:stCondLst>
                                        <p:cond delay="390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anim calcmode="lin" valueType="num">
                                          <p:cBhvr>
                                            <p:cTn id="89" dur="500" fill="hold"/>
                                            <p:tgtEl>
                                              <p:spTgt spid="52"/>
                                            </p:tgtEl>
                                            <p:attrNameLst>
                                              <p:attrName>ppt_x</p:attrName>
                                            </p:attrNameLst>
                                          </p:cBhvr>
                                          <p:tavLst>
                                            <p:tav tm="0">
                                              <p:val>
                                                <p:strVal val="#ppt_x"/>
                                              </p:val>
                                            </p:tav>
                                            <p:tav tm="100000">
                                              <p:val>
                                                <p:strVal val="#ppt_x"/>
                                              </p:val>
                                            </p:tav>
                                          </p:tavLst>
                                        </p:anim>
                                        <p:anim calcmode="lin" valueType="num">
                                          <p:cBhvr>
                                            <p:cTn id="90" dur="500" fill="hold"/>
                                            <p:tgtEl>
                                              <p:spTgt spid="52"/>
                                            </p:tgtEl>
                                            <p:attrNameLst>
                                              <p:attrName>ppt_y</p:attrName>
                                            </p:attrNameLst>
                                          </p:cBhvr>
                                          <p:tavLst>
                                            <p:tav tm="0">
                                              <p:val>
                                                <p:strVal val="#ppt_y+.1"/>
                                              </p:val>
                                            </p:tav>
                                            <p:tav tm="100000">
                                              <p:val>
                                                <p:strVal val="#ppt_y"/>
                                              </p:val>
                                            </p:tav>
                                          </p:tavLst>
                                        </p:anim>
                                      </p:childTnLst>
                                    </p:cTn>
                                  </p:par>
                                  <p:par>
                                    <p:cTn id="91" presetID="8" presetClass="emph" presetSubtype="0" fill="hold" grpId="9" nodeType="withEffect">
                                      <p:stCondLst>
                                        <p:cond delay="3500"/>
                                      </p:stCondLst>
                                      <p:childTnLst>
                                        <p:animRot by="-5400000">
                                          <p:cBhvr>
                                            <p:cTn id="92" dur="1000" fill="hold"/>
                                            <p:tgtEl>
                                              <p:spTgt spid="50"/>
                                            </p:tgtEl>
                                            <p:attrNameLst>
                                              <p:attrName>r</p:attrName>
                                            </p:attrNameLst>
                                          </p:cBhvr>
                                        </p:animRot>
                                      </p:childTnLst>
                                    </p:cTn>
                                  </p:par>
                                  <p:par>
                                    <p:cTn id="93" presetID="8" presetClass="emph" presetSubtype="0" fill="hold" grpId="10" nodeType="withEffect">
                                      <p:stCondLst>
                                        <p:cond delay="3500"/>
                                      </p:stCondLst>
                                      <p:childTnLst>
                                        <p:animRot by="10800000">
                                          <p:cBhvr>
                                            <p:cTn id="94" dur="1000" fill="hold"/>
                                            <p:tgtEl>
                                              <p:spTgt spid="50"/>
                                            </p:tgtEl>
                                            <p:attrNameLst>
                                              <p:attrName>r</p:attrName>
                                            </p:attrNameLst>
                                          </p:cBhvr>
                                        </p:animRot>
                                      </p:childTnLst>
                                    </p:cTn>
                                  </p:par>
                                  <p:par>
                                    <p:cTn id="95" presetID="8" presetClass="emph" presetSubtype="0" fill="hold" grpId="14" nodeType="withEffect">
                                      <p:stCondLst>
                                        <p:cond delay="4300"/>
                                      </p:stCondLst>
                                      <p:childTnLst>
                                        <p:animRot by="-5400000">
                                          <p:cBhvr>
                                            <p:cTn id="96" dur="1000" fill="hold"/>
                                            <p:tgtEl>
                                              <p:spTgt spid="50"/>
                                            </p:tgtEl>
                                            <p:attrNameLst>
                                              <p:attrName>r</p:attrName>
                                            </p:attrNameLst>
                                          </p:cBhvr>
                                        </p:animRot>
                                      </p:childTnLst>
                                    </p:cTn>
                                  </p:par>
                                  <p:par>
                                    <p:cTn id="97" presetID="8" presetClass="emph" presetSubtype="0" fill="hold" grpId="11" nodeType="withEffect">
                                      <p:stCondLst>
                                        <p:cond delay="4600"/>
                                      </p:stCondLst>
                                      <p:childTnLst>
                                        <p:animRot by="5400000">
                                          <p:cBhvr>
                                            <p:cTn id="98" dur="1000" fill="hold"/>
                                            <p:tgtEl>
                                              <p:spTgt spid="50"/>
                                            </p:tgtEl>
                                            <p:attrNameLst>
                                              <p:attrName>r</p:attrName>
                                            </p:attrNameLst>
                                          </p:cBhvr>
                                        </p:animRot>
                                      </p:childTnLst>
                                    </p:cTn>
                                  </p:par>
                                  <p:par>
                                    <p:cTn id="99" presetID="8" presetClass="emph" presetSubtype="0" fill="hold" grpId="12" nodeType="withEffect">
                                      <p:stCondLst>
                                        <p:cond delay="4600"/>
                                      </p:stCondLst>
                                      <p:childTnLst>
                                        <p:animRot by="-10800000">
                                          <p:cBhvr>
                                            <p:cTn id="100" dur="1000" fill="hold"/>
                                            <p:tgtEl>
                                              <p:spTgt spid="50"/>
                                            </p:tgtEl>
                                            <p:attrNameLst>
                                              <p:attrName>r</p:attrName>
                                            </p:attrNameLst>
                                          </p:cBhvr>
                                        </p:animRot>
                                      </p:childTnLst>
                                    </p:cTn>
                                  </p:par>
                                  <p:par>
                                    <p:cTn id="101" presetID="8" presetClass="emph" presetSubtype="0" fill="hold" grpId="13" nodeType="withEffect">
                                      <p:stCondLst>
                                        <p:cond delay="5900"/>
                                      </p:stCondLst>
                                      <p:childTnLst>
                                        <p:animRot by="5400000">
                                          <p:cBhvr>
                                            <p:cTn id="102" dur="1000" fill="hold"/>
                                            <p:tgtEl>
                                              <p:spTgt spid="50"/>
                                            </p:tgtEl>
                                            <p:attrNameLst>
                                              <p:attrName>r</p:attrName>
                                            </p:attrNameLst>
                                          </p:cBhvr>
                                        </p:animRot>
                                      </p:childTnLst>
                                    </p:cTn>
                                  </p:par>
                                  <p:par>
                                    <p:cTn id="103" presetID="35" presetClass="path" presetSubtype="0" fill="hold" grpId="0" nodeType="withEffect">
                                      <p:stCondLst>
                                        <p:cond delay="5900"/>
                                      </p:stCondLst>
                                      <p:childTnLst>
                                        <p:animMotion origin="layout" path="M -0.00886 -2.03704E-6 L -0.23932 -2.03704E-6 " pathEditMode="relative" rAng="0" ptsTypes="AA">
                                          <p:cBhvr>
                                            <p:cTn id="104" dur="1000" spd="-100000" fill="hold"/>
                                            <p:tgtEl>
                                              <p:spTgt spid="50"/>
                                            </p:tgtEl>
                                            <p:attrNameLst>
                                              <p:attrName>ppt_x</p:attrName>
                                              <p:attrName>ppt_y</p:attrName>
                                            </p:attrNameLst>
                                          </p:cBhvr>
                                          <p:rCtr x="-115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39" grpId="0"/>
          <p:bldP spid="41" grpId="0"/>
          <p:bldP spid="43" grpId="0"/>
          <p:bldP spid="46" grpId="0" animBg="1"/>
          <p:bldP spid="47" grpId="0" animBg="1"/>
          <p:bldP spid="48" grpId="0" animBg="1"/>
          <p:bldP spid="49" grpId="0" animBg="1"/>
          <p:bldP spid="50" grpId="0" animBg="1"/>
          <p:bldP spid="50" grpId="1" animBg="1"/>
          <p:bldP spid="50" grpId="2" animBg="1"/>
          <p:bldP spid="50" grpId="3" animBg="1"/>
          <p:bldP spid="50" grpId="4" animBg="1"/>
          <p:bldP spid="50" grpId="5" animBg="1"/>
          <p:bldP spid="50" grpId="6" animBg="1"/>
          <p:bldP spid="50" grpId="7" animBg="1"/>
          <p:bldP spid="50" grpId="8" animBg="1"/>
          <p:bldP spid="50" grpId="9" animBg="1"/>
          <p:bldP spid="50" grpId="10" animBg="1"/>
          <p:bldP spid="50" grpId="11" animBg="1"/>
          <p:bldP spid="50" grpId="12" animBg="1"/>
          <p:bldP spid="50" grpId="13" animBg="1"/>
          <p:bldP spid="50" grpId="14" animBg="1"/>
          <p:bldP spid="51" grpId="0"/>
          <p:bldP spid="52" grpId="0"/>
          <p:bldP spid="53"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390049-0EB4-EDD2-3E5F-7C9CCCE2944F}"/>
              </a:ext>
            </a:extLst>
          </p:cNvPr>
          <p:cNvSpPr/>
          <p:nvPr/>
        </p:nvSpPr>
        <p:spPr>
          <a:xfrm>
            <a:off x="1663669" y="3968075"/>
            <a:ext cx="4010964" cy="959427"/>
          </a:xfrm>
          <a:prstGeom prst="rect">
            <a:avLst/>
          </a:prstGeom>
          <a:solidFill>
            <a:schemeClr val="bg1"/>
          </a:solidFill>
          <a:ln>
            <a:solidFill>
              <a:srgbClr val="3FBD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fr-FR" sz="900" dirty="0">
              <a:solidFill>
                <a:srgbClr val="FFB81C"/>
              </a:solidFill>
              <a:latin typeface="Arial" panose="020B0604020202020204"/>
            </a:endParaRPr>
          </a:p>
        </p:txBody>
      </p:sp>
      <p:grpSp>
        <p:nvGrpSpPr>
          <p:cNvPr id="22" name="Group 21"/>
          <p:cNvGrpSpPr/>
          <p:nvPr/>
        </p:nvGrpSpPr>
        <p:grpSpPr>
          <a:xfrm>
            <a:off x="7652710" y="4311486"/>
            <a:ext cx="3177381" cy="1939925"/>
            <a:chOff x="14393863" y="6534150"/>
            <a:chExt cx="6354762" cy="3879850"/>
          </a:xfrm>
        </p:grpSpPr>
        <p:sp>
          <p:nvSpPr>
            <p:cNvPr id="12" name="Freeform 12"/>
            <p:cNvSpPr>
              <a:spLocks/>
            </p:cNvSpPr>
            <p:nvPr/>
          </p:nvSpPr>
          <p:spPr bwMode="auto">
            <a:xfrm>
              <a:off x="14393863" y="6534150"/>
              <a:ext cx="6354762" cy="3146425"/>
            </a:xfrm>
            <a:custGeom>
              <a:avLst/>
              <a:gdLst>
                <a:gd name="T0" fmla="*/ 2004 w 2004"/>
                <a:gd name="T1" fmla="*/ 912 h 992"/>
                <a:gd name="T2" fmla="*/ 1924 w 2004"/>
                <a:gd name="T3" fmla="*/ 992 h 992"/>
                <a:gd name="T4" fmla="*/ 80 w 2004"/>
                <a:gd name="T5" fmla="*/ 992 h 992"/>
                <a:gd name="T6" fmla="*/ 0 w 2004"/>
                <a:gd name="T7" fmla="*/ 912 h 992"/>
                <a:gd name="T8" fmla="*/ 0 w 2004"/>
                <a:gd name="T9" fmla="*/ 80 h 992"/>
                <a:gd name="T10" fmla="*/ 80 w 2004"/>
                <a:gd name="T11" fmla="*/ 0 h 992"/>
                <a:gd name="T12" fmla="*/ 1924 w 2004"/>
                <a:gd name="T13" fmla="*/ 0 h 992"/>
                <a:gd name="T14" fmla="*/ 2004 w 2004"/>
                <a:gd name="T15" fmla="*/ 80 h 992"/>
                <a:gd name="T16" fmla="*/ 2004 w 2004"/>
                <a:gd name="T17" fmla="*/ 91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4" h="992">
                  <a:moveTo>
                    <a:pt x="2004" y="912"/>
                  </a:moveTo>
                  <a:cubicBezTo>
                    <a:pt x="2004" y="956"/>
                    <a:pt x="1968" y="992"/>
                    <a:pt x="1924" y="992"/>
                  </a:cubicBezTo>
                  <a:cubicBezTo>
                    <a:pt x="80" y="992"/>
                    <a:pt x="80" y="992"/>
                    <a:pt x="80" y="992"/>
                  </a:cubicBezTo>
                  <a:cubicBezTo>
                    <a:pt x="36" y="992"/>
                    <a:pt x="0" y="956"/>
                    <a:pt x="0" y="912"/>
                  </a:cubicBezTo>
                  <a:cubicBezTo>
                    <a:pt x="0" y="80"/>
                    <a:pt x="0" y="80"/>
                    <a:pt x="0" y="80"/>
                  </a:cubicBezTo>
                  <a:cubicBezTo>
                    <a:pt x="0" y="36"/>
                    <a:pt x="36" y="0"/>
                    <a:pt x="80" y="0"/>
                  </a:cubicBezTo>
                  <a:cubicBezTo>
                    <a:pt x="1924" y="0"/>
                    <a:pt x="1924" y="0"/>
                    <a:pt x="1924" y="0"/>
                  </a:cubicBezTo>
                  <a:cubicBezTo>
                    <a:pt x="1968" y="0"/>
                    <a:pt x="2004" y="36"/>
                    <a:pt x="2004" y="80"/>
                  </a:cubicBezTo>
                  <a:lnTo>
                    <a:pt x="2004" y="912"/>
                  </a:lnTo>
                  <a:close/>
                </a:path>
              </a:pathLst>
            </a:custGeom>
            <a:solidFill>
              <a:srgbClr val="F9B200"/>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0033A1"/>
                </a:solidFill>
                <a:latin typeface="Arial" panose="020B0604020202020204"/>
                <a:ea typeface="ヒラギノ角ゴ Pro W3" pitchFamily="124" charset="-128"/>
                <a:cs typeface="Arial" panose="020B0604020202020204" pitchFamily="34" charset="0"/>
              </a:endParaRPr>
            </a:p>
          </p:txBody>
        </p:sp>
        <p:sp>
          <p:nvSpPr>
            <p:cNvPr id="13" name="Freeform 13"/>
            <p:cNvSpPr>
              <a:spLocks/>
            </p:cNvSpPr>
            <p:nvPr/>
          </p:nvSpPr>
          <p:spPr bwMode="auto">
            <a:xfrm>
              <a:off x="15125700" y="9404350"/>
              <a:ext cx="1012825" cy="1009650"/>
            </a:xfrm>
            <a:custGeom>
              <a:avLst/>
              <a:gdLst>
                <a:gd name="T0" fmla="*/ 0 w 638"/>
                <a:gd name="T1" fmla="*/ 636 h 636"/>
                <a:gd name="T2" fmla="*/ 0 w 638"/>
                <a:gd name="T3" fmla="*/ 0 h 636"/>
                <a:gd name="T4" fmla="*/ 638 w 638"/>
                <a:gd name="T5" fmla="*/ 0 h 636"/>
                <a:gd name="T6" fmla="*/ 0 w 638"/>
                <a:gd name="T7" fmla="*/ 636 h 636"/>
              </a:gdLst>
              <a:ahLst/>
              <a:cxnLst>
                <a:cxn ang="0">
                  <a:pos x="T0" y="T1"/>
                </a:cxn>
                <a:cxn ang="0">
                  <a:pos x="T2" y="T3"/>
                </a:cxn>
                <a:cxn ang="0">
                  <a:pos x="T4" y="T5"/>
                </a:cxn>
                <a:cxn ang="0">
                  <a:pos x="T6" y="T7"/>
                </a:cxn>
              </a:cxnLst>
              <a:rect l="0" t="0" r="r" b="b"/>
              <a:pathLst>
                <a:path w="638" h="636">
                  <a:moveTo>
                    <a:pt x="0" y="636"/>
                  </a:moveTo>
                  <a:lnTo>
                    <a:pt x="0" y="0"/>
                  </a:lnTo>
                  <a:lnTo>
                    <a:pt x="638" y="0"/>
                  </a:lnTo>
                  <a:lnTo>
                    <a:pt x="0" y="636"/>
                  </a:lnTo>
                  <a:close/>
                </a:path>
              </a:pathLst>
            </a:custGeom>
            <a:solidFill>
              <a:srgbClr val="F9B200"/>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grpSp>
      <p:grpSp>
        <p:nvGrpSpPr>
          <p:cNvPr id="4" name="Group 3"/>
          <p:cNvGrpSpPr/>
          <p:nvPr/>
        </p:nvGrpSpPr>
        <p:grpSpPr>
          <a:xfrm>
            <a:off x="5348423" y="1576553"/>
            <a:ext cx="2623344" cy="1633539"/>
            <a:chOff x="6813550" y="2374900"/>
            <a:chExt cx="5246687" cy="3267075"/>
          </a:xfrm>
        </p:grpSpPr>
        <p:sp>
          <p:nvSpPr>
            <p:cNvPr id="16" name="Freeform 16"/>
            <p:cNvSpPr>
              <a:spLocks/>
            </p:cNvSpPr>
            <p:nvPr/>
          </p:nvSpPr>
          <p:spPr bwMode="auto">
            <a:xfrm>
              <a:off x="6813550" y="2374900"/>
              <a:ext cx="5246687" cy="2652712"/>
            </a:xfrm>
            <a:custGeom>
              <a:avLst/>
              <a:gdLst>
                <a:gd name="T0" fmla="*/ 0 w 1654"/>
                <a:gd name="T1" fmla="*/ 756 h 836"/>
                <a:gd name="T2" fmla="*/ 80 w 1654"/>
                <a:gd name="T3" fmla="*/ 836 h 836"/>
                <a:gd name="T4" fmla="*/ 1574 w 1654"/>
                <a:gd name="T5" fmla="*/ 836 h 836"/>
                <a:gd name="T6" fmla="*/ 1654 w 1654"/>
                <a:gd name="T7" fmla="*/ 756 h 836"/>
                <a:gd name="T8" fmla="*/ 1654 w 1654"/>
                <a:gd name="T9" fmla="*/ 80 h 836"/>
                <a:gd name="T10" fmla="*/ 1574 w 1654"/>
                <a:gd name="T11" fmla="*/ 0 h 836"/>
                <a:gd name="T12" fmla="*/ 80 w 1654"/>
                <a:gd name="T13" fmla="*/ 0 h 836"/>
                <a:gd name="T14" fmla="*/ 0 w 1654"/>
                <a:gd name="T15" fmla="*/ 80 h 836"/>
                <a:gd name="T16" fmla="*/ 0 w 1654"/>
                <a:gd name="T17" fmla="*/ 75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4" h="836">
                  <a:moveTo>
                    <a:pt x="0" y="756"/>
                  </a:moveTo>
                  <a:cubicBezTo>
                    <a:pt x="0" y="800"/>
                    <a:pt x="36" y="836"/>
                    <a:pt x="80" y="836"/>
                  </a:cubicBezTo>
                  <a:cubicBezTo>
                    <a:pt x="1574" y="836"/>
                    <a:pt x="1574" y="836"/>
                    <a:pt x="1574" y="836"/>
                  </a:cubicBezTo>
                  <a:cubicBezTo>
                    <a:pt x="1618" y="836"/>
                    <a:pt x="1654" y="800"/>
                    <a:pt x="1654" y="756"/>
                  </a:cubicBezTo>
                  <a:cubicBezTo>
                    <a:pt x="1654" y="80"/>
                    <a:pt x="1654" y="80"/>
                    <a:pt x="1654" y="80"/>
                  </a:cubicBezTo>
                  <a:cubicBezTo>
                    <a:pt x="1654" y="36"/>
                    <a:pt x="1618" y="0"/>
                    <a:pt x="1574" y="0"/>
                  </a:cubicBezTo>
                  <a:cubicBezTo>
                    <a:pt x="80" y="0"/>
                    <a:pt x="80" y="0"/>
                    <a:pt x="80" y="0"/>
                  </a:cubicBezTo>
                  <a:cubicBezTo>
                    <a:pt x="36" y="0"/>
                    <a:pt x="0" y="36"/>
                    <a:pt x="0" y="80"/>
                  </a:cubicBezTo>
                  <a:lnTo>
                    <a:pt x="0" y="756"/>
                  </a:lnTo>
                  <a:close/>
                </a:path>
              </a:pathLst>
            </a:custGeom>
            <a:solidFill>
              <a:srgbClr val="1D508E"/>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0033A1"/>
                </a:solidFill>
                <a:latin typeface="Arial" panose="020B0604020202020204"/>
                <a:ea typeface="ヒラギノ角ゴ Pro W3" pitchFamily="124" charset="-128"/>
                <a:cs typeface="Arial" panose="020B0604020202020204" pitchFamily="34" charset="0"/>
              </a:endParaRPr>
            </a:p>
          </p:txBody>
        </p:sp>
        <p:sp>
          <p:nvSpPr>
            <p:cNvPr id="17" name="Freeform 17"/>
            <p:cNvSpPr>
              <a:spLocks/>
            </p:cNvSpPr>
            <p:nvPr/>
          </p:nvSpPr>
          <p:spPr bwMode="auto">
            <a:xfrm>
              <a:off x="10588625" y="4792663"/>
              <a:ext cx="852487" cy="849312"/>
            </a:xfrm>
            <a:custGeom>
              <a:avLst/>
              <a:gdLst>
                <a:gd name="T0" fmla="*/ 537 w 537"/>
                <a:gd name="T1" fmla="*/ 535 h 535"/>
                <a:gd name="T2" fmla="*/ 537 w 537"/>
                <a:gd name="T3" fmla="*/ 0 h 535"/>
                <a:gd name="T4" fmla="*/ 0 w 537"/>
                <a:gd name="T5" fmla="*/ 0 h 535"/>
                <a:gd name="T6" fmla="*/ 537 w 537"/>
                <a:gd name="T7" fmla="*/ 535 h 535"/>
              </a:gdLst>
              <a:ahLst/>
              <a:cxnLst>
                <a:cxn ang="0">
                  <a:pos x="T0" y="T1"/>
                </a:cxn>
                <a:cxn ang="0">
                  <a:pos x="T2" y="T3"/>
                </a:cxn>
                <a:cxn ang="0">
                  <a:pos x="T4" y="T5"/>
                </a:cxn>
                <a:cxn ang="0">
                  <a:pos x="T6" y="T7"/>
                </a:cxn>
              </a:cxnLst>
              <a:rect l="0" t="0" r="r" b="b"/>
              <a:pathLst>
                <a:path w="537" h="535">
                  <a:moveTo>
                    <a:pt x="537" y="535"/>
                  </a:moveTo>
                  <a:lnTo>
                    <a:pt x="537" y="0"/>
                  </a:lnTo>
                  <a:lnTo>
                    <a:pt x="0" y="0"/>
                  </a:lnTo>
                  <a:lnTo>
                    <a:pt x="537" y="535"/>
                  </a:lnTo>
                  <a:close/>
                </a:path>
              </a:pathLst>
            </a:custGeom>
            <a:solidFill>
              <a:srgbClr val="1D508E"/>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grpSp>
      <p:grpSp>
        <p:nvGrpSpPr>
          <p:cNvPr id="5" name="Group 4"/>
          <p:cNvGrpSpPr/>
          <p:nvPr/>
        </p:nvGrpSpPr>
        <p:grpSpPr>
          <a:xfrm>
            <a:off x="8195060" y="685601"/>
            <a:ext cx="2970213" cy="1662113"/>
            <a:chOff x="12620625" y="3184525"/>
            <a:chExt cx="5940425" cy="3324225"/>
          </a:xfrm>
        </p:grpSpPr>
        <p:sp>
          <p:nvSpPr>
            <p:cNvPr id="18" name="Freeform 18"/>
            <p:cNvSpPr>
              <a:spLocks/>
            </p:cNvSpPr>
            <p:nvPr/>
          </p:nvSpPr>
          <p:spPr bwMode="auto">
            <a:xfrm>
              <a:off x="12620625" y="3184525"/>
              <a:ext cx="5940425" cy="2695575"/>
            </a:xfrm>
            <a:custGeom>
              <a:avLst/>
              <a:gdLst>
                <a:gd name="T0" fmla="*/ 1873 w 1873"/>
                <a:gd name="T1" fmla="*/ 770 h 850"/>
                <a:gd name="T2" fmla="*/ 1793 w 1873"/>
                <a:gd name="T3" fmla="*/ 850 h 850"/>
                <a:gd name="T4" fmla="*/ 80 w 1873"/>
                <a:gd name="T5" fmla="*/ 850 h 850"/>
                <a:gd name="T6" fmla="*/ 0 w 1873"/>
                <a:gd name="T7" fmla="*/ 770 h 850"/>
                <a:gd name="T8" fmla="*/ 0 w 1873"/>
                <a:gd name="T9" fmla="*/ 80 h 850"/>
                <a:gd name="T10" fmla="*/ 80 w 1873"/>
                <a:gd name="T11" fmla="*/ 0 h 850"/>
                <a:gd name="T12" fmla="*/ 1793 w 1873"/>
                <a:gd name="T13" fmla="*/ 0 h 850"/>
                <a:gd name="T14" fmla="*/ 1873 w 1873"/>
                <a:gd name="T15" fmla="*/ 80 h 850"/>
                <a:gd name="T16" fmla="*/ 1873 w 1873"/>
                <a:gd name="T17" fmla="*/ 77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3" h="850">
                  <a:moveTo>
                    <a:pt x="1873" y="770"/>
                  </a:moveTo>
                  <a:cubicBezTo>
                    <a:pt x="1873" y="814"/>
                    <a:pt x="1837" y="850"/>
                    <a:pt x="1793" y="850"/>
                  </a:cubicBezTo>
                  <a:cubicBezTo>
                    <a:pt x="80" y="850"/>
                    <a:pt x="80" y="850"/>
                    <a:pt x="80" y="850"/>
                  </a:cubicBezTo>
                  <a:cubicBezTo>
                    <a:pt x="36" y="850"/>
                    <a:pt x="0" y="814"/>
                    <a:pt x="0" y="770"/>
                  </a:cubicBezTo>
                  <a:cubicBezTo>
                    <a:pt x="0" y="80"/>
                    <a:pt x="0" y="80"/>
                    <a:pt x="0" y="80"/>
                  </a:cubicBezTo>
                  <a:cubicBezTo>
                    <a:pt x="0" y="36"/>
                    <a:pt x="36" y="0"/>
                    <a:pt x="80" y="0"/>
                  </a:cubicBezTo>
                  <a:cubicBezTo>
                    <a:pt x="1793" y="0"/>
                    <a:pt x="1793" y="0"/>
                    <a:pt x="1793" y="0"/>
                  </a:cubicBezTo>
                  <a:cubicBezTo>
                    <a:pt x="1837" y="0"/>
                    <a:pt x="1873" y="36"/>
                    <a:pt x="1873" y="80"/>
                  </a:cubicBezTo>
                  <a:lnTo>
                    <a:pt x="1873" y="770"/>
                  </a:lnTo>
                  <a:close/>
                </a:path>
              </a:pathLst>
            </a:custGeom>
            <a:solidFill>
              <a:srgbClr val="3FBDCA"/>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0033A1"/>
                </a:solidFill>
                <a:latin typeface="Arial" panose="020B0604020202020204"/>
                <a:ea typeface="ヒラギノ角ゴ Pro W3" pitchFamily="124" charset="-128"/>
                <a:cs typeface="Arial" panose="020B0604020202020204" pitchFamily="34" charset="0"/>
              </a:endParaRPr>
            </a:p>
          </p:txBody>
        </p:sp>
        <p:sp>
          <p:nvSpPr>
            <p:cNvPr id="19" name="Freeform 19"/>
            <p:cNvSpPr>
              <a:spLocks/>
            </p:cNvSpPr>
            <p:nvPr/>
          </p:nvSpPr>
          <p:spPr bwMode="auto">
            <a:xfrm>
              <a:off x="13252450" y="5641975"/>
              <a:ext cx="865187" cy="866775"/>
            </a:xfrm>
            <a:custGeom>
              <a:avLst/>
              <a:gdLst>
                <a:gd name="T0" fmla="*/ 0 w 545"/>
                <a:gd name="T1" fmla="*/ 546 h 546"/>
                <a:gd name="T2" fmla="*/ 0 w 545"/>
                <a:gd name="T3" fmla="*/ 0 h 546"/>
                <a:gd name="T4" fmla="*/ 545 w 545"/>
                <a:gd name="T5" fmla="*/ 0 h 546"/>
                <a:gd name="T6" fmla="*/ 0 w 545"/>
                <a:gd name="T7" fmla="*/ 546 h 546"/>
              </a:gdLst>
              <a:ahLst/>
              <a:cxnLst>
                <a:cxn ang="0">
                  <a:pos x="T0" y="T1"/>
                </a:cxn>
                <a:cxn ang="0">
                  <a:pos x="T2" y="T3"/>
                </a:cxn>
                <a:cxn ang="0">
                  <a:pos x="T4" y="T5"/>
                </a:cxn>
                <a:cxn ang="0">
                  <a:pos x="T6" y="T7"/>
                </a:cxn>
              </a:cxnLst>
              <a:rect l="0" t="0" r="r" b="b"/>
              <a:pathLst>
                <a:path w="545" h="546">
                  <a:moveTo>
                    <a:pt x="0" y="546"/>
                  </a:moveTo>
                  <a:lnTo>
                    <a:pt x="0" y="0"/>
                  </a:lnTo>
                  <a:lnTo>
                    <a:pt x="545" y="0"/>
                  </a:lnTo>
                  <a:lnTo>
                    <a:pt x="0" y="546"/>
                  </a:lnTo>
                  <a:close/>
                </a:path>
              </a:pathLst>
            </a:custGeom>
            <a:solidFill>
              <a:srgbClr val="3FBDCA"/>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grpSp>
      <p:sp>
        <p:nvSpPr>
          <p:cNvPr id="28" name="Rectangle 28"/>
          <p:cNvSpPr>
            <a:spLocks noChangeArrowheads="1"/>
          </p:cNvSpPr>
          <p:nvPr/>
        </p:nvSpPr>
        <p:spPr bwMode="auto">
          <a:xfrm>
            <a:off x="8512548" y="4689435"/>
            <a:ext cx="24255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2200" dirty="0" err="1">
                <a:solidFill>
                  <a:srgbClr val="0033A1"/>
                </a:solidFill>
                <a:latin typeface="Poppins" panose="02000000000000000000" pitchFamily="2" charset="0"/>
                <a:ea typeface="ヒラギノ角ゴ Pro W3" pitchFamily="124" charset="-128"/>
                <a:cs typeface="Arial" panose="020B0604020202020204" pitchFamily="34" charset="0"/>
              </a:rPr>
              <a:t>En</a:t>
            </a:r>
            <a:r>
              <a:rPr lang="en-US" altLang="en-US" sz="2200" dirty="0">
                <a:solidFill>
                  <a:srgbClr val="0033A1"/>
                </a:solidFill>
                <a:latin typeface="Poppins" panose="02000000000000000000" pitchFamily="2" charset="0"/>
                <a:ea typeface="ヒラギノ角ゴ Pro W3" pitchFamily="124" charset="-128"/>
                <a:cs typeface="Arial" panose="020B0604020202020204" pitchFamily="34" charset="0"/>
              </a:rPr>
              <a:t> </a:t>
            </a:r>
            <a:r>
              <a:rPr lang="en-US" altLang="en-US" sz="2200" dirty="0" err="1">
                <a:solidFill>
                  <a:srgbClr val="0033A1"/>
                </a:solidFill>
                <a:latin typeface="Poppins" panose="02000000000000000000" pitchFamily="2" charset="0"/>
                <a:ea typeface="ヒラギノ角ゴ Pro W3" pitchFamily="124" charset="-128"/>
                <a:cs typeface="Arial" panose="020B0604020202020204" pitchFamily="34" charset="0"/>
              </a:rPr>
              <a:t>activité</a:t>
            </a:r>
            <a:endParaRPr lang="en-US" altLang="en-US" sz="2200" dirty="0">
              <a:solidFill>
                <a:srgbClr val="0033A1"/>
              </a:solidFill>
              <a:latin typeface="Poppins" panose="02000000000000000000" pitchFamily="2" charset="0"/>
              <a:ea typeface="ヒラギノ角ゴ Pro W3" pitchFamily="124" charset="-128"/>
              <a:cs typeface="Arial" panose="020B0604020202020204" pitchFamily="34" charset="0"/>
            </a:endParaRPr>
          </a:p>
          <a:p>
            <a:pPr defTabSz="457189">
              <a:defRPr/>
            </a:pPr>
            <a:r>
              <a:rPr lang="en-US" altLang="en-US" sz="2200" dirty="0" err="1">
                <a:solidFill>
                  <a:srgbClr val="0033A1"/>
                </a:solidFill>
                <a:latin typeface="Poppins" panose="02000000000000000000" pitchFamily="2" charset="0"/>
                <a:ea typeface="ヒラギノ角ゴ Pro W3" pitchFamily="124" charset="-128"/>
                <a:cs typeface="Arial" panose="020B0604020202020204" pitchFamily="34" charset="0"/>
              </a:rPr>
              <a:t>professionnelle</a:t>
            </a:r>
            <a:endParaRPr lang="en-US" altLang="en-US" sz="2200" dirty="0">
              <a:solidFill>
                <a:srgbClr val="0033A1"/>
              </a:solidFill>
              <a:latin typeface="Poppins" panose="02000000000000000000" pitchFamily="2" charset="0"/>
              <a:ea typeface="ヒラギノ角ゴ Pro W3" pitchFamily="124" charset="-128"/>
              <a:cs typeface="Arial" panose="020B0604020202020204" pitchFamily="34" charset="0"/>
            </a:endParaRPr>
          </a:p>
          <a:p>
            <a:pPr defTabSz="457189">
              <a:defRPr/>
            </a:pPr>
            <a:r>
              <a:rPr lang="en-US" altLang="en-US" sz="2200" dirty="0" err="1">
                <a:solidFill>
                  <a:srgbClr val="0033A1"/>
                </a:solidFill>
                <a:latin typeface="Poppins" panose="02000000000000000000" pitchFamily="2" charset="0"/>
                <a:ea typeface="ヒラギノ角ゴ Pro W3" pitchFamily="124" charset="-128"/>
                <a:cs typeface="Arial" panose="020B0604020202020204" pitchFamily="34" charset="0"/>
              </a:rPr>
              <a:t>ou</a:t>
            </a:r>
            <a:r>
              <a:rPr lang="en-US" altLang="en-US" sz="2200" dirty="0">
                <a:solidFill>
                  <a:srgbClr val="0033A1"/>
                </a:solidFill>
                <a:latin typeface="Poppins" panose="02000000000000000000" pitchFamily="2" charset="0"/>
                <a:ea typeface="ヒラギノ角ゴ Pro W3" pitchFamily="124" charset="-128"/>
                <a:cs typeface="Arial" panose="020B0604020202020204" pitchFamily="34" charset="0"/>
              </a:rPr>
              <a:t> non</a:t>
            </a:r>
            <a:endParaRPr lang="en-US" altLang="en-US" sz="2200" dirty="0">
              <a:solidFill>
                <a:srgbClr val="0033A1"/>
              </a:solidFill>
              <a:ea typeface="ヒラギノ角ゴ Pro W3" pitchFamily="124" charset="-128"/>
              <a:cs typeface="Arial" panose="020B0604020202020204" pitchFamily="34" charset="0"/>
            </a:endParaRPr>
          </a:p>
        </p:txBody>
      </p:sp>
      <p:sp>
        <p:nvSpPr>
          <p:cNvPr id="32" name="Rectangle 32"/>
          <p:cNvSpPr>
            <a:spLocks noChangeArrowheads="1"/>
          </p:cNvSpPr>
          <p:nvPr/>
        </p:nvSpPr>
        <p:spPr bwMode="auto">
          <a:xfrm>
            <a:off x="9138148" y="1249342"/>
            <a:ext cx="1141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rPr>
              <a:t>Majeure</a:t>
            </a:r>
            <a:endParaRPr lang="en-US" altLang="en-US" sz="2200" dirty="0">
              <a:solidFill>
                <a:srgbClr val="FFB81C"/>
              </a:solidFill>
              <a:ea typeface="ヒラギノ角ゴ Pro W3" pitchFamily="124" charset="-128"/>
              <a:cs typeface="Arial" panose="020B0604020202020204" pitchFamily="34" charset="0"/>
            </a:endParaRPr>
          </a:p>
        </p:txBody>
      </p:sp>
      <p:sp>
        <p:nvSpPr>
          <p:cNvPr id="36" name="Rectangle 36"/>
          <p:cNvSpPr>
            <a:spLocks noChangeArrowheads="1"/>
          </p:cNvSpPr>
          <p:nvPr/>
        </p:nvSpPr>
        <p:spPr bwMode="auto">
          <a:xfrm>
            <a:off x="5946759" y="2151036"/>
            <a:ext cx="14459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2200" dirty="0" err="1">
                <a:solidFill>
                  <a:srgbClr val="FFB81C"/>
                </a:solidFill>
                <a:latin typeface="Poppins" panose="02000000000000000000" pitchFamily="2" charset="0"/>
                <a:ea typeface="ヒラギノ角ゴ Pro W3" pitchFamily="124" charset="-128"/>
                <a:cs typeface="Arial" panose="020B0604020202020204" pitchFamily="34" charset="0"/>
              </a:rPr>
              <a:t>Volontaire</a:t>
            </a:r>
            <a:endParaRPr lang="en-US" altLang="en-US" sz="2200" dirty="0">
              <a:solidFill>
                <a:srgbClr val="FFB81C"/>
              </a:solidFill>
              <a:ea typeface="ヒラギノ角ゴ Pro W3" pitchFamily="124" charset="-128"/>
              <a:cs typeface="Arial" panose="020B0604020202020204" pitchFamily="34" charset="0"/>
            </a:endParaRPr>
          </a:p>
        </p:txBody>
      </p:sp>
      <p:sp>
        <p:nvSpPr>
          <p:cNvPr id="30" name="Rectangle 6"/>
          <p:cNvSpPr>
            <a:spLocks noChangeArrowheads="1"/>
          </p:cNvSpPr>
          <p:nvPr/>
        </p:nvSpPr>
        <p:spPr bwMode="auto">
          <a:xfrm>
            <a:off x="765175" y="296652"/>
            <a:ext cx="573643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4100" b="1" spc="-151" dirty="0">
                <a:gradFill>
                  <a:gsLst>
                    <a:gs pos="100000">
                      <a:srgbClr val="1D508E"/>
                    </a:gs>
                    <a:gs pos="0">
                      <a:srgbClr val="3FBDCA"/>
                    </a:gs>
                  </a:gsLst>
                  <a:lin ang="6600000" scaled="0"/>
                </a:gradFill>
                <a:latin typeface="Poppins Medium" panose="02000000000000000000" pitchFamily="2" charset="0"/>
                <a:ea typeface="ヒラギノ角ゴ Pro W3" pitchFamily="124" charset="-128"/>
                <a:cs typeface="Arial" panose="020B0604020202020204" pitchFamily="34" charset="0"/>
              </a:rPr>
              <a:t>ÊTRE SENTINELLE</a:t>
            </a:r>
            <a:endParaRPr lang="en-US" altLang="en-US" sz="4100" b="1" spc="-151" dirty="0">
              <a:gradFill>
                <a:gsLst>
                  <a:gs pos="100000">
                    <a:srgbClr val="1D508E"/>
                  </a:gs>
                  <a:gs pos="0">
                    <a:srgbClr val="3FBDCA"/>
                  </a:gs>
                </a:gsLst>
                <a:lin ang="6600000" scaled="0"/>
              </a:gradFill>
              <a:ea typeface="ヒラギノ角ゴ Pro W3" pitchFamily="124" charset="-128"/>
              <a:cs typeface="Arial" panose="020B0604020202020204" pitchFamily="34" charset="0"/>
            </a:endParaRPr>
          </a:p>
        </p:txBody>
      </p:sp>
      <p:sp>
        <p:nvSpPr>
          <p:cNvPr id="31" name="Rectangle 9"/>
          <p:cNvSpPr>
            <a:spLocks noChangeArrowheads="1"/>
          </p:cNvSpPr>
          <p:nvPr/>
        </p:nvSpPr>
        <p:spPr bwMode="auto">
          <a:xfrm>
            <a:off x="765175" y="1675290"/>
            <a:ext cx="3619348" cy="323165"/>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44" indent="-285744" defTabSz="457189">
              <a:buFont typeface="Arial" panose="020B0604020202020204" pitchFamily="34" charset="0"/>
              <a:buChar char="•"/>
              <a:defRPr/>
            </a:pPr>
            <a:r>
              <a:rPr lang="en-US" altLang="en-US" sz="2100" b="1" dirty="0" err="1">
                <a:solidFill>
                  <a:srgbClr val="1D508E"/>
                </a:solidFill>
                <a:latin typeface="Poppins Light" panose="02000000000000000000" pitchFamily="2" charset="0"/>
                <a:ea typeface="ヒラギノ角ゴ Pro W3" pitchFamily="124" charset="-128"/>
                <a:cs typeface="Arial" panose="020B0604020202020204" pitchFamily="34" charset="0"/>
              </a:rPr>
              <a:t>Vous</a:t>
            </a:r>
            <a:r>
              <a:rPr lang="en-US" altLang="en-US" sz="2100" b="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2100" b="1" dirty="0" err="1">
                <a:solidFill>
                  <a:srgbClr val="1D508E"/>
                </a:solidFill>
                <a:latin typeface="Poppins Light" panose="02000000000000000000" pitchFamily="2" charset="0"/>
                <a:ea typeface="ヒラギノ角ゴ Pro W3" pitchFamily="124" charset="-128"/>
                <a:cs typeface="Arial" panose="020B0604020202020204" pitchFamily="34" charset="0"/>
              </a:rPr>
              <a:t>êtes</a:t>
            </a:r>
            <a:r>
              <a:rPr lang="en-US" altLang="en-US" sz="2100" b="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2100" b="1" dirty="0" err="1">
                <a:solidFill>
                  <a:srgbClr val="1D508E"/>
                </a:solidFill>
                <a:latin typeface="Poppins Light" panose="02000000000000000000" pitchFamily="2" charset="0"/>
                <a:ea typeface="ヒラギノ角ゴ Pro W3" pitchFamily="124" charset="-128"/>
                <a:cs typeface="Arial" panose="020B0604020202020204" pitchFamily="34" charset="0"/>
              </a:rPr>
              <a:t>une</a:t>
            </a:r>
            <a:r>
              <a:rPr lang="en-US" altLang="en-US" sz="2100" b="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2100" b="1" dirty="0" err="1">
                <a:solidFill>
                  <a:srgbClr val="1D508E"/>
                </a:solidFill>
                <a:latin typeface="Poppins Light" panose="02000000000000000000" pitchFamily="2" charset="0"/>
                <a:ea typeface="ヒラギノ角ゴ Pro W3" pitchFamily="124" charset="-128"/>
                <a:cs typeface="Arial" panose="020B0604020202020204" pitchFamily="34" charset="0"/>
              </a:rPr>
              <a:t>personne</a:t>
            </a:r>
            <a:endParaRPr lang="en-US" altLang="en-US" sz="2100" b="1" dirty="0">
              <a:solidFill>
                <a:srgbClr val="1D508E"/>
              </a:solidFill>
              <a:ea typeface="ヒラギノ角ゴ Pro W3" pitchFamily="124" charset="-128"/>
              <a:cs typeface="Arial" panose="020B0604020202020204" pitchFamily="34" charset="0"/>
            </a:endParaRPr>
          </a:p>
        </p:txBody>
      </p:sp>
      <p:sp>
        <p:nvSpPr>
          <p:cNvPr id="6" name="Rectangle 9">
            <a:extLst>
              <a:ext uri="{FF2B5EF4-FFF2-40B4-BE49-F238E27FC236}">
                <a16:creationId xmlns:a16="http://schemas.microsoft.com/office/drawing/2014/main" id="{F387652A-590F-EEAB-5469-51DB84DB0772}"/>
              </a:ext>
            </a:extLst>
          </p:cNvPr>
          <p:cNvSpPr>
            <a:spLocks noChangeArrowheads="1"/>
          </p:cNvSpPr>
          <p:nvPr/>
        </p:nvSpPr>
        <p:spPr bwMode="auto">
          <a:xfrm>
            <a:off x="1870472" y="4193411"/>
            <a:ext cx="35264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457189">
              <a:defRPr/>
            </a:pP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Seules</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les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personnes</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formées</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et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bénéficiant</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du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dispositif</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d’accompagnement</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peuvent</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être</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considérées</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i="1" dirty="0" err="1">
                <a:solidFill>
                  <a:srgbClr val="1D508E"/>
                </a:solidFill>
                <a:latin typeface="Poppins Light" panose="02000000000000000000" pitchFamily="2" charset="0"/>
                <a:ea typeface="ヒラギノ角ゴ Pro W3" pitchFamily="124" charset="-128"/>
                <a:cs typeface="Arial" panose="020B0604020202020204" pitchFamily="34" charset="0"/>
              </a:rPr>
              <a:t>comme</a:t>
            </a:r>
            <a:r>
              <a:rPr lang="en-US" altLang="en-US" sz="1100" i="1" dirty="0">
                <a:solidFill>
                  <a:srgbClr val="1D508E"/>
                </a:solidFill>
                <a:latin typeface="Poppins Light" panose="02000000000000000000" pitchFamily="2" charset="0"/>
                <a:ea typeface="ヒラギノ角ゴ Pro W3" pitchFamily="124" charset="-128"/>
                <a:cs typeface="Arial" panose="020B0604020202020204" pitchFamily="34" charset="0"/>
              </a:rPr>
              <a:t> </a:t>
            </a:r>
            <a:r>
              <a:rPr lang="en-US" altLang="en-US" sz="1100" b="1" i="1" dirty="0" err="1">
                <a:solidFill>
                  <a:srgbClr val="1D508E"/>
                </a:solidFill>
                <a:latin typeface="Poppins Light" panose="02000000000000000000" pitchFamily="2" charset="0"/>
                <a:ea typeface="ヒラギノ角ゴ Pro W3" pitchFamily="124" charset="-128"/>
                <a:cs typeface="Arial" panose="020B0604020202020204" pitchFamily="34" charset="0"/>
              </a:rPr>
              <a:t>sentinelle</a:t>
            </a:r>
            <a:endParaRPr lang="en-US" altLang="en-US" sz="1100" b="1" i="1" dirty="0">
              <a:solidFill>
                <a:srgbClr val="1D508E"/>
              </a:solidFill>
              <a:ea typeface="ヒラギノ角ゴ Pro W3" pitchFamily="124" charset="-128"/>
              <a:cs typeface="Arial" panose="020B0604020202020204" pitchFamily="34" charset="0"/>
            </a:endParaRPr>
          </a:p>
        </p:txBody>
      </p:sp>
      <p:pic>
        <p:nvPicPr>
          <p:cNvPr id="46" name="Image 45">
            <a:extLst>
              <a:ext uri="{FF2B5EF4-FFF2-40B4-BE49-F238E27FC236}">
                <a16:creationId xmlns:a16="http://schemas.microsoft.com/office/drawing/2014/main" id="{7473B772-2E69-B82F-D7F0-F6DC5B680378}"/>
              </a:ext>
            </a:extLst>
          </p:cNvPr>
          <p:cNvPicPr>
            <a:picLocks noChangeAspect="1"/>
          </p:cNvPicPr>
          <p:nvPr/>
        </p:nvPicPr>
        <p:blipFill>
          <a:blip r:embed="rId4"/>
          <a:stretch>
            <a:fillRect/>
          </a:stretch>
        </p:blipFill>
        <p:spPr>
          <a:xfrm>
            <a:off x="5589153" y="3359846"/>
            <a:ext cx="1822451" cy="2673351"/>
          </a:xfrm>
          <a:prstGeom prst="rect">
            <a:avLst/>
          </a:prstGeom>
        </p:spPr>
      </p:pic>
      <p:pic>
        <p:nvPicPr>
          <p:cNvPr id="14" name="Image 13">
            <a:extLst>
              <a:ext uri="{FF2B5EF4-FFF2-40B4-BE49-F238E27FC236}">
                <a16:creationId xmlns:a16="http://schemas.microsoft.com/office/drawing/2014/main" id="{3F706965-67E0-3AE6-49F4-3120C357732E}"/>
              </a:ext>
            </a:extLst>
          </p:cNvPr>
          <p:cNvPicPr>
            <a:picLocks noChangeAspect="1"/>
          </p:cNvPicPr>
          <p:nvPr/>
        </p:nvPicPr>
        <p:blipFill>
          <a:blip r:embed="rId5"/>
          <a:stretch>
            <a:fillRect/>
          </a:stretch>
        </p:blipFill>
        <p:spPr>
          <a:xfrm>
            <a:off x="8409595" y="883350"/>
            <a:ext cx="475456" cy="477559"/>
          </a:xfrm>
          <a:prstGeom prst="rect">
            <a:avLst/>
          </a:prstGeom>
        </p:spPr>
      </p:pic>
      <p:pic>
        <p:nvPicPr>
          <p:cNvPr id="15" name="Image 14">
            <a:extLst>
              <a:ext uri="{FF2B5EF4-FFF2-40B4-BE49-F238E27FC236}">
                <a16:creationId xmlns:a16="http://schemas.microsoft.com/office/drawing/2014/main" id="{19E0B64A-7DC8-B752-8491-AA7E85B1C812}"/>
              </a:ext>
            </a:extLst>
          </p:cNvPr>
          <p:cNvPicPr>
            <a:picLocks noChangeAspect="1"/>
          </p:cNvPicPr>
          <p:nvPr/>
        </p:nvPicPr>
        <p:blipFill>
          <a:blip r:embed="rId6"/>
          <a:stretch>
            <a:fillRect/>
          </a:stretch>
        </p:blipFill>
        <p:spPr>
          <a:xfrm>
            <a:off x="7853041" y="4462138"/>
            <a:ext cx="492775" cy="650044"/>
          </a:xfrm>
          <a:prstGeom prst="rect">
            <a:avLst/>
          </a:prstGeom>
        </p:spPr>
      </p:pic>
      <p:pic>
        <p:nvPicPr>
          <p:cNvPr id="23" name="Image 22">
            <a:extLst>
              <a:ext uri="{FF2B5EF4-FFF2-40B4-BE49-F238E27FC236}">
                <a16:creationId xmlns:a16="http://schemas.microsoft.com/office/drawing/2014/main" id="{4EB5F424-3B73-6692-C25C-C5C4EE584172}"/>
              </a:ext>
            </a:extLst>
          </p:cNvPr>
          <p:cNvPicPr>
            <a:picLocks noChangeAspect="1"/>
          </p:cNvPicPr>
          <p:nvPr/>
        </p:nvPicPr>
        <p:blipFill>
          <a:blip r:embed="rId7"/>
          <a:stretch>
            <a:fillRect/>
          </a:stretch>
        </p:blipFill>
        <p:spPr>
          <a:xfrm>
            <a:off x="5501521" y="1720569"/>
            <a:ext cx="583515" cy="347752"/>
          </a:xfrm>
          <a:prstGeom prst="rect">
            <a:avLst/>
          </a:prstGeom>
        </p:spPr>
      </p:pic>
      <p:pic>
        <p:nvPicPr>
          <p:cNvPr id="8" name="Image 7" descr="Une image contenant silhouette&#10;&#10;Description générée automatiquement">
            <a:extLst>
              <a:ext uri="{FF2B5EF4-FFF2-40B4-BE49-F238E27FC236}">
                <a16:creationId xmlns:a16="http://schemas.microsoft.com/office/drawing/2014/main" id="{DCD954BE-9A38-E8E6-6D96-50B24A0817EA}"/>
              </a:ext>
            </a:extLst>
          </p:cNvPr>
          <p:cNvPicPr>
            <a:picLocks noChangeAspect="1"/>
          </p:cNvPicPr>
          <p:nvPr/>
        </p:nvPicPr>
        <p:blipFill>
          <a:blip r:embed="rId8"/>
          <a:stretch>
            <a:fillRect/>
          </a:stretch>
        </p:blipFill>
        <p:spPr>
          <a:xfrm>
            <a:off x="4763852" y="236201"/>
            <a:ext cx="7344816" cy="963255"/>
          </a:xfrm>
          <a:prstGeom prst="rect">
            <a:avLst/>
          </a:prstGeom>
        </p:spPr>
      </p:pic>
      <p:grpSp>
        <p:nvGrpSpPr>
          <p:cNvPr id="11" name="Group 4">
            <a:extLst>
              <a:ext uri="{FF2B5EF4-FFF2-40B4-BE49-F238E27FC236}">
                <a16:creationId xmlns:a16="http://schemas.microsoft.com/office/drawing/2014/main" id="{3AD6480E-B791-EEEA-7746-EEF4FE243138}"/>
              </a:ext>
            </a:extLst>
          </p:cNvPr>
          <p:cNvGrpSpPr/>
          <p:nvPr/>
        </p:nvGrpSpPr>
        <p:grpSpPr>
          <a:xfrm>
            <a:off x="8755023" y="2311565"/>
            <a:ext cx="3251684" cy="1881847"/>
            <a:chOff x="12620625" y="3184525"/>
            <a:chExt cx="5940425" cy="3324225"/>
          </a:xfrm>
        </p:grpSpPr>
        <p:sp>
          <p:nvSpPr>
            <p:cNvPr id="21" name="Freeform 18">
              <a:extLst>
                <a:ext uri="{FF2B5EF4-FFF2-40B4-BE49-F238E27FC236}">
                  <a16:creationId xmlns:a16="http://schemas.microsoft.com/office/drawing/2014/main" id="{244D1B98-7DE4-9061-2C92-15AFE9F687BA}"/>
                </a:ext>
              </a:extLst>
            </p:cNvPr>
            <p:cNvSpPr>
              <a:spLocks/>
            </p:cNvSpPr>
            <p:nvPr/>
          </p:nvSpPr>
          <p:spPr bwMode="auto">
            <a:xfrm>
              <a:off x="12620625" y="3184525"/>
              <a:ext cx="5940425" cy="2695575"/>
            </a:xfrm>
            <a:custGeom>
              <a:avLst/>
              <a:gdLst>
                <a:gd name="T0" fmla="*/ 1873 w 1873"/>
                <a:gd name="T1" fmla="*/ 770 h 850"/>
                <a:gd name="T2" fmla="*/ 1793 w 1873"/>
                <a:gd name="T3" fmla="*/ 850 h 850"/>
                <a:gd name="T4" fmla="*/ 80 w 1873"/>
                <a:gd name="T5" fmla="*/ 850 h 850"/>
                <a:gd name="T6" fmla="*/ 0 w 1873"/>
                <a:gd name="T7" fmla="*/ 770 h 850"/>
                <a:gd name="T8" fmla="*/ 0 w 1873"/>
                <a:gd name="T9" fmla="*/ 80 h 850"/>
                <a:gd name="T10" fmla="*/ 80 w 1873"/>
                <a:gd name="T11" fmla="*/ 0 h 850"/>
                <a:gd name="T12" fmla="*/ 1793 w 1873"/>
                <a:gd name="T13" fmla="*/ 0 h 850"/>
                <a:gd name="T14" fmla="*/ 1873 w 1873"/>
                <a:gd name="T15" fmla="*/ 80 h 850"/>
                <a:gd name="T16" fmla="*/ 1873 w 1873"/>
                <a:gd name="T17" fmla="*/ 77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3" h="850">
                  <a:moveTo>
                    <a:pt x="1873" y="770"/>
                  </a:moveTo>
                  <a:cubicBezTo>
                    <a:pt x="1873" y="814"/>
                    <a:pt x="1837" y="850"/>
                    <a:pt x="1793" y="850"/>
                  </a:cubicBezTo>
                  <a:cubicBezTo>
                    <a:pt x="80" y="850"/>
                    <a:pt x="80" y="850"/>
                    <a:pt x="80" y="850"/>
                  </a:cubicBezTo>
                  <a:cubicBezTo>
                    <a:pt x="36" y="850"/>
                    <a:pt x="0" y="814"/>
                    <a:pt x="0" y="770"/>
                  </a:cubicBezTo>
                  <a:cubicBezTo>
                    <a:pt x="0" y="80"/>
                    <a:pt x="0" y="80"/>
                    <a:pt x="0" y="80"/>
                  </a:cubicBezTo>
                  <a:cubicBezTo>
                    <a:pt x="0" y="36"/>
                    <a:pt x="36" y="0"/>
                    <a:pt x="80" y="0"/>
                  </a:cubicBezTo>
                  <a:cubicBezTo>
                    <a:pt x="1793" y="0"/>
                    <a:pt x="1793" y="0"/>
                    <a:pt x="1793" y="0"/>
                  </a:cubicBezTo>
                  <a:cubicBezTo>
                    <a:pt x="1837" y="0"/>
                    <a:pt x="1873" y="36"/>
                    <a:pt x="1873" y="80"/>
                  </a:cubicBezTo>
                  <a:lnTo>
                    <a:pt x="1873" y="770"/>
                  </a:lnTo>
                  <a:close/>
                </a:path>
              </a:pathLst>
            </a:custGeom>
            <a:solidFill>
              <a:srgbClr val="1E8C8C"/>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FFB81C">
                    <a:lumMod val="75000"/>
                  </a:srgbClr>
                </a:solidFill>
                <a:latin typeface="Arial" panose="020B0604020202020204"/>
                <a:ea typeface="ヒラギノ角ゴ Pro W3" pitchFamily="124" charset="-128"/>
                <a:cs typeface="Arial" panose="020B0604020202020204" pitchFamily="34" charset="0"/>
              </a:endParaRPr>
            </a:p>
          </p:txBody>
        </p:sp>
        <p:sp>
          <p:nvSpPr>
            <p:cNvPr id="25" name="Freeform 19">
              <a:extLst>
                <a:ext uri="{FF2B5EF4-FFF2-40B4-BE49-F238E27FC236}">
                  <a16:creationId xmlns:a16="http://schemas.microsoft.com/office/drawing/2014/main" id="{D1ACE6CC-D950-DA26-7C92-DAF3AD8FF8A3}"/>
                </a:ext>
              </a:extLst>
            </p:cNvPr>
            <p:cNvSpPr>
              <a:spLocks/>
            </p:cNvSpPr>
            <p:nvPr/>
          </p:nvSpPr>
          <p:spPr bwMode="auto">
            <a:xfrm>
              <a:off x="13252450" y="5641975"/>
              <a:ext cx="865187" cy="866775"/>
            </a:xfrm>
            <a:custGeom>
              <a:avLst/>
              <a:gdLst>
                <a:gd name="T0" fmla="*/ 0 w 545"/>
                <a:gd name="T1" fmla="*/ 546 h 546"/>
                <a:gd name="T2" fmla="*/ 0 w 545"/>
                <a:gd name="T3" fmla="*/ 0 h 546"/>
                <a:gd name="T4" fmla="*/ 545 w 545"/>
                <a:gd name="T5" fmla="*/ 0 h 546"/>
                <a:gd name="T6" fmla="*/ 0 w 545"/>
                <a:gd name="T7" fmla="*/ 546 h 546"/>
              </a:gdLst>
              <a:ahLst/>
              <a:cxnLst>
                <a:cxn ang="0">
                  <a:pos x="T0" y="T1"/>
                </a:cxn>
                <a:cxn ang="0">
                  <a:pos x="T2" y="T3"/>
                </a:cxn>
                <a:cxn ang="0">
                  <a:pos x="T4" y="T5"/>
                </a:cxn>
                <a:cxn ang="0">
                  <a:pos x="T6" y="T7"/>
                </a:cxn>
              </a:cxnLst>
              <a:rect l="0" t="0" r="r" b="b"/>
              <a:pathLst>
                <a:path w="545" h="546">
                  <a:moveTo>
                    <a:pt x="0" y="546"/>
                  </a:moveTo>
                  <a:lnTo>
                    <a:pt x="0" y="0"/>
                  </a:lnTo>
                  <a:lnTo>
                    <a:pt x="545" y="0"/>
                  </a:lnTo>
                  <a:lnTo>
                    <a:pt x="0" y="546"/>
                  </a:lnTo>
                  <a:close/>
                </a:path>
              </a:pathLst>
            </a:custGeom>
            <a:solidFill>
              <a:srgbClr val="1E8C8C"/>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0033A1"/>
                </a:solidFill>
                <a:latin typeface="Arial" panose="020B0604020202020204"/>
                <a:ea typeface="ヒラギノ角ゴ Pro W3" pitchFamily="124" charset="-128"/>
                <a:cs typeface="Arial" panose="020B0604020202020204" pitchFamily="34" charset="0"/>
              </a:endParaRPr>
            </a:p>
          </p:txBody>
        </p:sp>
      </p:grpSp>
      <p:sp>
        <p:nvSpPr>
          <p:cNvPr id="26" name="Rectangle 32">
            <a:extLst>
              <a:ext uri="{FF2B5EF4-FFF2-40B4-BE49-F238E27FC236}">
                <a16:creationId xmlns:a16="http://schemas.microsoft.com/office/drawing/2014/main" id="{367752EC-6CF8-6915-A53C-5BA66743EFB6}"/>
              </a:ext>
            </a:extLst>
          </p:cNvPr>
          <p:cNvSpPr>
            <a:spLocks noChangeArrowheads="1"/>
          </p:cNvSpPr>
          <p:nvPr/>
        </p:nvSpPr>
        <p:spPr bwMode="auto">
          <a:xfrm>
            <a:off x="9680166" y="2591536"/>
            <a:ext cx="1854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2200" dirty="0" err="1">
                <a:solidFill>
                  <a:srgbClr val="FFB81C"/>
                </a:solidFill>
                <a:latin typeface="Poppins" panose="02000000000000000000" pitchFamily="2" charset="0"/>
                <a:ea typeface="ヒラギノ角ゴ Pro W3" pitchFamily="124" charset="-128"/>
                <a:cs typeface="Arial" panose="020B0604020202020204" pitchFamily="34" charset="0"/>
              </a:rPr>
              <a:t>Prédisposée</a:t>
            </a:r>
            <a:endPar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endParaRPr>
          </a:p>
          <a:p>
            <a:pPr defTabSz="457189">
              <a:defRPr/>
            </a:pPr>
            <a:r>
              <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rPr>
              <a:t>pour </a:t>
            </a:r>
            <a:r>
              <a:rPr lang="en-US" altLang="en-US" sz="2200" dirty="0" err="1">
                <a:solidFill>
                  <a:srgbClr val="FFB81C"/>
                </a:solidFill>
                <a:latin typeface="Poppins" panose="02000000000000000000" pitchFamily="2" charset="0"/>
                <a:ea typeface="ヒラギノ角ゴ Pro W3" pitchFamily="124" charset="-128"/>
                <a:cs typeface="Arial" panose="020B0604020202020204" pitchFamily="34" charset="0"/>
              </a:rPr>
              <a:t>venir</a:t>
            </a:r>
            <a:r>
              <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rPr>
              <a:t> </a:t>
            </a:r>
            <a:r>
              <a:rPr lang="en-US" altLang="en-US" sz="2200" dirty="0" err="1">
                <a:solidFill>
                  <a:srgbClr val="FFB81C"/>
                </a:solidFill>
                <a:latin typeface="Poppins" panose="02000000000000000000" pitchFamily="2" charset="0"/>
                <a:ea typeface="ヒラギノ角ゴ Pro W3" pitchFamily="124" charset="-128"/>
                <a:cs typeface="Arial" panose="020B0604020202020204" pitchFamily="34" charset="0"/>
              </a:rPr>
              <a:t>en</a:t>
            </a:r>
            <a:endPar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endParaRPr>
          </a:p>
          <a:p>
            <a:pPr defTabSz="457189">
              <a:defRPr/>
            </a:pPr>
            <a:r>
              <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rPr>
              <a:t>aide </a:t>
            </a:r>
            <a:r>
              <a:rPr lang="en-US" altLang="en-US" sz="2200" dirty="0" err="1">
                <a:solidFill>
                  <a:srgbClr val="FFB81C"/>
                </a:solidFill>
                <a:latin typeface="Poppins" panose="02000000000000000000" pitchFamily="2" charset="0"/>
                <a:ea typeface="ヒラギノ角ゴ Pro W3" pitchFamily="124" charset="-128"/>
                <a:cs typeface="Arial" panose="020B0604020202020204" pitchFamily="34" charset="0"/>
              </a:rPr>
              <a:t>à</a:t>
            </a:r>
            <a:r>
              <a:rPr lang="en-US" altLang="en-US" sz="2200" dirty="0">
                <a:solidFill>
                  <a:srgbClr val="FFB81C"/>
                </a:solidFill>
                <a:latin typeface="Poppins" panose="02000000000000000000" pitchFamily="2" charset="0"/>
                <a:ea typeface="ヒラギノ角ゴ Pro W3" pitchFamily="124" charset="-128"/>
                <a:cs typeface="Arial" panose="020B0604020202020204" pitchFamily="34" charset="0"/>
              </a:rPr>
              <a:t> autrui</a:t>
            </a:r>
            <a:endParaRPr lang="en-US" altLang="en-US" sz="2200" dirty="0">
              <a:solidFill>
                <a:srgbClr val="FFB81C"/>
              </a:solidFill>
              <a:ea typeface="ヒラギノ角ゴ Pro W3" pitchFamily="124" charset="-128"/>
              <a:cs typeface="Arial" panose="020B0604020202020204" pitchFamily="34" charset="0"/>
            </a:endParaRPr>
          </a:p>
        </p:txBody>
      </p:sp>
      <p:pic>
        <p:nvPicPr>
          <p:cNvPr id="2" name="Image 1">
            <a:extLst>
              <a:ext uri="{FF2B5EF4-FFF2-40B4-BE49-F238E27FC236}">
                <a16:creationId xmlns:a16="http://schemas.microsoft.com/office/drawing/2014/main" id="{977FA01D-4D71-6400-14FA-D70CC7292B1A}"/>
              </a:ext>
            </a:extLst>
          </p:cNvPr>
          <p:cNvPicPr>
            <a:picLocks noChangeAspect="1"/>
          </p:cNvPicPr>
          <p:nvPr/>
        </p:nvPicPr>
        <p:blipFill>
          <a:blip r:embed="rId9"/>
          <a:stretch>
            <a:fillRect/>
          </a:stretch>
        </p:blipFill>
        <p:spPr>
          <a:xfrm>
            <a:off x="8976321" y="2401605"/>
            <a:ext cx="487580" cy="631353"/>
          </a:xfrm>
          <a:prstGeom prst="rect">
            <a:avLst/>
          </a:prstGeom>
        </p:spPr>
      </p:pic>
    </p:spTree>
    <p:custDataLst>
      <p:tags r:id="rId1"/>
    </p:custDataLst>
    <p:extLst>
      <p:ext uri="{BB962C8B-B14F-4D97-AF65-F5344CB8AC3E}">
        <p14:creationId xmlns:p14="http://schemas.microsoft.com/office/powerpoint/2010/main" val="121022094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4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 calcmode="lin" valueType="num">
                                      <p:cBhvr>
                                        <p:cTn id="9"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
                                        </p:tgtEl>
                                      </p:cBhvr>
                                    </p:animEffect>
                                  </p:childTnLst>
                                </p:cTn>
                              </p:par>
                              <p:par>
                                <p:cTn id="12" presetID="41" presetClass="entr" presetSubtype="0" fill="hold" grpId="0" nodeType="withEffect">
                                  <p:stCondLst>
                                    <p:cond delay="0"/>
                                  </p:stCondLst>
                                  <p:iterate type="lt">
                                    <p:tmPct val="4000"/>
                                  </p:iterate>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31"/>
                                        </p:tgtEl>
                                        <p:attrNameLst>
                                          <p:attrName>ppt_y</p:attrName>
                                        </p:attrNameLst>
                                      </p:cBhvr>
                                      <p:tavLst>
                                        <p:tav tm="0">
                                          <p:val>
                                            <p:strVal val="#ppt_y"/>
                                          </p:val>
                                        </p:tav>
                                        <p:tav tm="100000">
                                          <p:val>
                                            <p:strVal val="#ppt_y"/>
                                          </p:val>
                                        </p:tav>
                                      </p:tavLst>
                                    </p:anim>
                                    <p:anim calcmode="lin" valueType="num">
                                      <p:cBhvr>
                                        <p:cTn id="16" dur="10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31"/>
                                        </p:tgtEl>
                                      </p:cBhvr>
                                    </p:animEffect>
                                  </p:childTnLst>
                                </p:cTn>
                              </p:par>
                              <p:par>
                                <p:cTn id="19" presetID="42"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par>
                          <p:cTn id="24" fill="hold">
                            <p:stCondLst>
                              <p:cond delay="172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1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childTnLst>
                                </p:cTn>
                              </p:par>
                            </p:childTnLst>
                          </p:cTn>
                        </p:par>
                        <p:par>
                          <p:cTn id="33" fill="hold">
                            <p:stCondLst>
                              <p:cond delay="2820"/>
                            </p:stCondLst>
                            <p:childTnLst>
                              <p:par>
                                <p:cTn id="34" presetID="42"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childTnLst>
                          </p:cTn>
                        </p:par>
                        <p:par>
                          <p:cTn id="42" fill="hold">
                            <p:stCondLst>
                              <p:cond delay="382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childTnLst>
                                </p:cTn>
                              </p:par>
                            </p:childTnLst>
                          </p:cTn>
                        </p:par>
                        <p:par>
                          <p:cTn id="51" fill="hold">
                            <p:stCondLst>
                              <p:cond delay="4820"/>
                            </p:stCondLst>
                            <p:childTnLst>
                              <p:par>
                                <p:cTn id="52" presetID="42"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25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childTnLst>
                                </p:cTn>
                              </p:par>
                              <p:par>
                                <p:cTn id="60" presetID="10"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childTnLst>
                                </p:cTn>
                              </p:par>
                              <p:par>
                                <p:cTn id="63" presetID="41" presetClass="entr" presetSubtype="0" fill="hold" grpId="0" nodeType="withEffect">
                                  <p:stCondLst>
                                    <p:cond delay="0"/>
                                  </p:stCondLst>
                                  <p:iterate type="lt">
                                    <p:tmPct val="4000"/>
                                  </p:iterate>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6" dur="1000" fill="hold"/>
                                        <p:tgtEl>
                                          <p:spTgt spid="6"/>
                                        </p:tgtEl>
                                        <p:attrNameLst>
                                          <p:attrName>ppt_y</p:attrName>
                                        </p:attrNameLst>
                                      </p:cBhvr>
                                      <p:tavLst>
                                        <p:tav tm="0">
                                          <p:val>
                                            <p:strVal val="#ppt_y"/>
                                          </p:val>
                                        </p:tav>
                                        <p:tav tm="100000">
                                          <p:val>
                                            <p:strVal val="#ppt_y"/>
                                          </p:val>
                                        </p:tav>
                                      </p:tavLst>
                                    </p:anim>
                                    <p:anim calcmode="lin" valueType="num">
                                      <p:cBhvr>
                                        <p:cTn id="6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000" tmFilter="0,0; .5, 1; 1, 1"/>
                                        <p:tgtEl>
                                          <p:spTgt spid="6"/>
                                        </p:tgtEl>
                                      </p:cBhvr>
                                    </p:animEffect>
                                  </p:childTnLst>
                                </p:cTn>
                              </p:par>
                            </p:childTnLst>
                          </p:cTn>
                        </p:par>
                        <p:par>
                          <p:cTn id="70" fill="hold">
                            <p:stCondLst>
                              <p:cond delay="9900"/>
                            </p:stCondLst>
                            <p:childTnLst>
                              <p:par>
                                <p:cTn id="71" presetID="2" presetClass="entr" presetSubtype="8" repeatCount="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1000" fill="hold"/>
                                        <p:tgtEl>
                                          <p:spTgt spid="27"/>
                                        </p:tgtEl>
                                        <p:attrNameLst>
                                          <p:attrName>ppt_x</p:attrName>
                                        </p:attrNameLst>
                                      </p:cBhvr>
                                      <p:tavLst>
                                        <p:tav tm="0">
                                          <p:val>
                                            <p:strVal val="0-#ppt_w/2"/>
                                          </p:val>
                                        </p:tav>
                                        <p:tav tm="100000">
                                          <p:val>
                                            <p:strVal val="#ppt_x"/>
                                          </p:val>
                                        </p:tav>
                                      </p:tavLst>
                                    </p:anim>
                                    <p:anim calcmode="lin" valueType="num">
                                      <p:cBhvr additive="base">
                                        <p:cTn id="7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2" grpId="0"/>
      <p:bldP spid="36" grpId="0"/>
      <p:bldP spid="30" grpId="0"/>
      <p:bldP spid="31" grpId="0" animBg="1"/>
      <p:bldP spid="6"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p:cNvSpPr>
            <a:spLocks noChangeArrowheads="1"/>
          </p:cNvSpPr>
          <p:nvPr/>
        </p:nvSpPr>
        <p:spPr bwMode="auto">
          <a:xfrm>
            <a:off x="2979738" y="3749676"/>
            <a:ext cx="1692771" cy="6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pt-BR" altLang="en-US" sz="1351" dirty="0">
                <a:solidFill>
                  <a:srgbClr val="FFB81C"/>
                </a:solidFill>
                <a:latin typeface="Poppins Light" panose="02000000000000000000" pitchFamily="2" charset="0"/>
                <a:ea typeface="ヒラギノ角ゴ Pro W3" pitchFamily="124" charset="-128"/>
                <a:cs typeface="Arial" panose="020B0604020202020204" pitchFamily="34" charset="0"/>
              </a:rPr>
              <a:t>Aliquam efficitur,</a:t>
            </a:r>
          </a:p>
          <a:p>
            <a:pPr defTabSz="457189">
              <a:defRPr/>
            </a:pPr>
            <a:r>
              <a:rPr lang="pt-BR" altLang="en-US" sz="1351" dirty="0">
                <a:solidFill>
                  <a:srgbClr val="FFB81C"/>
                </a:solidFill>
                <a:latin typeface="Poppins Light" panose="02000000000000000000" pitchFamily="2" charset="0"/>
                <a:ea typeface="ヒラギノ角ゴ Pro W3" pitchFamily="124" charset="-128"/>
                <a:cs typeface="Arial" panose="020B0604020202020204" pitchFamily="34" charset="0"/>
              </a:rPr>
              <a:t>vetuornare pretium,</a:t>
            </a:r>
          </a:p>
          <a:p>
            <a:pPr defTabSz="457189">
              <a:defRPr/>
            </a:pPr>
            <a:r>
              <a:rPr lang="pt-BR" altLang="en-US" sz="1351" dirty="0">
                <a:solidFill>
                  <a:srgbClr val="FFB81C"/>
                </a:solidFill>
                <a:latin typeface="Poppins Light" panose="02000000000000000000" pitchFamily="2" charset="0"/>
                <a:ea typeface="ヒラギノ角ゴ Pro W3" pitchFamily="124" charset="-128"/>
                <a:cs typeface="Arial" panose="020B0604020202020204" pitchFamily="34" charset="0"/>
              </a:rPr>
              <a:t>arcu eu semec.</a:t>
            </a:r>
            <a:endParaRPr lang="en-US" altLang="en-US" sz="900" dirty="0">
              <a:solidFill>
                <a:srgbClr val="FFB81C"/>
              </a:solidFill>
              <a:ea typeface="ヒラギノ角ゴ Pro W3" pitchFamily="124" charset="-128"/>
              <a:cs typeface="Arial" panose="020B0604020202020204" pitchFamily="34" charset="0"/>
            </a:endParaRPr>
          </a:p>
        </p:txBody>
      </p:sp>
      <p:sp>
        <p:nvSpPr>
          <p:cNvPr id="30" name="Rectangle 6"/>
          <p:cNvSpPr>
            <a:spLocks noChangeArrowheads="1"/>
          </p:cNvSpPr>
          <p:nvPr/>
        </p:nvSpPr>
        <p:spPr bwMode="auto">
          <a:xfrm>
            <a:off x="765175" y="296652"/>
            <a:ext cx="573643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4100" b="1" spc="-151" dirty="0">
                <a:gradFill>
                  <a:gsLst>
                    <a:gs pos="100000">
                      <a:srgbClr val="1D508E"/>
                    </a:gs>
                    <a:gs pos="0">
                      <a:srgbClr val="3FBDCA"/>
                    </a:gs>
                  </a:gsLst>
                  <a:lin ang="6600000" scaled="0"/>
                </a:gradFill>
                <a:latin typeface="Poppins Medium" panose="02000000000000000000" pitchFamily="2" charset="0"/>
                <a:ea typeface="ヒラギノ角ゴ Pro W3" pitchFamily="124" charset="-128"/>
                <a:cs typeface="Arial" panose="020B0604020202020204" pitchFamily="34" charset="0"/>
              </a:rPr>
              <a:t>ÊTRE SENTINELLE</a:t>
            </a:r>
            <a:endParaRPr lang="en-US" altLang="en-US" sz="4100" b="1" spc="-151" dirty="0">
              <a:gradFill>
                <a:gsLst>
                  <a:gs pos="100000">
                    <a:srgbClr val="1D508E"/>
                  </a:gs>
                  <a:gs pos="0">
                    <a:srgbClr val="3FBDCA"/>
                  </a:gs>
                </a:gsLst>
                <a:lin ang="6600000" scaled="0"/>
              </a:gradFill>
              <a:ea typeface="ヒラギノ角ゴ Pro W3" pitchFamily="124" charset="-128"/>
              <a:cs typeface="Arial" panose="020B0604020202020204" pitchFamily="34" charset="0"/>
            </a:endParaRPr>
          </a:p>
        </p:txBody>
      </p:sp>
      <p:sp>
        <p:nvSpPr>
          <p:cNvPr id="3" name="Rectangle 9">
            <a:extLst>
              <a:ext uri="{FF2B5EF4-FFF2-40B4-BE49-F238E27FC236}">
                <a16:creationId xmlns:a16="http://schemas.microsoft.com/office/drawing/2014/main" id="{280498FE-33E8-FC7A-6841-E12216EB49C3}"/>
              </a:ext>
            </a:extLst>
          </p:cNvPr>
          <p:cNvSpPr>
            <a:spLocks noChangeArrowheads="1"/>
          </p:cNvSpPr>
          <p:nvPr/>
        </p:nvSpPr>
        <p:spPr bwMode="auto">
          <a:xfrm>
            <a:off x="1048848" y="1098209"/>
            <a:ext cx="3402773" cy="246221"/>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defRPr/>
            </a:pPr>
            <a:r>
              <a:rPr lang="en-US" altLang="en-US" sz="1600" b="1" dirty="0" err="1">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À</a:t>
            </a:r>
            <a:r>
              <a:rPr lang="en-US" altLang="en-US" sz="1600" b="1" dirty="0">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 </a:t>
            </a:r>
            <a:r>
              <a:rPr lang="en-US" altLang="en-US" sz="1600" b="1" dirty="0" err="1">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l’issue</a:t>
            </a:r>
            <a:r>
              <a:rPr lang="en-US" altLang="en-US" sz="1600" b="1" dirty="0">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 de la formation </a:t>
            </a:r>
            <a:r>
              <a:rPr lang="en-US" altLang="en-US" sz="1600" b="1" dirty="0" err="1">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vous</a:t>
            </a:r>
            <a:r>
              <a:rPr lang="en-US" altLang="en-US" sz="1600" b="1" dirty="0">
                <a:gradFill>
                  <a:gsLst>
                    <a:gs pos="0">
                      <a:srgbClr val="3FBDCA"/>
                    </a:gs>
                    <a:gs pos="100000">
                      <a:srgbClr val="1D508E"/>
                    </a:gs>
                  </a:gsLst>
                  <a:lin ang="5400000" scaled="1"/>
                </a:gradFill>
                <a:latin typeface="Poppins Light" panose="02000000000000000000" pitchFamily="2" charset="0"/>
                <a:ea typeface="ヒラギノ角ゴ Pro W3" pitchFamily="124" charset="-128"/>
                <a:cs typeface="Arial" panose="020B0604020202020204" pitchFamily="34" charset="0"/>
              </a:rPr>
              <a:t> :</a:t>
            </a:r>
            <a:endParaRPr lang="en-US" altLang="en-US" sz="1600" b="1" dirty="0">
              <a:gradFill>
                <a:gsLst>
                  <a:gs pos="0">
                    <a:srgbClr val="3FBDCA"/>
                  </a:gs>
                  <a:gs pos="100000">
                    <a:srgbClr val="1D508E"/>
                  </a:gs>
                </a:gsLst>
                <a:lin ang="5400000" scaled="1"/>
              </a:gradFill>
              <a:ea typeface="ヒラギノ角ゴ Pro W3" pitchFamily="124" charset="-128"/>
              <a:cs typeface="Arial" panose="020B0604020202020204" pitchFamily="34" charset="0"/>
            </a:endParaRPr>
          </a:p>
        </p:txBody>
      </p:sp>
      <p:sp>
        <p:nvSpPr>
          <p:cNvPr id="48" name="Rectangle 23">
            <a:extLst>
              <a:ext uri="{FF2B5EF4-FFF2-40B4-BE49-F238E27FC236}">
                <a16:creationId xmlns:a16="http://schemas.microsoft.com/office/drawing/2014/main" id="{06644B5D-F543-E178-FF1B-9A787150166B}"/>
              </a:ext>
            </a:extLst>
          </p:cNvPr>
          <p:cNvSpPr>
            <a:spLocks noChangeArrowheads="1"/>
          </p:cNvSpPr>
          <p:nvPr/>
        </p:nvSpPr>
        <p:spPr bwMode="auto">
          <a:xfrm>
            <a:off x="767259" y="1700810"/>
            <a:ext cx="3388035" cy="1583327"/>
          </a:xfrm>
          <a:prstGeom prst="rect">
            <a:avLst/>
          </a:prstGeom>
          <a:solidFill>
            <a:srgbClr val="F9B200"/>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FFB81C"/>
              </a:solidFill>
              <a:latin typeface="Arial" panose="020B0604020202020204"/>
              <a:ea typeface="ヒラギノ角ゴ Pro W3" pitchFamily="124" charset="-128"/>
              <a:cs typeface="Arial" panose="020B0604020202020204" pitchFamily="34" charset="0"/>
            </a:endParaRPr>
          </a:p>
        </p:txBody>
      </p:sp>
      <p:sp>
        <p:nvSpPr>
          <p:cNvPr id="74" name="Rectangle 54">
            <a:extLst>
              <a:ext uri="{FF2B5EF4-FFF2-40B4-BE49-F238E27FC236}">
                <a16:creationId xmlns:a16="http://schemas.microsoft.com/office/drawing/2014/main" id="{EF1A2AB7-9D7F-3ED4-CA6A-B4EFAB427129}"/>
              </a:ext>
            </a:extLst>
          </p:cNvPr>
          <p:cNvSpPr>
            <a:spLocks noChangeArrowheads="1"/>
          </p:cNvSpPr>
          <p:nvPr/>
        </p:nvSpPr>
        <p:spPr bwMode="auto">
          <a:xfrm>
            <a:off x="983205" y="1938463"/>
            <a:ext cx="2872255" cy="107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Savez</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repérer</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des </a:t>
            </a: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personnes</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en</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a:t>
            </a: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souffrance</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au sein de son milieu de vie </a:t>
            </a:r>
            <a:r>
              <a:rPr lang="en-US" altLang="en-US" sz="1751" dirty="0" err="1">
                <a:solidFill>
                  <a:srgbClr val="0033A1"/>
                </a:solidFill>
                <a:latin typeface="Poppins Light" panose="02000000000000000000" pitchFamily="2" charset="0"/>
                <a:ea typeface="ヒラギノ角ゴ Pro W3" pitchFamily="124" charset="-128"/>
                <a:cs typeface="Arial" panose="020B0604020202020204" pitchFamily="34" charset="0"/>
              </a:rPr>
              <a:t>ou</a:t>
            </a:r>
            <a:r>
              <a:rPr lang="en-US" altLang="en-US" sz="1751" dirty="0">
                <a:solidFill>
                  <a:srgbClr val="0033A1"/>
                </a:solidFill>
                <a:latin typeface="Poppins Light" panose="02000000000000000000" pitchFamily="2" charset="0"/>
                <a:ea typeface="ヒラギノ角ゴ Pro W3" pitchFamily="124" charset="-128"/>
                <a:cs typeface="Arial" panose="020B0604020202020204" pitchFamily="34" charset="0"/>
              </a:rPr>
              <a:t> de travail</a:t>
            </a:r>
            <a:endParaRPr lang="en-US" altLang="en-US" sz="1751" dirty="0">
              <a:solidFill>
                <a:srgbClr val="0033A1"/>
              </a:solidFill>
              <a:ea typeface="ヒラギノ角ゴ Pro W3" pitchFamily="124" charset="-128"/>
              <a:cs typeface="Arial" panose="020B0604020202020204" pitchFamily="34" charset="0"/>
            </a:endParaRPr>
          </a:p>
        </p:txBody>
      </p:sp>
      <p:sp>
        <p:nvSpPr>
          <p:cNvPr id="91" name="Rectangle 23">
            <a:extLst>
              <a:ext uri="{FF2B5EF4-FFF2-40B4-BE49-F238E27FC236}">
                <a16:creationId xmlns:a16="http://schemas.microsoft.com/office/drawing/2014/main" id="{196B7255-E558-F6EE-3950-C9AC8E0CC909}"/>
              </a:ext>
            </a:extLst>
          </p:cNvPr>
          <p:cNvSpPr>
            <a:spLocks noChangeArrowheads="1"/>
          </p:cNvSpPr>
          <p:nvPr/>
        </p:nvSpPr>
        <p:spPr bwMode="auto">
          <a:xfrm>
            <a:off x="4503529" y="1700810"/>
            <a:ext cx="3388035" cy="1583327"/>
          </a:xfrm>
          <a:prstGeom prst="rect">
            <a:avLst/>
          </a:prstGeom>
          <a:solidFill>
            <a:srgbClr val="1E8C8C"/>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FFB81C"/>
              </a:solidFill>
              <a:latin typeface="Arial" panose="020B0604020202020204"/>
              <a:ea typeface="ヒラギノ角ゴ Pro W3" pitchFamily="124" charset="-128"/>
              <a:cs typeface="Arial" panose="020B0604020202020204" pitchFamily="34" charset="0"/>
            </a:endParaRPr>
          </a:p>
        </p:txBody>
      </p:sp>
      <p:sp>
        <p:nvSpPr>
          <p:cNvPr id="92" name="Rectangle 54">
            <a:extLst>
              <a:ext uri="{FF2B5EF4-FFF2-40B4-BE49-F238E27FC236}">
                <a16:creationId xmlns:a16="http://schemas.microsoft.com/office/drawing/2014/main" id="{29218CEB-3CD7-9A84-586D-A858C14FC8DD}"/>
              </a:ext>
            </a:extLst>
          </p:cNvPr>
          <p:cNvSpPr>
            <a:spLocks noChangeArrowheads="1"/>
          </p:cNvSpPr>
          <p:nvPr/>
        </p:nvSpPr>
        <p:spPr bwMode="auto">
          <a:xfrm>
            <a:off x="4691616" y="1991743"/>
            <a:ext cx="2980267" cy="107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377">
              <a:spcBef>
                <a:spcPts val="0"/>
              </a:spcBef>
              <a:spcAft>
                <a:spcPts val="0"/>
              </a:spcAft>
              <a:defRPr/>
            </a:pPr>
            <a:r>
              <a:rPr lang="en-US" sz="1751" dirty="0" err="1">
                <a:solidFill>
                  <a:srgbClr val="FFB81C"/>
                </a:solidFill>
                <a:latin typeface="Poppins Light"/>
                <a:ea typeface="Poppins Light"/>
                <a:cs typeface="Poppins Light"/>
                <a:sym typeface="Poppins Light"/>
              </a:rPr>
              <a:t>Savez</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aller</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vers</a:t>
            </a:r>
            <a:r>
              <a:rPr lang="en-US" sz="1751" dirty="0">
                <a:solidFill>
                  <a:srgbClr val="FFB81C"/>
                </a:solidFill>
                <a:latin typeface="Poppins Light"/>
                <a:ea typeface="Poppins Light"/>
                <a:cs typeface="Poppins Light"/>
                <a:sym typeface="Poppins Light"/>
              </a:rPr>
              <a:t> les</a:t>
            </a:r>
            <a:endParaRPr lang="en-US" sz="600" dirty="0">
              <a:solidFill>
                <a:srgbClr val="0033A1"/>
              </a:solidFill>
              <a:ea typeface="ヒラギノ角ゴ Pro W3" pitchFamily="124" charset="-128"/>
              <a:cs typeface="Arial" panose="020B0604020202020204" pitchFamily="34" charset="0"/>
            </a:endParaRPr>
          </a:p>
          <a:p>
            <a:pPr algn="ctr" defTabSz="914377">
              <a:spcBef>
                <a:spcPts val="0"/>
              </a:spcBef>
              <a:spcAft>
                <a:spcPts val="0"/>
              </a:spcAft>
              <a:defRPr/>
            </a:pPr>
            <a:r>
              <a:rPr lang="en-US" sz="1751" dirty="0" err="1">
                <a:solidFill>
                  <a:srgbClr val="FFB81C"/>
                </a:solidFill>
                <a:latin typeface="Poppins Light"/>
                <a:ea typeface="Poppins Light"/>
                <a:cs typeface="Poppins Light"/>
                <a:sym typeface="Poppins Light"/>
              </a:rPr>
              <a:t>personnes</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repérées</a:t>
            </a:r>
            <a:r>
              <a:rPr lang="en-US" sz="1751" dirty="0">
                <a:solidFill>
                  <a:srgbClr val="FFB81C"/>
                </a:solidFill>
                <a:latin typeface="Poppins Light"/>
                <a:ea typeface="Poppins Light"/>
                <a:cs typeface="Poppins Light"/>
                <a:sym typeface="Poppins Light"/>
              </a:rPr>
              <a:t> et</a:t>
            </a:r>
            <a:endParaRPr lang="en-US" sz="600" dirty="0">
              <a:solidFill>
                <a:srgbClr val="0033A1"/>
              </a:solidFill>
              <a:ea typeface="ヒラギノ角ゴ Pro W3" pitchFamily="124" charset="-128"/>
              <a:cs typeface="Arial" panose="020B0604020202020204" pitchFamily="34" charset="0"/>
            </a:endParaRPr>
          </a:p>
          <a:p>
            <a:pPr algn="ctr" defTabSz="914377">
              <a:spcBef>
                <a:spcPts val="0"/>
              </a:spcBef>
              <a:spcAft>
                <a:spcPts val="0"/>
              </a:spcAft>
              <a:defRPr/>
            </a:pPr>
            <a:r>
              <a:rPr lang="en-US" sz="1751" dirty="0" err="1">
                <a:solidFill>
                  <a:srgbClr val="FFB81C"/>
                </a:solidFill>
                <a:latin typeface="Poppins Light"/>
                <a:ea typeface="Poppins Light"/>
                <a:cs typeface="Poppins Light"/>
                <a:sym typeface="Poppins Light"/>
              </a:rPr>
              <a:t>entrer</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en</a:t>
            </a:r>
            <a:r>
              <a:rPr lang="en-US" sz="1751" dirty="0">
                <a:solidFill>
                  <a:srgbClr val="FFB81C"/>
                </a:solidFill>
                <a:latin typeface="Poppins Light"/>
                <a:ea typeface="Poppins Light"/>
                <a:cs typeface="Poppins Light"/>
                <a:sym typeface="Poppins Light"/>
              </a:rPr>
              <a:t> relation avec </a:t>
            </a:r>
            <a:r>
              <a:rPr lang="en-US" sz="1751" dirty="0" err="1">
                <a:solidFill>
                  <a:srgbClr val="FFB81C"/>
                </a:solidFill>
                <a:latin typeface="Poppins Light"/>
                <a:ea typeface="Poppins Light"/>
                <a:cs typeface="Poppins Light"/>
                <a:sym typeface="Poppins Light"/>
              </a:rPr>
              <a:t>elles</a:t>
            </a:r>
            <a:endParaRPr lang="en-US" sz="1751" dirty="0">
              <a:solidFill>
                <a:srgbClr val="FFB81C"/>
              </a:solidFill>
              <a:latin typeface="Arial"/>
              <a:ea typeface="Arial"/>
              <a:cs typeface="Arial"/>
              <a:sym typeface="Arial"/>
            </a:endParaRPr>
          </a:p>
        </p:txBody>
      </p:sp>
      <p:sp>
        <p:nvSpPr>
          <p:cNvPr id="93" name="Rectangle 23">
            <a:extLst>
              <a:ext uri="{FF2B5EF4-FFF2-40B4-BE49-F238E27FC236}">
                <a16:creationId xmlns:a16="http://schemas.microsoft.com/office/drawing/2014/main" id="{9290864B-5100-6959-1C6D-25986D216C67}"/>
              </a:ext>
            </a:extLst>
          </p:cNvPr>
          <p:cNvSpPr>
            <a:spLocks noChangeArrowheads="1"/>
          </p:cNvSpPr>
          <p:nvPr/>
        </p:nvSpPr>
        <p:spPr bwMode="auto">
          <a:xfrm>
            <a:off x="8239800" y="1700810"/>
            <a:ext cx="3388035" cy="1583327"/>
          </a:xfrm>
          <a:prstGeom prst="rect">
            <a:avLst/>
          </a:prstGeom>
          <a:solidFill>
            <a:srgbClr val="1E6F8C"/>
          </a:solidFill>
          <a:ln>
            <a:noFill/>
          </a:ln>
        </p:spPr>
        <p:txBody>
          <a:bodyPr vert="horz" wrap="square" lIns="45720" tIns="22860" rIns="45720" bIns="22860" numCol="1" anchor="t" anchorCtr="0" compatLnSpc="1">
            <a:prstTxWarp prst="textNoShape">
              <a:avLst/>
            </a:prstTxWarp>
          </a:bodyPr>
          <a:lstStyle/>
          <a:p>
            <a:pPr defTabSz="914377">
              <a:defRPr/>
            </a:pPr>
            <a:endParaRPr lang="en-US" sz="900">
              <a:solidFill>
                <a:srgbClr val="FFB81C"/>
              </a:solidFill>
              <a:latin typeface="Arial" panose="020B0604020202020204"/>
              <a:ea typeface="ヒラギノ角ゴ Pro W3" pitchFamily="124" charset="-128"/>
              <a:cs typeface="Arial" panose="020B0604020202020204" pitchFamily="34" charset="0"/>
            </a:endParaRPr>
          </a:p>
        </p:txBody>
      </p:sp>
      <p:sp>
        <p:nvSpPr>
          <p:cNvPr id="94" name="Rectangle 54">
            <a:extLst>
              <a:ext uri="{FF2B5EF4-FFF2-40B4-BE49-F238E27FC236}">
                <a16:creationId xmlns:a16="http://schemas.microsoft.com/office/drawing/2014/main" id="{A751F11F-990E-0964-1A89-6C4BABF2D483}"/>
              </a:ext>
            </a:extLst>
          </p:cNvPr>
          <p:cNvSpPr>
            <a:spLocks noChangeArrowheads="1"/>
          </p:cNvSpPr>
          <p:nvPr/>
        </p:nvSpPr>
        <p:spPr bwMode="auto">
          <a:xfrm>
            <a:off x="8497690" y="1988840"/>
            <a:ext cx="2872255" cy="107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377">
              <a:spcBef>
                <a:spcPts val="0"/>
              </a:spcBef>
              <a:spcAft>
                <a:spcPts val="0"/>
              </a:spcAft>
              <a:buClr>
                <a:srgbClr val="FFB81C"/>
              </a:buClr>
              <a:buSzPts val="3500"/>
              <a:defRPr/>
            </a:pPr>
            <a:r>
              <a:rPr lang="en-US" sz="1751" dirty="0" err="1">
                <a:solidFill>
                  <a:srgbClr val="FFB81C"/>
                </a:solidFill>
                <a:latin typeface="Poppins Light"/>
                <a:ea typeface="Poppins Light"/>
                <a:cs typeface="Poppins Light"/>
                <a:sym typeface="Poppins Light"/>
              </a:rPr>
              <a:t>Savez</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orienter</a:t>
            </a:r>
            <a:r>
              <a:rPr lang="en-US" sz="1751" dirty="0">
                <a:solidFill>
                  <a:srgbClr val="FFB81C"/>
                </a:solidFill>
                <a:latin typeface="Poppins Light"/>
                <a:ea typeface="Poppins Light"/>
                <a:cs typeface="Poppins Light"/>
                <a:sym typeface="Poppins Light"/>
              </a:rPr>
              <a:t> les </a:t>
            </a:r>
            <a:r>
              <a:rPr lang="en-US" sz="1751" dirty="0" err="1">
                <a:solidFill>
                  <a:srgbClr val="FFB81C"/>
                </a:solidFill>
                <a:latin typeface="Poppins Light"/>
                <a:ea typeface="Poppins Light"/>
                <a:cs typeface="Poppins Light"/>
                <a:sym typeface="Poppins Light"/>
              </a:rPr>
              <a:t>personnes</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repérées</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vers</a:t>
            </a:r>
            <a:r>
              <a:rPr lang="en-US" sz="1751" dirty="0">
                <a:solidFill>
                  <a:srgbClr val="FFB81C"/>
                </a:solidFill>
                <a:latin typeface="Poppins Light"/>
                <a:ea typeface="Poppins Light"/>
                <a:cs typeface="Poppins Light"/>
                <a:sym typeface="Poppins Light"/>
              </a:rPr>
              <a:t> les </a:t>
            </a:r>
            <a:r>
              <a:rPr lang="en-US" sz="1751" dirty="0" err="1">
                <a:solidFill>
                  <a:srgbClr val="FFB81C"/>
                </a:solidFill>
                <a:latin typeface="Poppins Light"/>
                <a:ea typeface="Poppins Light"/>
                <a:cs typeface="Poppins Light"/>
                <a:sym typeface="Poppins Light"/>
              </a:rPr>
              <a:t>ressources</a:t>
            </a:r>
            <a:r>
              <a:rPr lang="en-US" sz="1751" dirty="0">
                <a:solidFill>
                  <a:srgbClr val="FFB81C"/>
                </a:solidFill>
                <a:latin typeface="Poppins Light"/>
                <a:ea typeface="Poppins Light"/>
                <a:cs typeface="Poppins Light"/>
                <a:sym typeface="Poppins Light"/>
              </a:rPr>
              <a:t> </a:t>
            </a:r>
            <a:r>
              <a:rPr lang="en-US" sz="1751" dirty="0" err="1">
                <a:solidFill>
                  <a:srgbClr val="FFB81C"/>
                </a:solidFill>
                <a:latin typeface="Poppins Light"/>
                <a:ea typeface="Poppins Light"/>
                <a:cs typeface="Poppins Light"/>
                <a:sym typeface="Poppins Light"/>
              </a:rPr>
              <a:t>appropriées</a:t>
            </a:r>
            <a:endParaRPr lang="en-US" sz="1751" dirty="0">
              <a:solidFill>
                <a:srgbClr val="FFB81C"/>
              </a:solidFill>
              <a:latin typeface="Arial"/>
              <a:ea typeface="Arial"/>
              <a:cs typeface="Arial"/>
              <a:sym typeface="Arial"/>
            </a:endParaRPr>
          </a:p>
        </p:txBody>
      </p:sp>
      <p:sp>
        <p:nvSpPr>
          <p:cNvPr id="95" name="Rectangle 23">
            <a:extLst>
              <a:ext uri="{FF2B5EF4-FFF2-40B4-BE49-F238E27FC236}">
                <a16:creationId xmlns:a16="http://schemas.microsoft.com/office/drawing/2014/main" id="{FF60C067-B3FF-637C-F31B-18C6D3438800}"/>
              </a:ext>
            </a:extLst>
          </p:cNvPr>
          <p:cNvSpPr>
            <a:spLocks noChangeArrowheads="1"/>
          </p:cNvSpPr>
          <p:nvPr/>
        </p:nvSpPr>
        <p:spPr bwMode="auto">
          <a:xfrm>
            <a:off x="2697800" y="3752189"/>
            <a:ext cx="3388035" cy="1583327"/>
          </a:xfrm>
          <a:prstGeom prst="rect">
            <a:avLst/>
          </a:prstGeom>
          <a:solidFill>
            <a:srgbClr val="3FBDCA"/>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FFB81C"/>
              </a:solidFill>
              <a:latin typeface="Arial" panose="020B0604020202020204"/>
              <a:ea typeface="ヒラギノ角ゴ Pro W3" pitchFamily="124" charset="-128"/>
              <a:cs typeface="Arial" panose="020B0604020202020204" pitchFamily="34" charset="0"/>
            </a:endParaRPr>
          </a:p>
        </p:txBody>
      </p:sp>
      <p:sp>
        <p:nvSpPr>
          <p:cNvPr id="96" name="Rectangle 54">
            <a:extLst>
              <a:ext uri="{FF2B5EF4-FFF2-40B4-BE49-F238E27FC236}">
                <a16:creationId xmlns:a16="http://schemas.microsoft.com/office/drawing/2014/main" id="{286973B6-6B50-063F-99C3-2F8514EF854B}"/>
              </a:ext>
            </a:extLst>
          </p:cNvPr>
          <p:cNvSpPr>
            <a:spLocks noChangeArrowheads="1"/>
          </p:cNvSpPr>
          <p:nvPr/>
        </p:nvSpPr>
        <p:spPr bwMode="auto">
          <a:xfrm>
            <a:off x="2955690" y="4175239"/>
            <a:ext cx="2872255" cy="80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Connaissez</a:t>
            </a: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 le champ</a:t>
            </a:r>
          </a:p>
          <a:p>
            <a:pPr algn="ctr" defTabSz="457189">
              <a:defRPr/>
            </a:pP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et les </a:t>
            </a: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limites</a:t>
            </a: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 de </a:t>
            </a: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votre</a:t>
            </a: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 action</a:t>
            </a:r>
            <a:endParaRPr lang="en-US" altLang="en-US" sz="1751" dirty="0">
              <a:solidFill>
                <a:srgbClr val="FFB81C"/>
              </a:solidFill>
              <a:ea typeface="ヒラギノ角ゴ Pro W3" pitchFamily="124" charset="-128"/>
              <a:cs typeface="Arial" panose="020B0604020202020204" pitchFamily="34" charset="0"/>
            </a:endParaRPr>
          </a:p>
        </p:txBody>
      </p:sp>
      <p:sp>
        <p:nvSpPr>
          <p:cNvPr id="97" name="Rectangle 23">
            <a:extLst>
              <a:ext uri="{FF2B5EF4-FFF2-40B4-BE49-F238E27FC236}">
                <a16:creationId xmlns:a16="http://schemas.microsoft.com/office/drawing/2014/main" id="{3C34BBE8-2667-CE2A-9CCC-BA299CBBE4C7}"/>
              </a:ext>
            </a:extLst>
          </p:cNvPr>
          <p:cNvSpPr>
            <a:spLocks noChangeArrowheads="1"/>
          </p:cNvSpPr>
          <p:nvPr/>
        </p:nvSpPr>
        <p:spPr bwMode="auto">
          <a:xfrm>
            <a:off x="6491413" y="3752189"/>
            <a:ext cx="3388035" cy="1583327"/>
          </a:xfrm>
          <a:prstGeom prst="rect">
            <a:avLst/>
          </a:prstGeom>
          <a:solidFill>
            <a:srgbClr val="1D508E"/>
          </a:solidFill>
          <a:ln>
            <a:noFill/>
          </a:ln>
        </p:spPr>
        <p:txBody>
          <a:bodyPr vert="horz" wrap="square" lIns="45720" tIns="22860" rIns="45720" bIns="22860" numCol="1" anchor="t" anchorCtr="0" compatLnSpc="1">
            <a:prstTxWarp prst="textNoShape">
              <a:avLst/>
            </a:prstTxWarp>
          </a:bodyPr>
          <a:lstStyle/>
          <a:p>
            <a:pPr defTabSz="914377">
              <a:defRPr/>
            </a:pPr>
            <a:endParaRPr lang="en-US" sz="900" dirty="0">
              <a:solidFill>
                <a:srgbClr val="FFB81C"/>
              </a:solidFill>
              <a:latin typeface="Arial" panose="020B0604020202020204"/>
              <a:ea typeface="ヒラギノ角ゴ Pro W3" pitchFamily="124" charset="-128"/>
              <a:cs typeface="Arial" panose="020B0604020202020204" pitchFamily="34" charset="0"/>
            </a:endParaRPr>
          </a:p>
        </p:txBody>
      </p:sp>
      <p:sp>
        <p:nvSpPr>
          <p:cNvPr id="98" name="Rectangle 54">
            <a:extLst>
              <a:ext uri="{FF2B5EF4-FFF2-40B4-BE49-F238E27FC236}">
                <a16:creationId xmlns:a16="http://schemas.microsoft.com/office/drawing/2014/main" id="{89FBFEA1-D884-585C-96EB-253767429425}"/>
              </a:ext>
            </a:extLst>
          </p:cNvPr>
          <p:cNvSpPr>
            <a:spLocks noChangeArrowheads="1"/>
          </p:cNvSpPr>
          <p:nvPr/>
        </p:nvSpPr>
        <p:spPr bwMode="auto">
          <a:xfrm>
            <a:off x="6749303" y="4294549"/>
            <a:ext cx="2872255" cy="53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defRPr/>
            </a:pP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Prenez</a:t>
            </a: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 </a:t>
            </a: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soin</a:t>
            </a:r>
            <a:endPar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endParaRPr>
          </a:p>
          <a:p>
            <a:pPr algn="ctr" defTabSz="457189">
              <a:defRPr/>
            </a:pP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de </a:t>
            </a: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votre</a:t>
            </a:r>
            <a:r>
              <a:rPr lang="en-US" altLang="en-US" sz="1751" dirty="0">
                <a:solidFill>
                  <a:srgbClr val="FFB81C"/>
                </a:solidFill>
                <a:latin typeface="Poppins Light" panose="02000000000000000000" pitchFamily="2" charset="0"/>
                <a:ea typeface="ヒラギノ角ゴ Pro W3" pitchFamily="124" charset="-128"/>
                <a:cs typeface="Arial" panose="020B0604020202020204" pitchFamily="34" charset="0"/>
              </a:rPr>
              <a:t> </a:t>
            </a:r>
            <a:r>
              <a:rPr lang="en-US" altLang="en-US" sz="1751" dirty="0" err="1">
                <a:solidFill>
                  <a:srgbClr val="FFB81C"/>
                </a:solidFill>
                <a:latin typeface="Poppins Light" panose="02000000000000000000" pitchFamily="2" charset="0"/>
                <a:ea typeface="ヒラギノ角ゴ Pro W3" pitchFamily="124" charset="-128"/>
                <a:cs typeface="Arial" panose="020B0604020202020204" pitchFamily="34" charset="0"/>
              </a:rPr>
              <a:t>santé</a:t>
            </a:r>
            <a:endParaRPr lang="en-US" altLang="en-US" sz="1751" dirty="0">
              <a:solidFill>
                <a:srgbClr val="FFB81C"/>
              </a:solidFill>
              <a:ea typeface="ヒラギノ角ゴ Pro W3" pitchFamily="124" charset="-128"/>
              <a:cs typeface="Arial" panose="020B0604020202020204" pitchFamily="34" charset="0"/>
            </a:endParaRPr>
          </a:p>
        </p:txBody>
      </p:sp>
      <p:pic>
        <p:nvPicPr>
          <p:cNvPr id="109" name="Image 108">
            <a:extLst>
              <a:ext uri="{FF2B5EF4-FFF2-40B4-BE49-F238E27FC236}">
                <a16:creationId xmlns:a16="http://schemas.microsoft.com/office/drawing/2014/main" id="{5ED7652E-AA24-05FF-6D04-782FBE9747DF}"/>
              </a:ext>
            </a:extLst>
          </p:cNvPr>
          <p:cNvPicPr>
            <a:picLocks noChangeAspect="1"/>
          </p:cNvPicPr>
          <p:nvPr/>
        </p:nvPicPr>
        <p:blipFill>
          <a:blip r:embed="rId3"/>
          <a:stretch>
            <a:fillRect/>
          </a:stretch>
        </p:blipFill>
        <p:spPr>
          <a:xfrm>
            <a:off x="10884533" y="4354212"/>
            <a:ext cx="965825" cy="1405141"/>
          </a:xfrm>
          <a:prstGeom prst="rect">
            <a:avLst/>
          </a:prstGeom>
        </p:spPr>
      </p:pic>
      <p:pic>
        <p:nvPicPr>
          <p:cNvPr id="4" name="Image 3" descr="Une image contenant silhouette&#10;&#10;Description générée automatiquement">
            <a:extLst>
              <a:ext uri="{FF2B5EF4-FFF2-40B4-BE49-F238E27FC236}">
                <a16:creationId xmlns:a16="http://schemas.microsoft.com/office/drawing/2014/main" id="{F1472D7A-C054-EE5F-91FD-CE5B16703AC0}"/>
              </a:ext>
            </a:extLst>
          </p:cNvPr>
          <p:cNvPicPr>
            <a:picLocks noChangeAspect="1"/>
          </p:cNvPicPr>
          <p:nvPr/>
        </p:nvPicPr>
        <p:blipFill>
          <a:blip r:embed="rId4"/>
          <a:stretch>
            <a:fillRect/>
          </a:stretch>
        </p:blipFill>
        <p:spPr>
          <a:xfrm>
            <a:off x="4763852" y="236201"/>
            <a:ext cx="7344816" cy="963255"/>
          </a:xfrm>
          <a:prstGeom prst="rect">
            <a:avLst/>
          </a:prstGeom>
        </p:spPr>
      </p:pic>
    </p:spTree>
    <p:extLst>
      <p:ext uri="{BB962C8B-B14F-4D97-AF65-F5344CB8AC3E}">
        <p14:creationId xmlns:p14="http://schemas.microsoft.com/office/powerpoint/2010/main" val="416532484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4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 calcmode="lin" valueType="num">
                                      <p:cBhvr>
                                        <p:cTn id="9"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
                                        </p:tgtEl>
                                      </p:cBhvr>
                                    </p:animEffect>
                                  </p:childTnLst>
                                </p:cTn>
                              </p:par>
                              <p:par>
                                <p:cTn id="12" presetID="41" presetClass="entr" presetSubtype="0" fill="hold" grpId="0" nodeType="withEffect">
                                  <p:stCondLst>
                                    <p:cond delay="0"/>
                                  </p:stCondLst>
                                  <p:iterate type="lt">
                                    <p:tmPct val="4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 calcmode="lin" valueType="num">
                                      <p:cBhvr>
                                        <p:cTn id="16"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3"/>
                                        </p:tgtEl>
                                      </p:cBhvr>
                                    </p:animEffect>
                                  </p:childTnLst>
                                </p:cTn>
                              </p:par>
                            </p:childTnLst>
                          </p:cTn>
                        </p:par>
                        <p:par>
                          <p:cTn id="19" fill="hold">
                            <p:stCondLst>
                              <p:cond delay="2000"/>
                            </p:stCondLst>
                            <p:childTnLst>
                              <p:par>
                                <p:cTn id="20" presetID="17" presetClass="entr" presetSubtype="2"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ppt_x</p:attrName>
                                        </p:attrNameLst>
                                      </p:cBhvr>
                                      <p:tavLst>
                                        <p:tav tm="0">
                                          <p:val>
                                            <p:strVal val="#ppt_x+#ppt_w/2"/>
                                          </p:val>
                                        </p:tav>
                                        <p:tav tm="100000">
                                          <p:val>
                                            <p:strVal val="#ppt_x"/>
                                          </p:val>
                                        </p:tav>
                                      </p:tavLst>
                                    </p:anim>
                                    <p:anim calcmode="lin" valueType="num">
                                      <p:cBhvr>
                                        <p:cTn id="23" dur="1000" fill="hold"/>
                                        <p:tgtEl>
                                          <p:spTgt spid="48"/>
                                        </p:tgtEl>
                                        <p:attrNameLst>
                                          <p:attrName>ppt_y</p:attrName>
                                        </p:attrNameLst>
                                      </p:cBhvr>
                                      <p:tavLst>
                                        <p:tav tm="0">
                                          <p:val>
                                            <p:strVal val="#ppt_y"/>
                                          </p:val>
                                        </p:tav>
                                        <p:tav tm="100000">
                                          <p:val>
                                            <p:strVal val="#ppt_y"/>
                                          </p:val>
                                        </p:tav>
                                      </p:tavLst>
                                    </p:anim>
                                    <p:anim calcmode="lin" valueType="num">
                                      <p:cBhvr>
                                        <p:cTn id="24" dur="1000" fill="hold"/>
                                        <p:tgtEl>
                                          <p:spTgt spid="48"/>
                                        </p:tgtEl>
                                        <p:attrNameLst>
                                          <p:attrName>ppt_w</p:attrName>
                                        </p:attrNameLst>
                                      </p:cBhvr>
                                      <p:tavLst>
                                        <p:tav tm="0">
                                          <p:val>
                                            <p:fltVal val="0"/>
                                          </p:val>
                                        </p:tav>
                                        <p:tav tm="100000">
                                          <p:val>
                                            <p:strVal val="#ppt_w"/>
                                          </p:val>
                                        </p:tav>
                                      </p:tavLst>
                                    </p:anim>
                                    <p:anim calcmode="lin" valueType="num">
                                      <p:cBhvr>
                                        <p:cTn id="25" dur="1000" fill="hold"/>
                                        <p:tgtEl>
                                          <p:spTgt spid="48"/>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17" presetClass="entr" presetSubtype="2"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000" fill="hold"/>
                                        <p:tgtEl>
                                          <p:spTgt spid="91"/>
                                        </p:tgtEl>
                                        <p:attrNameLst>
                                          <p:attrName>ppt_x</p:attrName>
                                        </p:attrNameLst>
                                      </p:cBhvr>
                                      <p:tavLst>
                                        <p:tav tm="0">
                                          <p:val>
                                            <p:strVal val="#ppt_x+#ppt_w/2"/>
                                          </p:val>
                                        </p:tav>
                                        <p:tav tm="100000">
                                          <p:val>
                                            <p:strVal val="#ppt_x"/>
                                          </p:val>
                                        </p:tav>
                                      </p:tavLst>
                                    </p:anim>
                                    <p:anim calcmode="lin" valueType="num">
                                      <p:cBhvr>
                                        <p:cTn id="30" dur="1000" fill="hold"/>
                                        <p:tgtEl>
                                          <p:spTgt spid="91"/>
                                        </p:tgtEl>
                                        <p:attrNameLst>
                                          <p:attrName>ppt_y</p:attrName>
                                        </p:attrNameLst>
                                      </p:cBhvr>
                                      <p:tavLst>
                                        <p:tav tm="0">
                                          <p:val>
                                            <p:strVal val="#ppt_y"/>
                                          </p:val>
                                        </p:tav>
                                        <p:tav tm="100000">
                                          <p:val>
                                            <p:strVal val="#ppt_y"/>
                                          </p:val>
                                        </p:tav>
                                      </p:tavLst>
                                    </p:anim>
                                    <p:anim calcmode="lin" valueType="num">
                                      <p:cBhvr>
                                        <p:cTn id="31" dur="1000" fill="hold"/>
                                        <p:tgtEl>
                                          <p:spTgt spid="91"/>
                                        </p:tgtEl>
                                        <p:attrNameLst>
                                          <p:attrName>ppt_w</p:attrName>
                                        </p:attrNameLst>
                                      </p:cBhvr>
                                      <p:tavLst>
                                        <p:tav tm="0">
                                          <p:val>
                                            <p:fltVal val="0"/>
                                          </p:val>
                                        </p:tav>
                                        <p:tav tm="100000">
                                          <p:val>
                                            <p:strVal val="#ppt_w"/>
                                          </p:val>
                                        </p:tav>
                                      </p:tavLst>
                                    </p:anim>
                                    <p:anim calcmode="lin" valueType="num">
                                      <p:cBhvr>
                                        <p:cTn id="32" dur="1000" fill="hold"/>
                                        <p:tgtEl>
                                          <p:spTgt spid="91"/>
                                        </p:tgtEl>
                                        <p:attrNameLst>
                                          <p:attrName>ppt_h</p:attrName>
                                        </p:attrNameLst>
                                      </p:cBhvr>
                                      <p:tavLst>
                                        <p:tav tm="0">
                                          <p:val>
                                            <p:strVal val="#ppt_h"/>
                                          </p:val>
                                        </p:tav>
                                        <p:tav tm="100000">
                                          <p:val>
                                            <p:strVal val="#ppt_h"/>
                                          </p:val>
                                        </p:tav>
                                      </p:tavLst>
                                    </p:anim>
                                  </p:childTnLst>
                                </p:cTn>
                              </p:par>
                            </p:childTnLst>
                          </p:cTn>
                        </p:par>
                        <p:par>
                          <p:cTn id="33" fill="hold">
                            <p:stCondLst>
                              <p:cond delay="4000"/>
                            </p:stCondLst>
                            <p:childTnLst>
                              <p:par>
                                <p:cTn id="34" presetID="17" presetClass="entr" presetSubtype="2"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p:cTn id="36" dur="1000" fill="hold"/>
                                        <p:tgtEl>
                                          <p:spTgt spid="93"/>
                                        </p:tgtEl>
                                        <p:attrNameLst>
                                          <p:attrName>ppt_x</p:attrName>
                                        </p:attrNameLst>
                                      </p:cBhvr>
                                      <p:tavLst>
                                        <p:tav tm="0">
                                          <p:val>
                                            <p:strVal val="#ppt_x+#ppt_w/2"/>
                                          </p:val>
                                        </p:tav>
                                        <p:tav tm="100000">
                                          <p:val>
                                            <p:strVal val="#ppt_x"/>
                                          </p:val>
                                        </p:tav>
                                      </p:tavLst>
                                    </p:anim>
                                    <p:anim calcmode="lin" valueType="num">
                                      <p:cBhvr>
                                        <p:cTn id="37" dur="1000" fill="hold"/>
                                        <p:tgtEl>
                                          <p:spTgt spid="93"/>
                                        </p:tgtEl>
                                        <p:attrNameLst>
                                          <p:attrName>ppt_y</p:attrName>
                                        </p:attrNameLst>
                                      </p:cBhvr>
                                      <p:tavLst>
                                        <p:tav tm="0">
                                          <p:val>
                                            <p:strVal val="#ppt_y"/>
                                          </p:val>
                                        </p:tav>
                                        <p:tav tm="100000">
                                          <p:val>
                                            <p:strVal val="#ppt_y"/>
                                          </p:val>
                                        </p:tav>
                                      </p:tavLst>
                                    </p:anim>
                                    <p:anim calcmode="lin" valueType="num">
                                      <p:cBhvr>
                                        <p:cTn id="38" dur="1000" fill="hold"/>
                                        <p:tgtEl>
                                          <p:spTgt spid="93"/>
                                        </p:tgtEl>
                                        <p:attrNameLst>
                                          <p:attrName>ppt_w</p:attrName>
                                        </p:attrNameLst>
                                      </p:cBhvr>
                                      <p:tavLst>
                                        <p:tav tm="0">
                                          <p:val>
                                            <p:fltVal val="0"/>
                                          </p:val>
                                        </p:tav>
                                        <p:tav tm="100000">
                                          <p:val>
                                            <p:strVal val="#ppt_w"/>
                                          </p:val>
                                        </p:tav>
                                      </p:tavLst>
                                    </p:anim>
                                    <p:anim calcmode="lin" valueType="num">
                                      <p:cBhvr>
                                        <p:cTn id="39" dur="1000" fill="hold"/>
                                        <p:tgtEl>
                                          <p:spTgt spid="93"/>
                                        </p:tgtEl>
                                        <p:attrNameLst>
                                          <p:attrName>ppt_h</p:attrName>
                                        </p:attrNameLst>
                                      </p:cBhvr>
                                      <p:tavLst>
                                        <p:tav tm="0">
                                          <p:val>
                                            <p:strVal val="#ppt_h"/>
                                          </p:val>
                                        </p:tav>
                                        <p:tav tm="100000">
                                          <p:val>
                                            <p:strVal val="#ppt_h"/>
                                          </p:val>
                                        </p:tav>
                                      </p:tavLst>
                                    </p:anim>
                                  </p:childTnLst>
                                </p:cTn>
                              </p:par>
                            </p:childTnLst>
                          </p:cTn>
                        </p:par>
                        <p:par>
                          <p:cTn id="40" fill="hold">
                            <p:stCondLst>
                              <p:cond delay="5000"/>
                            </p:stCondLst>
                            <p:childTnLst>
                              <p:par>
                                <p:cTn id="41" presetID="17" presetClass="entr" presetSubtype="2"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p:cTn id="43" dur="1000" fill="hold"/>
                                        <p:tgtEl>
                                          <p:spTgt spid="95"/>
                                        </p:tgtEl>
                                        <p:attrNameLst>
                                          <p:attrName>ppt_x</p:attrName>
                                        </p:attrNameLst>
                                      </p:cBhvr>
                                      <p:tavLst>
                                        <p:tav tm="0">
                                          <p:val>
                                            <p:strVal val="#ppt_x+#ppt_w/2"/>
                                          </p:val>
                                        </p:tav>
                                        <p:tav tm="100000">
                                          <p:val>
                                            <p:strVal val="#ppt_x"/>
                                          </p:val>
                                        </p:tav>
                                      </p:tavLst>
                                    </p:anim>
                                    <p:anim calcmode="lin" valueType="num">
                                      <p:cBhvr>
                                        <p:cTn id="44" dur="1000" fill="hold"/>
                                        <p:tgtEl>
                                          <p:spTgt spid="95"/>
                                        </p:tgtEl>
                                        <p:attrNameLst>
                                          <p:attrName>ppt_y</p:attrName>
                                        </p:attrNameLst>
                                      </p:cBhvr>
                                      <p:tavLst>
                                        <p:tav tm="0">
                                          <p:val>
                                            <p:strVal val="#ppt_y"/>
                                          </p:val>
                                        </p:tav>
                                        <p:tav tm="100000">
                                          <p:val>
                                            <p:strVal val="#ppt_y"/>
                                          </p:val>
                                        </p:tav>
                                      </p:tavLst>
                                    </p:anim>
                                    <p:anim calcmode="lin" valueType="num">
                                      <p:cBhvr>
                                        <p:cTn id="45" dur="1000" fill="hold"/>
                                        <p:tgtEl>
                                          <p:spTgt spid="95"/>
                                        </p:tgtEl>
                                        <p:attrNameLst>
                                          <p:attrName>ppt_w</p:attrName>
                                        </p:attrNameLst>
                                      </p:cBhvr>
                                      <p:tavLst>
                                        <p:tav tm="0">
                                          <p:val>
                                            <p:fltVal val="0"/>
                                          </p:val>
                                        </p:tav>
                                        <p:tav tm="100000">
                                          <p:val>
                                            <p:strVal val="#ppt_w"/>
                                          </p:val>
                                        </p:tav>
                                      </p:tavLst>
                                    </p:anim>
                                    <p:anim calcmode="lin" valueType="num">
                                      <p:cBhvr>
                                        <p:cTn id="46" dur="1000" fill="hold"/>
                                        <p:tgtEl>
                                          <p:spTgt spid="95"/>
                                        </p:tgtEl>
                                        <p:attrNameLst>
                                          <p:attrName>ppt_h</p:attrName>
                                        </p:attrNameLst>
                                      </p:cBhvr>
                                      <p:tavLst>
                                        <p:tav tm="0">
                                          <p:val>
                                            <p:strVal val="#ppt_h"/>
                                          </p:val>
                                        </p:tav>
                                        <p:tav tm="100000">
                                          <p:val>
                                            <p:strVal val="#ppt_h"/>
                                          </p:val>
                                        </p:tav>
                                      </p:tavLst>
                                    </p:anim>
                                  </p:childTnLst>
                                </p:cTn>
                              </p:par>
                            </p:childTnLst>
                          </p:cTn>
                        </p:par>
                        <p:par>
                          <p:cTn id="47" fill="hold">
                            <p:stCondLst>
                              <p:cond delay="6000"/>
                            </p:stCondLst>
                            <p:childTnLst>
                              <p:par>
                                <p:cTn id="48" presetID="17" presetClass="entr" presetSubtype="2" fill="hold" grpId="0" nodeType="after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1000" fill="hold"/>
                                        <p:tgtEl>
                                          <p:spTgt spid="97"/>
                                        </p:tgtEl>
                                        <p:attrNameLst>
                                          <p:attrName>ppt_x</p:attrName>
                                        </p:attrNameLst>
                                      </p:cBhvr>
                                      <p:tavLst>
                                        <p:tav tm="0">
                                          <p:val>
                                            <p:strVal val="#ppt_x+#ppt_w/2"/>
                                          </p:val>
                                        </p:tav>
                                        <p:tav tm="100000">
                                          <p:val>
                                            <p:strVal val="#ppt_x"/>
                                          </p:val>
                                        </p:tav>
                                      </p:tavLst>
                                    </p:anim>
                                    <p:anim calcmode="lin" valueType="num">
                                      <p:cBhvr>
                                        <p:cTn id="51" dur="1000" fill="hold"/>
                                        <p:tgtEl>
                                          <p:spTgt spid="97"/>
                                        </p:tgtEl>
                                        <p:attrNameLst>
                                          <p:attrName>ppt_y</p:attrName>
                                        </p:attrNameLst>
                                      </p:cBhvr>
                                      <p:tavLst>
                                        <p:tav tm="0">
                                          <p:val>
                                            <p:strVal val="#ppt_y"/>
                                          </p:val>
                                        </p:tav>
                                        <p:tav tm="100000">
                                          <p:val>
                                            <p:strVal val="#ppt_y"/>
                                          </p:val>
                                        </p:tav>
                                      </p:tavLst>
                                    </p:anim>
                                    <p:anim calcmode="lin" valueType="num">
                                      <p:cBhvr>
                                        <p:cTn id="52" dur="1000" fill="hold"/>
                                        <p:tgtEl>
                                          <p:spTgt spid="97"/>
                                        </p:tgtEl>
                                        <p:attrNameLst>
                                          <p:attrName>ppt_w</p:attrName>
                                        </p:attrNameLst>
                                      </p:cBhvr>
                                      <p:tavLst>
                                        <p:tav tm="0">
                                          <p:val>
                                            <p:fltVal val="0"/>
                                          </p:val>
                                        </p:tav>
                                        <p:tav tm="100000">
                                          <p:val>
                                            <p:strVal val="#ppt_w"/>
                                          </p:val>
                                        </p:tav>
                                      </p:tavLst>
                                    </p:anim>
                                    <p:anim calcmode="lin" valueType="num">
                                      <p:cBhvr>
                                        <p:cTn id="53" dur="1000" fill="hold"/>
                                        <p:tgtEl>
                                          <p:spTgt spid="97"/>
                                        </p:tgtEl>
                                        <p:attrNameLst>
                                          <p:attrName>ppt_h</p:attrName>
                                        </p:attrNameLst>
                                      </p:cBhvr>
                                      <p:tavLst>
                                        <p:tav tm="0">
                                          <p:val>
                                            <p:strVal val="#ppt_h"/>
                                          </p:val>
                                        </p:tav>
                                        <p:tav tm="100000">
                                          <p:val>
                                            <p:strVal val="#ppt_h"/>
                                          </p:val>
                                        </p:tav>
                                      </p:tavLst>
                                    </p:anim>
                                  </p:childTnLst>
                                </p:cTn>
                              </p:par>
                              <p:par>
                                <p:cTn id="54" presetID="9" presetClass="entr" presetSubtype="0" fill="hold" nodeType="withEffect">
                                  <p:stCondLst>
                                    <p:cond delay="250"/>
                                  </p:stCondLst>
                                  <p:childTnLst>
                                    <p:set>
                                      <p:cBhvr>
                                        <p:cTn id="55" dur="1" fill="hold">
                                          <p:stCondLst>
                                            <p:cond delay="0"/>
                                          </p:stCondLst>
                                        </p:cTn>
                                        <p:tgtEl>
                                          <p:spTgt spid="109"/>
                                        </p:tgtEl>
                                        <p:attrNameLst>
                                          <p:attrName>style.visibility</p:attrName>
                                        </p:attrNameLst>
                                      </p:cBhvr>
                                      <p:to>
                                        <p:strVal val="visible"/>
                                      </p:to>
                                    </p:set>
                                    <p:animEffect transition="in" filter="dissolve">
                                      <p:cBhvr>
                                        <p:cTn id="56" dur="1000"/>
                                        <p:tgtEl>
                                          <p:spTgt spid="109"/>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P spid="48" grpId="0" animBg="1"/>
      <p:bldP spid="91" grpId="0" animBg="1"/>
      <p:bldP spid="93" grpId="0" animBg="1"/>
      <p:bldP spid="95" grpId="0" animBg="1"/>
      <p:bldP spid="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22C8CC7-9D14-4241-8264-75C24D54D269}"/>
              </a:ext>
            </a:extLst>
          </p:cNvPr>
          <p:cNvSpPr>
            <a:spLocks noGrp="1"/>
          </p:cNvSpPr>
          <p:nvPr>
            <p:ph type="sldNum" sz="quarter" idx="12"/>
          </p:nvPr>
        </p:nvSpPr>
        <p:spPr/>
        <p:txBody>
          <a:bodyPr/>
          <a:lstStyle/>
          <a:p>
            <a:pPr defTabSz="914377">
              <a:defRPr/>
            </a:pPr>
            <a:fld id="{78926D33-806E-1342-969B-F27E4DC14153}" type="slidenum">
              <a:rPr lang="fr-FR">
                <a:solidFill>
                  <a:srgbClr val="0033A1"/>
                </a:solidFill>
                <a:latin typeface="Arial" panose="020B0604020202020204"/>
                <a:ea typeface="ヒラギノ角ゴ Pro W3" pitchFamily="124" charset="-128"/>
                <a:cs typeface="Arial" panose="020B0604020202020204" pitchFamily="34" charset="0"/>
              </a:rPr>
              <a:pPr defTabSz="914377">
                <a:defRPr/>
              </a:pPr>
              <a:t>38</a:t>
            </a:fld>
            <a:endParaRPr lang="fr-FR">
              <a:solidFill>
                <a:srgbClr val="0033A1"/>
              </a:solidFill>
              <a:latin typeface="Arial" panose="020B0604020202020204"/>
              <a:ea typeface="ヒラギノ角ゴ Pro W3" pitchFamily="124" charset="-128"/>
              <a:cs typeface="Arial" panose="020B0604020202020204" pitchFamily="34" charset="0"/>
            </a:endParaRPr>
          </a:p>
        </p:txBody>
      </p:sp>
      <p:sp>
        <p:nvSpPr>
          <p:cNvPr id="12" name="Titre 11">
            <a:extLst>
              <a:ext uri="{FF2B5EF4-FFF2-40B4-BE49-F238E27FC236}">
                <a16:creationId xmlns:a16="http://schemas.microsoft.com/office/drawing/2014/main" id="{3DEE300F-40C6-4970-93EC-97DD7346A735}"/>
              </a:ext>
            </a:extLst>
          </p:cNvPr>
          <p:cNvSpPr>
            <a:spLocks noGrp="1"/>
          </p:cNvSpPr>
          <p:nvPr>
            <p:ph type="title"/>
          </p:nvPr>
        </p:nvSpPr>
        <p:spPr>
          <a:xfrm>
            <a:off x="766504" y="1398057"/>
            <a:ext cx="5572539" cy="1076049"/>
          </a:xfrm>
        </p:spPr>
        <p:txBody>
          <a:bodyPr/>
          <a:lstStyle/>
          <a:p>
            <a:endParaRPr lang="fr-FR"/>
          </a:p>
        </p:txBody>
      </p:sp>
      <p:sp>
        <p:nvSpPr>
          <p:cNvPr id="23" name="Rectangle 22">
            <a:extLst>
              <a:ext uri="{FF2B5EF4-FFF2-40B4-BE49-F238E27FC236}">
                <a16:creationId xmlns:a16="http://schemas.microsoft.com/office/drawing/2014/main" id="{0BC69C33-1765-4EA4-9458-FD6E0756CCA9}"/>
              </a:ext>
            </a:extLst>
          </p:cNvPr>
          <p:cNvSpPr/>
          <p:nvPr/>
        </p:nvSpPr>
        <p:spPr>
          <a:xfrm>
            <a:off x="632506" y="1370926"/>
            <a:ext cx="10926991" cy="521098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srgbClr val="FFB81C"/>
              </a:solidFill>
              <a:latin typeface="Arial" panose="020B0604020202020204"/>
            </a:endParaRPr>
          </a:p>
        </p:txBody>
      </p:sp>
      <p:sp>
        <p:nvSpPr>
          <p:cNvPr id="25" name="Espace réservé du texte 5">
            <a:extLst>
              <a:ext uri="{FF2B5EF4-FFF2-40B4-BE49-F238E27FC236}">
                <a16:creationId xmlns:a16="http://schemas.microsoft.com/office/drawing/2014/main" id="{2AF27001-1657-494D-80FC-8A3407B74385}"/>
              </a:ext>
            </a:extLst>
          </p:cNvPr>
          <p:cNvSpPr txBox="1">
            <a:spLocks/>
          </p:cNvSpPr>
          <p:nvPr/>
        </p:nvSpPr>
        <p:spPr>
          <a:xfrm>
            <a:off x="764969" y="3565948"/>
            <a:ext cx="10194903" cy="15348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fr-FR" sz="1800" b="1" dirty="0">
                <a:solidFill>
                  <a:srgbClr val="FFB81C"/>
                </a:solidFill>
                <a:latin typeface="Arial" panose="020B0604020202020204"/>
                <a:ea typeface="Calibri"/>
                <a:cs typeface="Calibri"/>
              </a:rPr>
              <a:t>Conditions d’accès identiques</a:t>
            </a:r>
            <a:endParaRPr lang="fr-FR" sz="1800" b="1" dirty="0">
              <a:solidFill>
                <a:srgbClr val="FFB81C"/>
              </a:solidFill>
              <a:latin typeface="Arial" panose="020B0604020202020204"/>
              <a:cs typeface="Arial"/>
            </a:endParaRPr>
          </a:p>
          <a:p>
            <a:pPr marL="285744" indent="-285744" defTabSz="914377">
              <a:spcBef>
                <a:spcPts val="600"/>
              </a:spcBef>
              <a:buFont typeface="Arial"/>
              <a:buChar char="•"/>
              <a:defRPr/>
            </a:pPr>
            <a:r>
              <a:rPr lang="fr-FR" sz="1400" b="1" dirty="0">
                <a:solidFill>
                  <a:srgbClr val="0033A1"/>
                </a:solidFill>
                <a:latin typeface="Arial" panose="020B0604020202020204"/>
                <a:ea typeface="Calibri"/>
                <a:cs typeface="Calibri"/>
              </a:rPr>
              <a:t>Public</a:t>
            </a:r>
            <a:r>
              <a:rPr lang="fr-FR" sz="1400" dirty="0">
                <a:solidFill>
                  <a:srgbClr val="0033A1"/>
                </a:solidFill>
                <a:latin typeface="Arial" panose="020B0604020202020204"/>
                <a:ea typeface="Calibri"/>
                <a:cs typeface="Calibri"/>
              </a:rPr>
              <a:t> : tout public à partir de 18 ans (être en contact avec des jeunes pour le module jeunes)</a:t>
            </a:r>
            <a:endParaRPr lang="fr-FR" sz="1400" dirty="0">
              <a:solidFill>
                <a:srgbClr val="0033A1"/>
              </a:solidFill>
              <a:latin typeface="Arial" panose="020B0604020202020204"/>
            </a:endParaRPr>
          </a:p>
          <a:p>
            <a:pPr marL="285744" indent="-285744" defTabSz="914377">
              <a:spcBef>
                <a:spcPts val="600"/>
              </a:spcBef>
              <a:buFont typeface="Arial"/>
              <a:buChar char="•"/>
              <a:defRPr/>
            </a:pPr>
            <a:r>
              <a:rPr lang="fr-FR" sz="1400" b="1" dirty="0">
                <a:solidFill>
                  <a:srgbClr val="0033A1"/>
                </a:solidFill>
                <a:latin typeface="Arial" panose="020B0604020202020204"/>
                <a:ea typeface="Calibri"/>
                <a:cs typeface="Calibri"/>
              </a:rPr>
              <a:t>Profil formateur </a:t>
            </a:r>
            <a:r>
              <a:rPr lang="fr-FR" sz="1400" dirty="0">
                <a:solidFill>
                  <a:srgbClr val="0033A1"/>
                </a:solidFill>
                <a:latin typeface="Arial" panose="020B0604020202020204"/>
                <a:ea typeface="Calibri"/>
                <a:cs typeface="Calibri"/>
              </a:rPr>
              <a:t>: formateur accrédité PSSM France</a:t>
            </a:r>
            <a:endParaRPr lang="fr-FR" sz="1400" dirty="0">
              <a:solidFill>
                <a:srgbClr val="0033A1"/>
              </a:solidFill>
              <a:latin typeface="Arial" panose="020B0604020202020204"/>
            </a:endParaRPr>
          </a:p>
          <a:p>
            <a:pPr marL="285744" indent="-285744" defTabSz="914377">
              <a:spcBef>
                <a:spcPts val="600"/>
              </a:spcBef>
              <a:buFont typeface="Arial"/>
              <a:buChar char="•"/>
              <a:defRPr/>
            </a:pPr>
            <a:r>
              <a:rPr lang="fr-FR" sz="1400" b="1" dirty="0">
                <a:solidFill>
                  <a:srgbClr val="0033A1"/>
                </a:solidFill>
                <a:latin typeface="Arial" panose="020B0604020202020204"/>
                <a:ea typeface="Calibri"/>
                <a:cs typeface="Calibri"/>
              </a:rPr>
              <a:t>Durée </a:t>
            </a:r>
            <a:r>
              <a:rPr lang="fr-FR" sz="1400" dirty="0">
                <a:solidFill>
                  <a:srgbClr val="0033A1"/>
                </a:solidFill>
                <a:latin typeface="Arial" panose="020B0604020202020204"/>
                <a:ea typeface="Calibri"/>
                <a:cs typeface="Calibri"/>
              </a:rPr>
              <a:t>: 14h (2 jours ou 4 demi-journées)</a:t>
            </a:r>
            <a:endParaRPr lang="fr-FR" sz="1400" dirty="0">
              <a:solidFill>
                <a:srgbClr val="0033A1"/>
              </a:solidFill>
              <a:latin typeface="Arial" panose="020B0604020202020204"/>
            </a:endParaRPr>
          </a:p>
          <a:p>
            <a:pPr marL="285744" indent="-285744" defTabSz="914377">
              <a:spcBef>
                <a:spcPts val="600"/>
              </a:spcBef>
              <a:buFont typeface="Arial"/>
              <a:buChar char="•"/>
              <a:defRPr/>
            </a:pPr>
            <a:r>
              <a:rPr lang="fr-FR" sz="1400" dirty="0">
                <a:solidFill>
                  <a:srgbClr val="0033A1"/>
                </a:solidFill>
                <a:latin typeface="Arial" panose="020B0604020202020204"/>
                <a:ea typeface="Calibri"/>
                <a:cs typeface="Calibri"/>
              </a:rPr>
              <a:t>Pas de prérequis</a:t>
            </a:r>
            <a:endParaRPr lang="fr-FR" sz="1400" dirty="0">
              <a:solidFill>
                <a:srgbClr val="0033A1"/>
              </a:solidFill>
              <a:latin typeface="Arial" panose="020B0604020202020204"/>
            </a:endParaRPr>
          </a:p>
          <a:p>
            <a:pPr marL="228594" indent="-228594" defTabSz="914377">
              <a:defRPr/>
            </a:pPr>
            <a:endParaRPr lang="fr-FR" sz="1400" dirty="0">
              <a:solidFill>
                <a:srgbClr val="0033A1"/>
              </a:solidFill>
              <a:latin typeface="Arial" panose="020B0604020202020204"/>
              <a:ea typeface="Calibri"/>
              <a:cs typeface="Calibri"/>
            </a:endParaRPr>
          </a:p>
        </p:txBody>
      </p:sp>
      <p:sp>
        <p:nvSpPr>
          <p:cNvPr id="28" name="Rectangle : coins arrondis 27">
            <a:extLst>
              <a:ext uri="{FF2B5EF4-FFF2-40B4-BE49-F238E27FC236}">
                <a16:creationId xmlns:a16="http://schemas.microsoft.com/office/drawing/2014/main" id="{E719FFBD-1B1F-43DA-96BC-2F97572055ED}"/>
              </a:ext>
            </a:extLst>
          </p:cNvPr>
          <p:cNvSpPr/>
          <p:nvPr/>
        </p:nvSpPr>
        <p:spPr>
          <a:xfrm>
            <a:off x="3554129" y="5096173"/>
            <a:ext cx="4597587" cy="5615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377">
              <a:defRPr/>
            </a:pPr>
            <a:r>
              <a:rPr lang="fr-FR" sz="1600">
                <a:solidFill>
                  <a:srgbClr val="0033A1"/>
                </a:solidFill>
                <a:latin typeface="Arial" panose="020B0604020202020204"/>
                <a:cs typeface="Arial"/>
              </a:rPr>
              <a:t>Plus d’informations sur le site </a:t>
            </a:r>
            <a:r>
              <a:rPr lang="fr-FR" sz="1051">
                <a:solidFill>
                  <a:srgbClr val="000000"/>
                </a:solidFill>
                <a:latin typeface="Calibri"/>
                <a:ea typeface="Calibri"/>
                <a:cs typeface="Calibri"/>
                <a:hlinkClick r:id="rId3"/>
              </a:rPr>
              <a:t>https://www.pssmfrance.fr/</a:t>
            </a:r>
            <a:endParaRPr lang="fr-FR" sz="1600">
              <a:solidFill>
                <a:srgbClr val="0033A1"/>
              </a:solidFill>
              <a:latin typeface="Arial" panose="020B0604020202020204"/>
              <a:cs typeface="Arial"/>
            </a:endParaRPr>
          </a:p>
        </p:txBody>
      </p:sp>
      <p:sp>
        <p:nvSpPr>
          <p:cNvPr id="29" name="Espace réservé du texte 2">
            <a:extLst>
              <a:ext uri="{FF2B5EF4-FFF2-40B4-BE49-F238E27FC236}">
                <a16:creationId xmlns:a16="http://schemas.microsoft.com/office/drawing/2014/main" id="{E0D7B02D-A346-4DA1-BB2B-C2E204B0860E}"/>
              </a:ext>
            </a:extLst>
          </p:cNvPr>
          <p:cNvSpPr txBox="1">
            <a:spLocks/>
          </p:cNvSpPr>
          <p:nvPr/>
        </p:nvSpPr>
        <p:spPr>
          <a:xfrm>
            <a:off x="784259" y="1935497"/>
            <a:ext cx="4811643" cy="321707"/>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400" b="1" kern="1200">
                <a:solidFill>
                  <a:schemeClr val="tx1"/>
                </a:solidFill>
                <a:effectLst/>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r>
              <a:rPr lang="fr-FR" sz="1800" dirty="0">
                <a:solidFill>
                  <a:srgbClr val="FFB81C"/>
                </a:solidFill>
                <a:latin typeface="Arial" panose="020B0604020202020204"/>
                <a:cs typeface="Arial"/>
              </a:rPr>
              <a:t>4 objectifs </a:t>
            </a:r>
            <a:r>
              <a:rPr lang="fr-FR" sz="1600" b="0" dirty="0">
                <a:solidFill>
                  <a:srgbClr val="0033A1"/>
                </a:solidFill>
                <a:latin typeface="Arial" panose="020B0604020202020204"/>
                <a:cs typeface="Arial"/>
              </a:rPr>
              <a:t>pédagogiques</a:t>
            </a:r>
            <a:endParaRPr lang="fr-FR" sz="1600" b="0" dirty="0">
              <a:solidFill>
                <a:srgbClr val="0033A1"/>
              </a:solidFill>
              <a:latin typeface="Arial" panose="020B0604020202020204"/>
            </a:endParaRPr>
          </a:p>
        </p:txBody>
      </p:sp>
      <p:sp>
        <p:nvSpPr>
          <p:cNvPr id="30" name="Espace réservé du texte 5">
            <a:extLst>
              <a:ext uri="{FF2B5EF4-FFF2-40B4-BE49-F238E27FC236}">
                <a16:creationId xmlns:a16="http://schemas.microsoft.com/office/drawing/2014/main" id="{9514884B-3DF6-4719-9B1D-25DFF126BC72}"/>
              </a:ext>
            </a:extLst>
          </p:cNvPr>
          <p:cNvSpPr txBox="1">
            <a:spLocks/>
          </p:cNvSpPr>
          <p:nvPr/>
        </p:nvSpPr>
        <p:spPr>
          <a:xfrm>
            <a:off x="1076661" y="2277496"/>
            <a:ext cx="10348551" cy="1389792"/>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indent="-285744" defTabSz="914377">
              <a:buFont typeface="+mj-lt"/>
              <a:buAutoNum type="arabicPeriod"/>
              <a:defRPr/>
            </a:pPr>
            <a:r>
              <a:rPr lang="fr-FR" sz="1400" dirty="0">
                <a:solidFill>
                  <a:srgbClr val="0033A1"/>
                </a:solidFill>
                <a:latin typeface="Arial" panose="020B0604020202020204"/>
                <a:ea typeface="Calibri"/>
                <a:cs typeface="Calibri"/>
              </a:rPr>
              <a:t>Acquérir des savoirs de base concernant les troubles de santé mentale,</a:t>
            </a:r>
            <a:endParaRPr lang="fr-FR" sz="1400" dirty="0">
              <a:solidFill>
                <a:srgbClr val="0033A1"/>
              </a:solidFill>
              <a:latin typeface="Arial" panose="020B0604020202020204"/>
            </a:endParaRPr>
          </a:p>
          <a:p>
            <a:pPr marL="285744" indent="-285744" defTabSz="914377">
              <a:buFont typeface="+mj-lt"/>
              <a:buAutoNum type="arabicPeriod"/>
              <a:defRPr/>
            </a:pPr>
            <a:r>
              <a:rPr lang="fr-FR" sz="1400" dirty="0">
                <a:solidFill>
                  <a:srgbClr val="0033A1"/>
                </a:solidFill>
                <a:latin typeface="Arial" panose="020B0604020202020204"/>
                <a:ea typeface="Calibri"/>
                <a:cs typeface="Calibri"/>
              </a:rPr>
              <a:t>Mieux appréhender les différents types de crises en santé mentale,</a:t>
            </a:r>
            <a:endParaRPr lang="fr-FR" sz="1400" dirty="0">
              <a:solidFill>
                <a:srgbClr val="0033A1"/>
              </a:solidFill>
              <a:latin typeface="Arial" panose="020B0604020202020204"/>
            </a:endParaRPr>
          </a:p>
          <a:p>
            <a:pPr marL="285744" indent="-285744" defTabSz="914377">
              <a:buFont typeface="+mj-lt"/>
              <a:buAutoNum type="arabicPeriod"/>
              <a:defRPr/>
            </a:pPr>
            <a:r>
              <a:rPr lang="fr-FR" sz="1400" dirty="0">
                <a:solidFill>
                  <a:srgbClr val="0033A1"/>
                </a:solidFill>
                <a:latin typeface="Arial" panose="020B0604020202020204"/>
                <a:ea typeface="Calibri"/>
                <a:cs typeface="Calibri"/>
              </a:rPr>
              <a:t>Développer des compétences relationnelles (écouter sans jugement, rassurer et donner une information adaptée),</a:t>
            </a:r>
            <a:endParaRPr lang="fr-FR" sz="1400" dirty="0">
              <a:solidFill>
                <a:srgbClr val="0033A1"/>
              </a:solidFill>
              <a:latin typeface="Arial" panose="020B0604020202020204"/>
              <a:ea typeface="Calibri"/>
              <a:cs typeface="Arial" panose="020B0604020202020204"/>
            </a:endParaRPr>
          </a:p>
          <a:p>
            <a:pPr marL="285744" indent="-285744" defTabSz="914377">
              <a:buFont typeface="+mj-lt"/>
              <a:buAutoNum type="arabicPeriod"/>
              <a:defRPr/>
            </a:pPr>
            <a:r>
              <a:rPr lang="fr-FR" sz="1400" dirty="0">
                <a:solidFill>
                  <a:srgbClr val="0033A1"/>
                </a:solidFill>
                <a:latin typeface="Arial" panose="020B0604020202020204"/>
                <a:ea typeface="Calibri"/>
                <a:cs typeface="Calibri"/>
              </a:rPr>
              <a:t>Mieux faire face aux comportements agressifs.</a:t>
            </a:r>
            <a:endParaRPr lang="fr-FR" sz="1400" dirty="0">
              <a:solidFill>
                <a:srgbClr val="0033A1"/>
              </a:solidFill>
              <a:latin typeface="Arial" panose="020B0604020202020204"/>
              <a:ea typeface="Calibri"/>
              <a:cs typeface="Arial"/>
            </a:endParaRPr>
          </a:p>
        </p:txBody>
      </p:sp>
      <p:sp>
        <p:nvSpPr>
          <p:cNvPr id="31" name="Titre 1">
            <a:extLst>
              <a:ext uri="{FF2B5EF4-FFF2-40B4-BE49-F238E27FC236}">
                <a16:creationId xmlns:a16="http://schemas.microsoft.com/office/drawing/2014/main" id="{F35CC15C-5A9D-4C02-B9AB-ED8E1F793C3A}"/>
              </a:ext>
            </a:extLst>
          </p:cNvPr>
          <p:cNvSpPr txBox="1">
            <a:spLocks/>
          </p:cNvSpPr>
          <p:nvPr/>
        </p:nvSpPr>
        <p:spPr>
          <a:xfrm>
            <a:off x="247003" y="719343"/>
            <a:ext cx="11449877" cy="494635"/>
          </a:xfrm>
          <a:prstGeom prst="rect">
            <a:avLst/>
          </a:prstGeom>
          <a:solidFill>
            <a:schemeClr val="accent3"/>
          </a:solidFill>
        </p:spPr>
        <p:txBody>
          <a:bodyPr lIns="91440" tIns="45720" rIns="91440" bIns="45720" anchor="t"/>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defTabSz="914377">
              <a:defRPr/>
            </a:pPr>
            <a:r>
              <a:rPr lang="fr-FR">
                <a:solidFill>
                  <a:srgbClr val="FFB81C"/>
                </a:solidFill>
                <a:latin typeface="Arial" panose="020B0604020202020204"/>
              </a:rPr>
              <a:t>Formation PSSM – </a:t>
            </a:r>
            <a:r>
              <a:rPr lang="fr-FR">
                <a:solidFill>
                  <a:srgbClr val="0033A1"/>
                </a:solidFill>
                <a:latin typeface="Arial" panose="020B0604020202020204"/>
              </a:rPr>
              <a:t>Premiers Secours en Santé Mentale</a:t>
            </a:r>
            <a:endParaRPr lang="fr-FR">
              <a:solidFill>
                <a:srgbClr val="0033A1"/>
              </a:solidFill>
              <a:latin typeface="Arial" panose="020B0604020202020204"/>
              <a:cs typeface="Arial"/>
            </a:endParaRPr>
          </a:p>
        </p:txBody>
      </p:sp>
      <p:sp>
        <p:nvSpPr>
          <p:cNvPr id="2" name="Espace réservé du texte 5">
            <a:extLst>
              <a:ext uri="{FF2B5EF4-FFF2-40B4-BE49-F238E27FC236}">
                <a16:creationId xmlns:a16="http://schemas.microsoft.com/office/drawing/2014/main" id="{4DAF1F20-978C-00AA-8D65-DA390483C23A}"/>
              </a:ext>
            </a:extLst>
          </p:cNvPr>
          <p:cNvSpPr txBox="1">
            <a:spLocks/>
          </p:cNvSpPr>
          <p:nvPr/>
        </p:nvSpPr>
        <p:spPr>
          <a:xfrm>
            <a:off x="764967" y="5938759"/>
            <a:ext cx="10175612" cy="54140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fr-FR" sz="1600" dirty="0">
                <a:solidFill>
                  <a:srgbClr val="0033A1"/>
                </a:solidFill>
                <a:latin typeface="Arial" panose="020B0604020202020204"/>
                <a:ea typeface="Calibri"/>
                <a:cs typeface="Calibri"/>
              </a:rPr>
              <a:t>La formation PSSM ne permet ni de se substituer aux professionnels de santé ni de poser de diagnostic médical.</a:t>
            </a:r>
          </a:p>
          <a:p>
            <a:pPr marL="0" indent="0" defTabSz="914377">
              <a:spcBef>
                <a:spcPts val="600"/>
              </a:spcBef>
              <a:buNone/>
              <a:defRPr/>
            </a:pPr>
            <a:endParaRPr lang="fr-FR" sz="1200" dirty="0">
              <a:solidFill>
                <a:srgbClr val="0033A1"/>
              </a:solidFill>
              <a:latin typeface="Arial" panose="020B0604020202020204"/>
              <a:ea typeface="Calibri"/>
              <a:cs typeface="Calibri"/>
            </a:endParaRPr>
          </a:p>
          <a:p>
            <a:pPr marL="0" indent="0" defTabSz="914377">
              <a:buNone/>
              <a:defRPr/>
            </a:pPr>
            <a:endParaRPr lang="fr-FR" sz="1200" dirty="0">
              <a:solidFill>
                <a:srgbClr val="0033A1"/>
              </a:solidFill>
              <a:latin typeface="Arial" panose="020B0604020202020204"/>
              <a:ea typeface="Calibri"/>
              <a:cs typeface="Calibri"/>
            </a:endParaRPr>
          </a:p>
        </p:txBody>
      </p:sp>
    </p:spTree>
    <p:extLst>
      <p:ext uri="{BB962C8B-B14F-4D97-AF65-F5344CB8AC3E}">
        <p14:creationId xmlns:p14="http://schemas.microsoft.com/office/powerpoint/2010/main" val="993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74ECD0BE-E1F3-4255-A864-2E91836C3047}"/>
              </a:ext>
            </a:extLst>
          </p:cNvPr>
          <p:cNvSpPr txBox="1">
            <a:spLocks/>
          </p:cNvSpPr>
          <p:nvPr/>
        </p:nvSpPr>
        <p:spPr>
          <a:xfrm>
            <a:off x="381000" y="2760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fr-FR">
                <a:solidFill>
                  <a:srgbClr val="0033A1"/>
                </a:solidFill>
                <a:latin typeface="Arial" panose="020B0604020202020204"/>
              </a:rPr>
              <a:t>21/01/2025</a:t>
            </a:r>
            <a:endParaRPr lang="fr-FR" dirty="0">
              <a:solidFill>
                <a:srgbClr val="0033A1"/>
              </a:solidFill>
              <a:latin typeface="Arial" panose="020B0604020202020204"/>
            </a:endParaRPr>
          </a:p>
        </p:txBody>
      </p:sp>
      <p:sp>
        <p:nvSpPr>
          <p:cNvPr id="3" name="Titre 2">
            <a:extLst>
              <a:ext uri="{FF2B5EF4-FFF2-40B4-BE49-F238E27FC236}">
                <a16:creationId xmlns:a16="http://schemas.microsoft.com/office/drawing/2014/main" id="{298612B0-F349-4AC0-A568-740773943643}"/>
              </a:ext>
            </a:extLst>
          </p:cNvPr>
          <p:cNvSpPr>
            <a:spLocks noGrp="1"/>
          </p:cNvSpPr>
          <p:nvPr>
            <p:ph type="title"/>
          </p:nvPr>
        </p:nvSpPr>
        <p:spPr/>
        <p:txBody>
          <a:bodyPr/>
          <a:lstStyle/>
          <a:p>
            <a:r>
              <a:rPr lang="fr-FR" dirty="0"/>
              <a:t>Merci de votre écoute</a:t>
            </a:r>
          </a:p>
        </p:txBody>
      </p:sp>
      <p:sp>
        <p:nvSpPr>
          <p:cNvPr id="5" name="Espace réservé du texte 4">
            <a:extLst>
              <a:ext uri="{FF2B5EF4-FFF2-40B4-BE49-F238E27FC236}">
                <a16:creationId xmlns:a16="http://schemas.microsoft.com/office/drawing/2014/main" id="{4E8C033F-CDAD-4719-8203-12AB9D063D28}"/>
              </a:ext>
            </a:extLst>
          </p:cNvPr>
          <p:cNvSpPr txBox="1">
            <a:spLocks noGrp="1"/>
          </p:cNvSpPr>
          <p:nvPr>
            <p:ph type="body" sz="quarter" idx="13"/>
          </p:nvPr>
        </p:nvSpPr>
        <p:spPr>
          <a:xfrm>
            <a:off x="286733" y="3146378"/>
            <a:ext cx="7192963" cy="1990288"/>
          </a:xfrm>
          <a:prstGeom prst="rect">
            <a:avLst/>
          </a:prstGeom>
          <a:noFill/>
          <a:ln>
            <a:solidFill>
              <a:srgbClr val="0070C0"/>
            </a:solidFill>
          </a:ln>
        </p:spPr>
        <p:txBody>
          <a:bodyPr wrap="square" rtlCol="0">
            <a:spAutoFit/>
          </a:bodyPr>
          <a:lstStyle/>
          <a:p>
            <a:r>
              <a:rPr lang="fr-FR" sz="2000" b="1" dirty="0"/>
              <a:t>MSA Marne Ardennes Meuse</a:t>
            </a:r>
          </a:p>
          <a:p>
            <a:r>
              <a:rPr lang="fr-FR" sz="2000" dirty="0"/>
              <a:t>Chargée de mission prévention mal être agricole</a:t>
            </a:r>
          </a:p>
          <a:p>
            <a:r>
              <a:rPr lang="fr-FR" sz="2000"/>
              <a:t>Claire </a:t>
            </a:r>
            <a:r>
              <a:rPr lang="fr-FR" sz="2000" dirty="0"/>
              <a:t>Dormet</a:t>
            </a:r>
          </a:p>
          <a:p>
            <a:r>
              <a:rPr lang="fr-FR" sz="2000" dirty="0"/>
              <a:t>@: </a:t>
            </a:r>
            <a:r>
              <a:rPr lang="fr-FR" sz="2000" dirty="0">
                <a:hlinkClick r:id="rId3">
                  <a:extLst>
                    <a:ext uri="{A12FA001-AC4F-418D-AE19-62706E023703}">
                      <ahyp:hlinkClr xmlns:ahyp="http://schemas.microsoft.com/office/drawing/2018/hyperlinkcolor" val="tx"/>
                    </a:ext>
                  </a:extLst>
                </a:hlinkClick>
              </a:rPr>
              <a:t>dormet.claire@mam.msa.fr</a:t>
            </a:r>
            <a:endParaRPr lang="fr-FR" sz="2000" dirty="0"/>
          </a:p>
          <a:p>
            <a:r>
              <a:rPr lang="fr-FR" sz="2000" dirty="0">
                <a:sym typeface="Wingdings" panose="05000000000000000000" pitchFamily="2" charset="2"/>
              </a:rPr>
              <a:t> 0679203359</a:t>
            </a:r>
            <a:endParaRPr lang="fr-FR" sz="2000" dirty="0"/>
          </a:p>
        </p:txBody>
      </p:sp>
    </p:spTree>
    <p:extLst>
      <p:ext uri="{BB962C8B-B14F-4D97-AF65-F5344CB8AC3E}">
        <p14:creationId xmlns:p14="http://schemas.microsoft.com/office/powerpoint/2010/main" val="288461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CA82-0806-A767-BC61-463416B93F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5214A2-AC9E-55BD-C093-7091703DA18C}"/>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D6ADEA94-B411-6B5B-9F27-AE81A12D80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87D9F003-DB5A-9B01-2D17-C409343532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1257" y="27384"/>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5394F9B3-AD70-FD4C-223E-A0AC06D6CEC9}"/>
              </a:ext>
            </a:extLst>
          </p:cNvPr>
          <p:cNvSpPr txBox="1">
            <a:spLocks/>
          </p:cNvSpPr>
          <p:nvPr/>
        </p:nvSpPr>
        <p:spPr>
          <a:xfrm>
            <a:off x="-768763" y="144027"/>
            <a:ext cx="12481387"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3200" b="1" dirty="0" err="1">
                <a:solidFill>
                  <a:srgbClr val="90C226"/>
                </a:solidFill>
                <a:latin typeface="Trebuchet MS" panose="020B0603020202020204"/>
              </a:rPr>
              <a:t>INITIATIV’Retraite</a:t>
            </a:r>
            <a:r>
              <a:rPr lang="fr-FR" sz="3200" b="1" dirty="0">
                <a:solidFill>
                  <a:srgbClr val="90C226"/>
                </a:solidFill>
                <a:latin typeface="Trebuchet MS" panose="020B0603020202020204"/>
              </a:rPr>
              <a:t> 51 08 se met en mouvement</a:t>
            </a:r>
            <a:endParaRPr lang="fr-FR" sz="1867" b="1" dirty="0">
              <a:solidFill>
                <a:srgbClr val="90C226"/>
              </a:solidFill>
              <a:latin typeface="Trebuchet MS" panose="020B0603020202020204"/>
            </a:endParaRPr>
          </a:p>
        </p:txBody>
      </p:sp>
      <p:pic>
        <p:nvPicPr>
          <p:cNvPr id="4" name="Image 3">
            <a:extLst>
              <a:ext uri="{FF2B5EF4-FFF2-40B4-BE49-F238E27FC236}">
                <a16:creationId xmlns:a16="http://schemas.microsoft.com/office/drawing/2014/main" id="{28C54A62-289E-A0B4-8D59-69FE0E0DC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549" y="860271"/>
            <a:ext cx="5637163" cy="5068709"/>
          </a:xfrm>
          <a:prstGeom prst="rect">
            <a:avLst/>
          </a:prstGeom>
        </p:spPr>
      </p:pic>
      <p:pic>
        <p:nvPicPr>
          <p:cNvPr id="7" name="Image 6">
            <a:extLst>
              <a:ext uri="{FF2B5EF4-FFF2-40B4-BE49-F238E27FC236}">
                <a16:creationId xmlns:a16="http://schemas.microsoft.com/office/drawing/2014/main" id="{62391549-4900-66BB-0C88-C12CBC12A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507" y="789723"/>
            <a:ext cx="1031248" cy="1374995"/>
          </a:xfrm>
          <a:prstGeom prst="rect">
            <a:avLst/>
          </a:prstGeom>
        </p:spPr>
      </p:pic>
      <p:pic>
        <p:nvPicPr>
          <p:cNvPr id="10" name="Image 9">
            <a:extLst>
              <a:ext uri="{FF2B5EF4-FFF2-40B4-BE49-F238E27FC236}">
                <a16:creationId xmlns:a16="http://schemas.microsoft.com/office/drawing/2014/main" id="{9F9E5161-5921-4DA6-C855-C157DF9D97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577443">
            <a:off x="4469942" y="4592257"/>
            <a:ext cx="1098045" cy="1338015"/>
          </a:xfrm>
          <a:prstGeom prst="rect">
            <a:avLst/>
          </a:prstGeom>
        </p:spPr>
      </p:pic>
      <p:sp>
        <p:nvSpPr>
          <p:cNvPr id="8" name="Ellipse 7">
            <a:extLst>
              <a:ext uri="{FF2B5EF4-FFF2-40B4-BE49-F238E27FC236}">
                <a16:creationId xmlns:a16="http://schemas.microsoft.com/office/drawing/2014/main" id="{86F33E0A-7E14-0A8C-67E0-35F6F842E51F}"/>
              </a:ext>
            </a:extLst>
          </p:cNvPr>
          <p:cNvSpPr/>
          <p:nvPr/>
        </p:nvSpPr>
        <p:spPr>
          <a:xfrm>
            <a:off x="5279910" y="2004315"/>
            <a:ext cx="3072341" cy="29763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3200" dirty="0">
                <a:solidFill>
                  <a:prstClr val="white"/>
                </a:solidFill>
                <a:latin typeface="Calibri"/>
              </a:rPr>
              <a:t>L’isolement  </a:t>
            </a:r>
          </a:p>
          <a:p>
            <a:pPr algn="ctr" defTabSz="1219170" fontAlgn="base">
              <a:spcBef>
                <a:spcPct val="0"/>
              </a:spcBef>
              <a:spcAft>
                <a:spcPct val="0"/>
              </a:spcAft>
            </a:pPr>
            <a:endParaRPr lang="fr-FR" sz="3200" dirty="0">
              <a:solidFill>
                <a:prstClr val="white"/>
              </a:solidFill>
              <a:latin typeface="Calibri"/>
            </a:endParaRPr>
          </a:p>
          <a:p>
            <a:pPr algn="ctr" defTabSz="1219170" fontAlgn="base">
              <a:spcBef>
                <a:spcPct val="0"/>
              </a:spcBef>
              <a:spcAft>
                <a:spcPct val="0"/>
              </a:spcAft>
            </a:pPr>
            <a:r>
              <a:rPr lang="fr-FR" sz="3200" dirty="0">
                <a:solidFill>
                  <a:prstClr val="white"/>
                </a:solidFill>
                <a:latin typeface="Calibri"/>
              </a:rPr>
              <a:t> Social</a:t>
            </a:r>
          </a:p>
        </p:txBody>
      </p:sp>
      <p:pic>
        <p:nvPicPr>
          <p:cNvPr id="14" name="Image 13">
            <a:extLst>
              <a:ext uri="{FF2B5EF4-FFF2-40B4-BE49-F238E27FC236}">
                <a16:creationId xmlns:a16="http://schemas.microsoft.com/office/drawing/2014/main" id="{34142A81-5D0E-4D5C-E143-D8EFFFD5C0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2012" y="2852211"/>
            <a:ext cx="1150569" cy="1192757"/>
          </a:xfrm>
          <a:prstGeom prst="rect">
            <a:avLst/>
          </a:prstGeom>
        </p:spPr>
      </p:pic>
      <p:pic>
        <p:nvPicPr>
          <p:cNvPr id="16" name="Image 15">
            <a:extLst>
              <a:ext uri="{FF2B5EF4-FFF2-40B4-BE49-F238E27FC236}">
                <a16:creationId xmlns:a16="http://schemas.microsoft.com/office/drawing/2014/main" id="{4A6FCD04-3161-DA2E-4927-9933E534F9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6215" y="2869759"/>
            <a:ext cx="1123244" cy="1123244"/>
          </a:xfrm>
          <a:prstGeom prst="rect">
            <a:avLst/>
          </a:prstGeom>
        </p:spPr>
      </p:pic>
      <p:sp>
        <p:nvSpPr>
          <p:cNvPr id="3" name="Rectangle : coins arrondis 2">
            <a:extLst>
              <a:ext uri="{FF2B5EF4-FFF2-40B4-BE49-F238E27FC236}">
                <a16:creationId xmlns:a16="http://schemas.microsoft.com/office/drawing/2014/main" id="{CD4C3774-A0E9-FD76-D3E6-CB4A06F37606}"/>
              </a:ext>
            </a:extLst>
          </p:cNvPr>
          <p:cNvSpPr/>
          <p:nvPr/>
        </p:nvSpPr>
        <p:spPr>
          <a:xfrm rot="18947675">
            <a:off x="5124239" y="2150101"/>
            <a:ext cx="1131532" cy="3600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Claire DORMET</a:t>
            </a:r>
          </a:p>
        </p:txBody>
      </p:sp>
      <p:pic>
        <p:nvPicPr>
          <p:cNvPr id="11" name="Image 10">
            <a:extLst>
              <a:ext uri="{FF2B5EF4-FFF2-40B4-BE49-F238E27FC236}">
                <a16:creationId xmlns:a16="http://schemas.microsoft.com/office/drawing/2014/main" id="{5FF7799A-A625-51CB-B770-89CA2E1685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947675">
            <a:off x="4468115" y="1163978"/>
            <a:ext cx="1293999" cy="1179093"/>
          </a:xfrm>
          <a:prstGeom prst="rect">
            <a:avLst/>
          </a:prstGeom>
        </p:spPr>
      </p:pic>
      <p:pic>
        <p:nvPicPr>
          <p:cNvPr id="17" name="Image 16">
            <a:extLst>
              <a:ext uri="{FF2B5EF4-FFF2-40B4-BE49-F238E27FC236}">
                <a16:creationId xmlns:a16="http://schemas.microsoft.com/office/drawing/2014/main" id="{0B26957C-D9CF-18E5-60F0-86018BA97C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610976">
            <a:off x="7878898" y="1396059"/>
            <a:ext cx="995201" cy="951128"/>
          </a:xfrm>
          <a:prstGeom prst="rect">
            <a:avLst/>
          </a:prstGeom>
        </p:spPr>
      </p:pic>
      <p:sp>
        <p:nvSpPr>
          <p:cNvPr id="13" name="Rectangle : coins arrondis 12">
            <a:extLst>
              <a:ext uri="{FF2B5EF4-FFF2-40B4-BE49-F238E27FC236}">
                <a16:creationId xmlns:a16="http://schemas.microsoft.com/office/drawing/2014/main" id="{BE512620-1EDC-B664-C444-EC582E30F299}"/>
              </a:ext>
            </a:extLst>
          </p:cNvPr>
          <p:cNvSpPr/>
          <p:nvPr/>
        </p:nvSpPr>
        <p:spPr>
          <a:xfrm rot="2497419">
            <a:off x="7452386" y="2141046"/>
            <a:ext cx="1070329" cy="3360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Emmanuelle MAINSANT</a:t>
            </a:r>
          </a:p>
        </p:txBody>
      </p:sp>
      <p:sp>
        <p:nvSpPr>
          <p:cNvPr id="18" name="Rectangle : coins arrondis 17">
            <a:extLst>
              <a:ext uri="{FF2B5EF4-FFF2-40B4-BE49-F238E27FC236}">
                <a16:creationId xmlns:a16="http://schemas.microsoft.com/office/drawing/2014/main" id="{3A9FC130-189D-73CB-B282-D545302A7752}"/>
              </a:ext>
            </a:extLst>
          </p:cNvPr>
          <p:cNvSpPr/>
          <p:nvPr/>
        </p:nvSpPr>
        <p:spPr>
          <a:xfrm>
            <a:off x="6311769" y="1836296"/>
            <a:ext cx="1070329" cy="3360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Evelyne VERPILLIER</a:t>
            </a:r>
          </a:p>
        </p:txBody>
      </p:sp>
      <p:sp>
        <p:nvSpPr>
          <p:cNvPr id="19" name="Rectangle : coins arrondis 18">
            <a:extLst>
              <a:ext uri="{FF2B5EF4-FFF2-40B4-BE49-F238E27FC236}">
                <a16:creationId xmlns:a16="http://schemas.microsoft.com/office/drawing/2014/main" id="{39D141A2-6279-096B-5A8E-BA5D2D6D1ADE}"/>
              </a:ext>
            </a:extLst>
          </p:cNvPr>
          <p:cNvSpPr/>
          <p:nvPr/>
        </p:nvSpPr>
        <p:spPr>
          <a:xfrm rot="16200000">
            <a:off x="4665861" y="3317581"/>
            <a:ext cx="1084087" cy="3360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Guy GEANT</a:t>
            </a:r>
          </a:p>
        </p:txBody>
      </p:sp>
      <p:sp>
        <p:nvSpPr>
          <p:cNvPr id="20" name="Rectangle : coins arrondis 19">
            <a:extLst>
              <a:ext uri="{FF2B5EF4-FFF2-40B4-BE49-F238E27FC236}">
                <a16:creationId xmlns:a16="http://schemas.microsoft.com/office/drawing/2014/main" id="{748E7670-1EDD-CB8A-22EC-9D00B9AB85DE}"/>
              </a:ext>
            </a:extLst>
          </p:cNvPr>
          <p:cNvSpPr/>
          <p:nvPr/>
        </p:nvSpPr>
        <p:spPr>
          <a:xfrm rot="5400000">
            <a:off x="7816243" y="3253766"/>
            <a:ext cx="1118108" cy="329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Régis MILLART</a:t>
            </a:r>
          </a:p>
        </p:txBody>
      </p:sp>
      <p:sp>
        <p:nvSpPr>
          <p:cNvPr id="21" name="Rectangle : coins arrondis 20">
            <a:extLst>
              <a:ext uri="{FF2B5EF4-FFF2-40B4-BE49-F238E27FC236}">
                <a16:creationId xmlns:a16="http://schemas.microsoft.com/office/drawing/2014/main" id="{B940108A-8209-7573-AA1F-07522FD69C38}"/>
              </a:ext>
            </a:extLst>
          </p:cNvPr>
          <p:cNvSpPr/>
          <p:nvPr/>
        </p:nvSpPr>
        <p:spPr>
          <a:xfrm rot="19165159">
            <a:off x="7302599" y="4321395"/>
            <a:ext cx="1203655" cy="396431"/>
          </a:xfrm>
          <a:prstGeom prst="roundRect">
            <a:avLst>
              <a:gd name="adj" fmla="val 363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Dominique COCHET</a:t>
            </a:r>
          </a:p>
        </p:txBody>
      </p:sp>
      <p:sp>
        <p:nvSpPr>
          <p:cNvPr id="22" name="Rectangle : coins arrondis 21">
            <a:extLst>
              <a:ext uri="{FF2B5EF4-FFF2-40B4-BE49-F238E27FC236}">
                <a16:creationId xmlns:a16="http://schemas.microsoft.com/office/drawing/2014/main" id="{6B41E191-89D2-ED6F-FD9E-86A7CAAE0B21}"/>
              </a:ext>
            </a:extLst>
          </p:cNvPr>
          <p:cNvSpPr/>
          <p:nvPr/>
        </p:nvSpPr>
        <p:spPr>
          <a:xfrm rot="2607523">
            <a:off x="5060978" y="4471328"/>
            <a:ext cx="1070329" cy="3360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Jean Marie LETT</a:t>
            </a:r>
          </a:p>
        </p:txBody>
      </p:sp>
      <p:sp>
        <p:nvSpPr>
          <p:cNvPr id="23" name="Rectangle : coins arrondis 22">
            <a:extLst>
              <a:ext uri="{FF2B5EF4-FFF2-40B4-BE49-F238E27FC236}">
                <a16:creationId xmlns:a16="http://schemas.microsoft.com/office/drawing/2014/main" id="{D59E1E8A-C7F4-77B9-6355-C662DF548E39}"/>
              </a:ext>
            </a:extLst>
          </p:cNvPr>
          <p:cNvSpPr/>
          <p:nvPr/>
        </p:nvSpPr>
        <p:spPr>
          <a:xfrm rot="69552">
            <a:off x="6305100" y="5002374"/>
            <a:ext cx="1070329" cy="3360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fr-FR" sz="933" b="1" dirty="0">
                <a:solidFill>
                  <a:prstClr val="white"/>
                </a:solidFill>
                <a:latin typeface="Calibri"/>
              </a:rPr>
              <a:t>François MELIN</a:t>
            </a:r>
          </a:p>
        </p:txBody>
      </p:sp>
      <p:pic>
        <p:nvPicPr>
          <p:cNvPr id="25" name="Image 24">
            <a:extLst>
              <a:ext uri="{FF2B5EF4-FFF2-40B4-BE49-F238E27FC236}">
                <a16:creationId xmlns:a16="http://schemas.microsoft.com/office/drawing/2014/main" id="{F24D8C07-1B83-61F4-D8CB-DD620454DB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74214" y="5349213"/>
            <a:ext cx="1083733" cy="1354667"/>
          </a:xfrm>
          <a:prstGeom prst="rect">
            <a:avLst/>
          </a:prstGeom>
        </p:spPr>
      </p:pic>
      <p:pic>
        <p:nvPicPr>
          <p:cNvPr id="27" name="Image 26">
            <a:extLst>
              <a:ext uri="{FF2B5EF4-FFF2-40B4-BE49-F238E27FC236}">
                <a16:creationId xmlns:a16="http://schemas.microsoft.com/office/drawing/2014/main" id="{41D07587-98AB-09C6-FABD-F8D87628CB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163239">
            <a:off x="7827866" y="4541967"/>
            <a:ext cx="1222108" cy="1209379"/>
          </a:xfrm>
          <a:prstGeom prst="rect">
            <a:avLst/>
          </a:prstGeom>
        </p:spPr>
      </p:pic>
    </p:spTree>
    <p:extLst>
      <p:ext uri="{BB962C8B-B14F-4D97-AF65-F5344CB8AC3E}">
        <p14:creationId xmlns:p14="http://schemas.microsoft.com/office/powerpoint/2010/main" val="2306734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F69EE-398A-E089-6935-520D467E8F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E8CB09-6DC3-F24B-1F42-79AFF13C48BA}"/>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7CD75CFE-6D77-DCF7-4562-C4952BC343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F863D142-2C64-CC3D-672F-702E289CFB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33339F68-6C86-E716-9388-003653A1891E}"/>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538C3549-98E5-662D-AA66-692C796D6741}"/>
              </a:ext>
            </a:extLst>
          </p:cNvPr>
          <p:cNvSpPr txBox="1"/>
          <p:nvPr/>
        </p:nvSpPr>
        <p:spPr>
          <a:xfrm>
            <a:off x="4175787" y="1076739"/>
            <a:ext cx="6288699" cy="512000"/>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Avec les partenaires réaliser des actions</a:t>
            </a:r>
            <a:endParaRPr lang="fr-FR" sz="2667"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096150ED-2688-FC20-709C-92CA4AF2C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171" y="1905093"/>
            <a:ext cx="3048000" cy="2286000"/>
          </a:xfrm>
          <a:prstGeom prst="rect">
            <a:avLst/>
          </a:prstGeom>
        </p:spPr>
      </p:pic>
      <p:pic>
        <p:nvPicPr>
          <p:cNvPr id="6" name="Image 5" descr="Une image contenant texte, capture d’écran, personne, conception&#10;&#10;Le contenu généré par l’IA peut être incorrect.">
            <a:extLst>
              <a:ext uri="{FF2B5EF4-FFF2-40B4-BE49-F238E27FC236}">
                <a16:creationId xmlns:a16="http://schemas.microsoft.com/office/drawing/2014/main" id="{05B31D24-67E3-D23B-EE36-893AE8860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519" y="1816776"/>
            <a:ext cx="2762823" cy="1844824"/>
          </a:xfrm>
          <a:prstGeom prst="rect">
            <a:avLst/>
          </a:prstGeom>
        </p:spPr>
      </p:pic>
      <p:pic>
        <p:nvPicPr>
          <p:cNvPr id="9" name="Image 8" descr="Une image contenant personne, habits, Visage humain, intérieur&#10;&#10;Le contenu généré par l’IA peut être incorrect.">
            <a:extLst>
              <a:ext uri="{FF2B5EF4-FFF2-40B4-BE49-F238E27FC236}">
                <a16:creationId xmlns:a16="http://schemas.microsoft.com/office/drawing/2014/main" id="{5C4EDAE1-E6C9-BCC8-373D-071C554E57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267" y="4519453"/>
            <a:ext cx="2984005" cy="1988840"/>
          </a:xfrm>
          <a:prstGeom prst="rect">
            <a:avLst/>
          </a:prstGeom>
        </p:spPr>
      </p:pic>
      <p:pic>
        <p:nvPicPr>
          <p:cNvPr id="1026" name="Picture 2" descr="L'ASEPT Périgord Agenais propose des ateliers en ligne">
            <a:extLst>
              <a:ext uri="{FF2B5EF4-FFF2-40B4-BE49-F238E27FC236}">
                <a16:creationId xmlns:a16="http://schemas.microsoft.com/office/drawing/2014/main" id="{54992CE1-BD9C-6408-A3AD-C25EC77275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732" y="3825781"/>
            <a:ext cx="2693075" cy="268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67B7-53A5-969D-3441-0194A40756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7047AC-C69F-D86D-9F00-AFCFEAF9B9D7}"/>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3B7F05DB-BEE4-3306-A552-04C5A35A86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1B3F0BA1-180A-2EB7-B304-C5FA11597C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22B0D736-486F-0372-E7ED-DCDA45C5563C}"/>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pic>
        <p:nvPicPr>
          <p:cNvPr id="7" name="Image 6">
            <a:extLst>
              <a:ext uri="{FF2B5EF4-FFF2-40B4-BE49-F238E27FC236}">
                <a16:creationId xmlns:a16="http://schemas.microsoft.com/office/drawing/2014/main" id="{AE8DA181-C0E3-576A-9397-9F13EFB03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992" y="2777529"/>
            <a:ext cx="3288049" cy="2999624"/>
          </a:xfrm>
          <a:prstGeom prst="rect">
            <a:avLst/>
          </a:prstGeom>
        </p:spPr>
      </p:pic>
      <p:pic>
        <p:nvPicPr>
          <p:cNvPr id="10" name="Image 9">
            <a:extLst>
              <a:ext uri="{FF2B5EF4-FFF2-40B4-BE49-F238E27FC236}">
                <a16:creationId xmlns:a16="http://schemas.microsoft.com/office/drawing/2014/main" id="{E471CF04-C62C-F5DD-C9A3-9EDA74009D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907" y="1905094"/>
            <a:ext cx="2738428" cy="2181049"/>
          </a:xfrm>
          <a:prstGeom prst="rect">
            <a:avLst/>
          </a:prstGeom>
        </p:spPr>
      </p:pic>
      <p:pic>
        <p:nvPicPr>
          <p:cNvPr id="12" name="Image 11">
            <a:extLst>
              <a:ext uri="{FF2B5EF4-FFF2-40B4-BE49-F238E27FC236}">
                <a16:creationId xmlns:a16="http://schemas.microsoft.com/office/drawing/2014/main" id="{9CDABA98-99E9-B796-5FC6-AD01E1C83A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260" y="4404325"/>
            <a:ext cx="2235200" cy="2286000"/>
          </a:xfrm>
          <a:prstGeom prst="rect">
            <a:avLst/>
          </a:prstGeom>
        </p:spPr>
      </p:pic>
      <p:sp>
        <p:nvSpPr>
          <p:cNvPr id="4" name="ZoneTexte 3">
            <a:extLst>
              <a:ext uri="{FF2B5EF4-FFF2-40B4-BE49-F238E27FC236}">
                <a16:creationId xmlns:a16="http://schemas.microsoft.com/office/drawing/2014/main" id="{E0026018-DCF0-88A3-2DC5-CC0ACF4EC9AC}"/>
              </a:ext>
            </a:extLst>
          </p:cNvPr>
          <p:cNvSpPr txBox="1"/>
          <p:nvPr/>
        </p:nvSpPr>
        <p:spPr>
          <a:xfrm>
            <a:off x="4392127" y="971551"/>
            <a:ext cx="5448288" cy="512000"/>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 nouveaux loisirs</a:t>
            </a:r>
            <a:endParaRPr lang="fr-FR" sz="2667"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62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39CB-8A2B-DDBE-4A7F-F9706C692F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11DB84-BC82-0515-1AFC-CE043ECB6DE7}"/>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B2E36F87-346B-7B6B-2822-969FDDE997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35D0415E-F271-634D-D717-28DDC1DDB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5F7E8201-27E2-02B2-F783-8AFAEC997308}"/>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024D3300-CF07-6A9A-D9CC-131D4ACD80E6}"/>
              </a:ext>
            </a:extLst>
          </p:cNvPr>
          <p:cNvSpPr txBox="1"/>
          <p:nvPr/>
        </p:nvSpPr>
        <p:spPr>
          <a:xfrm>
            <a:off x="4052761" y="1172750"/>
            <a:ext cx="6219703" cy="1092222"/>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vrai force d’INITIATIV’ RETRAITE 51-08 : </a:t>
            </a:r>
          </a:p>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CE SONT SES 4 700 ADHERENTS</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11BF77A-B260-D8B4-A4CC-6C1321710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244" y="2497758"/>
            <a:ext cx="5048344" cy="3812525"/>
          </a:xfrm>
          <a:prstGeom prst="rect">
            <a:avLst/>
          </a:prstGeom>
        </p:spPr>
      </p:pic>
    </p:spTree>
    <p:extLst>
      <p:ext uri="{BB962C8B-B14F-4D97-AF65-F5344CB8AC3E}">
        <p14:creationId xmlns:p14="http://schemas.microsoft.com/office/powerpoint/2010/main" val="2535248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D710-E507-B297-39F0-FD86286CD9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48C2E5-1860-0869-27CD-7E6D1E6FB64B}"/>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43298C42-40C7-51F9-D0AF-15EC1F878C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44BA2B0A-4B2B-BE8B-925E-2A2A28281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6078A36D-3815-079F-6ED3-94D6EB10DBD6}"/>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8" name="ZoneTexte 7">
            <a:extLst>
              <a:ext uri="{FF2B5EF4-FFF2-40B4-BE49-F238E27FC236}">
                <a16:creationId xmlns:a16="http://schemas.microsoft.com/office/drawing/2014/main" id="{6C0FB60C-4E50-A954-1367-9A2F18ED9B91}"/>
              </a:ext>
            </a:extLst>
          </p:cNvPr>
          <p:cNvSpPr txBox="1"/>
          <p:nvPr/>
        </p:nvSpPr>
        <p:spPr>
          <a:xfrm>
            <a:off x="4127781" y="1124744"/>
            <a:ext cx="6144683"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Une carte interactive avec tous les adhérents</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886E4C1F-1B1C-6D00-CCAF-BE185785C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286" y="2106551"/>
            <a:ext cx="6284861" cy="4125775"/>
          </a:xfrm>
          <a:prstGeom prst="rect">
            <a:avLst/>
          </a:prstGeom>
        </p:spPr>
      </p:pic>
    </p:spTree>
    <p:extLst>
      <p:ext uri="{BB962C8B-B14F-4D97-AF65-F5344CB8AC3E}">
        <p14:creationId xmlns:p14="http://schemas.microsoft.com/office/powerpoint/2010/main" val="2346072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58A6A-9A1D-9CBA-993E-1025896825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8DC0B8-3CD4-E191-AB47-8DA1FB87E285}"/>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61913045-F2D6-356B-55AC-323B07746A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9DA3C95F-33B3-8E6E-FF89-0546AE031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E928A5C4-4486-2A01-B687-5EFCCB65497A}"/>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DF01D4CB-9E02-44A1-CA87-4AC5AC262E81}"/>
              </a:ext>
            </a:extLst>
          </p:cNvPr>
          <p:cNvSpPr txBox="1"/>
          <p:nvPr/>
        </p:nvSpPr>
        <p:spPr>
          <a:xfrm>
            <a:off x="4175787" y="1172750"/>
            <a:ext cx="6096677" cy="1390317"/>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Augmenter le nombre d’ateliers numériques en faisant appel aux bénévoles</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B079921E-A3E3-8D35-8F88-B1B8C1181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029" y="2608121"/>
            <a:ext cx="5510145" cy="2157865"/>
          </a:xfrm>
          <a:prstGeom prst="rect">
            <a:avLst/>
          </a:prstGeom>
        </p:spPr>
      </p:pic>
      <p:pic>
        <p:nvPicPr>
          <p:cNvPr id="10" name="Image 9">
            <a:extLst>
              <a:ext uri="{FF2B5EF4-FFF2-40B4-BE49-F238E27FC236}">
                <a16:creationId xmlns:a16="http://schemas.microsoft.com/office/drawing/2014/main" id="{4F51D605-F105-C5FA-9200-AD25C2CD3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352" y="4091107"/>
            <a:ext cx="2640293" cy="2622867"/>
          </a:xfrm>
          <a:prstGeom prst="rect">
            <a:avLst/>
          </a:prstGeom>
        </p:spPr>
      </p:pic>
    </p:spTree>
    <p:extLst>
      <p:ext uri="{BB962C8B-B14F-4D97-AF65-F5344CB8AC3E}">
        <p14:creationId xmlns:p14="http://schemas.microsoft.com/office/powerpoint/2010/main" val="1814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829B3-5623-7DDC-88C0-E2C961425D65}"/>
              </a:ext>
            </a:extLst>
          </p:cNvPr>
          <p:cNvSpPr>
            <a:spLocks noGrp="1"/>
          </p:cNvSpPr>
          <p:nvPr>
            <p:ph type="title"/>
          </p:nvPr>
        </p:nvSpPr>
        <p:spPr>
          <a:xfrm>
            <a:off x="479377" y="-15641"/>
            <a:ext cx="8596668" cy="1125657"/>
          </a:xfrm>
        </p:spPr>
        <p:txBody>
          <a:bodyPr>
            <a:normAutofit/>
          </a:bodyPr>
          <a:lstStyle/>
          <a:p>
            <a:pPr algn="ctr"/>
            <a:r>
              <a:rPr lang="fr-FR" sz="4800" b="1" dirty="0"/>
              <a:t>SONDAGE</a:t>
            </a:r>
          </a:p>
        </p:txBody>
      </p:sp>
      <p:sp>
        <p:nvSpPr>
          <p:cNvPr id="4" name="ZoneTexte 3">
            <a:extLst>
              <a:ext uri="{FF2B5EF4-FFF2-40B4-BE49-F238E27FC236}">
                <a16:creationId xmlns:a16="http://schemas.microsoft.com/office/drawing/2014/main" id="{10BF3D78-447B-920B-0612-DC3F9B5D85A2}"/>
              </a:ext>
            </a:extLst>
          </p:cNvPr>
          <p:cNvSpPr txBox="1"/>
          <p:nvPr/>
        </p:nvSpPr>
        <p:spPr>
          <a:xfrm>
            <a:off x="8112224" y="250238"/>
            <a:ext cx="3264363" cy="584775"/>
          </a:xfrm>
          <a:prstGeom prst="rect">
            <a:avLst/>
          </a:prstGeom>
          <a:noFill/>
        </p:spPr>
        <p:txBody>
          <a:bodyPr wrap="square">
            <a:spAutoFit/>
          </a:bodyPr>
          <a:lstStyle/>
          <a:p>
            <a:pPr defTabSz="1219170" fontAlgn="base">
              <a:spcBef>
                <a:spcPct val="0"/>
              </a:spcBef>
              <a:spcAft>
                <a:spcPct val="0"/>
              </a:spcAft>
            </a:pPr>
            <a:r>
              <a:rPr lang="fr-FR" sz="3200" dirty="0">
                <a:solidFill>
                  <a:srgbClr val="FF0000"/>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lien </a:t>
            </a:r>
            <a:r>
              <a:rPr lang="fr-FR" sz="3200" dirty="0">
                <a:solidFill>
                  <a:srgbClr val="FF0000"/>
                </a:solidFill>
                <a:latin typeface="Calibri" panose="020F0502020204030204" pitchFamily="34" charset="0"/>
                <a:cs typeface="Arial" panose="020B0604020202020204" pitchFamily="34" charset="0"/>
              </a:rPr>
              <a:t>Sondage</a:t>
            </a:r>
          </a:p>
        </p:txBody>
      </p:sp>
      <p:pic>
        <p:nvPicPr>
          <p:cNvPr id="6" name="Image 5">
            <a:extLst>
              <a:ext uri="{FF2B5EF4-FFF2-40B4-BE49-F238E27FC236}">
                <a16:creationId xmlns:a16="http://schemas.microsoft.com/office/drawing/2014/main" id="{EEDF37FF-8C9C-131B-BABD-9213E962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61368"/>
            <a:ext cx="7821295" cy="5996632"/>
          </a:xfrm>
          <a:prstGeom prst="rect">
            <a:avLst/>
          </a:prstGeom>
        </p:spPr>
      </p:pic>
      <p:pic>
        <p:nvPicPr>
          <p:cNvPr id="9" name="Image 8">
            <a:extLst>
              <a:ext uri="{FF2B5EF4-FFF2-40B4-BE49-F238E27FC236}">
                <a16:creationId xmlns:a16="http://schemas.microsoft.com/office/drawing/2014/main" id="{57E4C8E9-4A89-BBD7-D2DD-C8B6DB75D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994" y="746126"/>
            <a:ext cx="6098127" cy="6098127"/>
          </a:xfrm>
          <a:prstGeom prst="rect">
            <a:avLst/>
          </a:prstGeom>
        </p:spPr>
      </p:pic>
      <p:sp>
        <p:nvSpPr>
          <p:cNvPr id="7" name="ZoneTexte 6">
            <a:extLst>
              <a:ext uri="{FF2B5EF4-FFF2-40B4-BE49-F238E27FC236}">
                <a16:creationId xmlns:a16="http://schemas.microsoft.com/office/drawing/2014/main" id="{4EE89998-D34D-529C-8F0F-A88EF919F714}"/>
              </a:ext>
            </a:extLst>
          </p:cNvPr>
          <p:cNvSpPr txBox="1"/>
          <p:nvPr/>
        </p:nvSpPr>
        <p:spPr>
          <a:xfrm>
            <a:off x="7546719" y="2618039"/>
            <a:ext cx="3445827" cy="2308324"/>
          </a:xfrm>
          <a:prstGeom prst="rect">
            <a:avLst/>
          </a:prstGeom>
          <a:noFill/>
        </p:spPr>
        <p:txBody>
          <a:bodyPr wrap="square">
            <a:spAutoFit/>
          </a:bodyPr>
          <a:lstStyle/>
          <a:p>
            <a:pPr defTabSz="1219170">
              <a:defRPr/>
            </a:pPr>
            <a:r>
              <a:rPr lang="fr-FR" sz="2400" b="1" kern="0" dirty="0">
                <a:solidFill>
                  <a:srgbClr val="FF0000"/>
                </a:solidFill>
                <a:latin typeface="Calibri" panose="020F0502020204030204" pitchFamily="34" charset="0"/>
                <a:cs typeface="Arial" panose="020B0604020202020204" pitchFamily="34" charset="0"/>
              </a:rPr>
              <a:t>Scanner sur cet écran   ou  au verso de votre bulletin de vote puis cliquer sur l’adresse numérique proposée après lecture du QRCODE</a:t>
            </a:r>
            <a:endParaRPr lang="fr-FR" sz="1867" kern="0" dirty="0">
              <a:solidFill>
                <a:srgbClr val="FF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6612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886C3-9DCF-4217-8510-1F91403015B9}"/>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EF858D27-2F3E-433E-B19A-A112549EA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61CC63F4-44BE-4DF3-A6D6-A9F78E962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8533" y="846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a:extLst>
              <a:ext uri="{FF2B5EF4-FFF2-40B4-BE49-F238E27FC236}">
                <a16:creationId xmlns:a16="http://schemas.microsoft.com/office/drawing/2014/main" id="{64F44CC8-8B96-4DDA-8765-7138459F7416}"/>
              </a:ext>
            </a:extLst>
          </p:cNvPr>
          <p:cNvSpPr txBox="1">
            <a:spLocks/>
          </p:cNvSpPr>
          <p:nvPr/>
        </p:nvSpPr>
        <p:spPr>
          <a:xfrm>
            <a:off x="1360092" y="247792"/>
            <a:ext cx="8672345" cy="1212989"/>
          </a:xfrm>
          <a:prstGeom prst="rect">
            <a:avLst/>
          </a:prstGeom>
        </p:spPr>
        <p:txBody>
          <a:bodyPr vert="horz" lIns="121920" tIns="60960" rIns="121920" bIns="60960" rtlCol="0" anchor="t">
            <a:normAutofit fontScale="850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6400" b="1" dirty="0">
                <a:solidFill>
                  <a:srgbClr val="90C226"/>
                </a:solidFill>
                <a:latin typeface="Trebuchet MS" panose="020B0603020202020204"/>
              </a:rPr>
              <a:t>Résultats Votes</a:t>
            </a:r>
            <a:br>
              <a:rPr lang="fr-FR" sz="3600" b="1" dirty="0">
                <a:solidFill>
                  <a:srgbClr val="90C226"/>
                </a:solidFill>
                <a:latin typeface="Trebuchet MS" panose="020B0603020202020204"/>
              </a:rPr>
            </a:br>
            <a:endParaRPr lang="fr-FR" sz="3600" b="1" dirty="0">
              <a:solidFill>
                <a:srgbClr val="90C226"/>
              </a:solidFill>
              <a:latin typeface="Trebuchet MS" panose="020B0603020202020204"/>
            </a:endParaRPr>
          </a:p>
        </p:txBody>
      </p:sp>
      <p:sp>
        <p:nvSpPr>
          <p:cNvPr id="9" name="ZoneTexte 8">
            <a:extLst>
              <a:ext uri="{FF2B5EF4-FFF2-40B4-BE49-F238E27FC236}">
                <a16:creationId xmlns:a16="http://schemas.microsoft.com/office/drawing/2014/main" id="{AB13F05D-B649-4342-9BF5-12DE16ADA9E5}"/>
              </a:ext>
            </a:extLst>
          </p:cNvPr>
          <p:cNvSpPr txBox="1"/>
          <p:nvPr/>
        </p:nvSpPr>
        <p:spPr>
          <a:xfrm>
            <a:off x="5167417" y="3131841"/>
            <a:ext cx="5201059" cy="2595647"/>
          </a:xfrm>
          <a:prstGeom prst="rect">
            <a:avLst/>
          </a:prstGeom>
          <a:noFill/>
          <a:ln>
            <a:noFill/>
          </a:ln>
          <a:effectLst>
            <a:glow rad="228600">
              <a:srgbClr val="5B9BD5">
                <a:satMod val="175000"/>
                <a:alpha val="40000"/>
              </a:srgbClr>
            </a:glow>
          </a:effectLst>
        </p:spPr>
        <p:txBody>
          <a:bodyPr wrap="square">
            <a:spAutoFit/>
            <a:scene3d>
              <a:camera prst="orthographicFront"/>
              <a:lightRig rig="threePt" dir="t"/>
            </a:scene3d>
            <a:sp3d extrusionH="57150">
              <a:bevelT w="38100" h="38100"/>
            </a:sp3d>
          </a:bodyPr>
          <a:lstStyle/>
          <a:p>
            <a:pPr defTabSz="1219170">
              <a:defRPr/>
            </a:pPr>
            <a:endParaRPr lang="fr-FR" sz="5867" dirty="0">
              <a:ln w="38100">
                <a:noFill/>
              </a:ln>
              <a:solidFill>
                <a:srgbClr val="002060"/>
              </a:solidFill>
              <a:latin typeface="Arial "/>
              <a:cs typeface="Arial" panose="020B0604020202020204" pitchFamily="34" charset="0"/>
            </a:endParaRPr>
          </a:p>
          <a:p>
            <a:pPr defTabSz="1219170">
              <a:defRPr/>
            </a:pPr>
            <a:endParaRPr lang="fr-FR" sz="7200" kern="0" dirty="0">
              <a:ln w="38100">
                <a:noFill/>
              </a:ln>
              <a:solidFill>
                <a:srgbClr val="D04284"/>
              </a:solidFill>
              <a:latin typeface="Arial "/>
              <a:cs typeface="Arial" panose="020B0604020202020204" pitchFamily="34" charset="0"/>
            </a:endParaRPr>
          </a:p>
          <a:p>
            <a:pPr defTabSz="1219170">
              <a:defRPr/>
            </a:pPr>
            <a:endParaRPr lang="fr-FR" sz="3200" kern="0" dirty="0">
              <a:ln w="38100">
                <a:noFill/>
              </a:ln>
              <a:solidFill>
                <a:srgbClr val="002060"/>
              </a:solidFill>
              <a:latin typeface="Arial "/>
              <a:cs typeface="Arial" panose="020B0604020202020204" pitchFamily="34" charset="0"/>
            </a:endParaRPr>
          </a:p>
        </p:txBody>
      </p:sp>
      <p:sp>
        <p:nvSpPr>
          <p:cNvPr id="10" name="Parchemin vertical 3">
            <a:extLst>
              <a:ext uri="{FF2B5EF4-FFF2-40B4-BE49-F238E27FC236}">
                <a16:creationId xmlns:a16="http://schemas.microsoft.com/office/drawing/2014/main" id="{910BB877-0DD9-474A-A440-62E91F25F90F}"/>
              </a:ext>
            </a:extLst>
          </p:cNvPr>
          <p:cNvSpPr/>
          <p:nvPr/>
        </p:nvSpPr>
        <p:spPr>
          <a:xfrm>
            <a:off x="4079776" y="1022700"/>
            <a:ext cx="6384709" cy="5587509"/>
          </a:xfrm>
          <a:prstGeom prst="verticalScroll">
            <a:avLst/>
          </a:prstGeom>
          <a:solidFill>
            <a:srgbClr val="002060"/>
          </a:solidFill>
          <a:ln w="28575" cap="flat" cmpd="sng" algn="ctr">
            <a:solidFill>
              <a:srgbClr val="5B9BD5">
                <a:lumMod val="75000"/>
              </a:srgbClr>
            </a:solidFill>
            <a:prstDash val="solid"/>
            <a:miter lim="800000"/>
          </a:ln>
          <a:effectLst/>
        </p:spPr>
        <p:txBody>
          <a:bodyPr anchor="ctr"/>
          <a:lstStyle/>
          <a:p>
            <a:pPr defTabSz="1219170">
              <a:defRPr/>
            </a:pPr>
            <a:r>
              <a:rPr lang="fr-FR" altLang="fr-FR" sz="3733" i="1" kern="0" dirty="0">
                <a:solidFill>
                  <a:srgbClr val="FFFF00"/>
                </a:solidFill>
                <a:latin typeface="Calibri" panose="020F0502020204030204" pitchFamily="34" charset="0"/>
                <a:cs typeface="Arial" panose="020B0604020202020204" pitchFamily="34" charset="0"/>
              </a:rPr>
              <a:t>         </a:t>
            </a:r>
            <a:r>
              <a:rPr lang="fr-FR" altLang="fr-FR" sz="3733" i="1" u="sng" kern="0" dirty="0">
                <a:solidFill>
                  <a:srgbClr val="FFFF00"/>
                </a:solidFill>
                <a:latin typeface="Calibri" panose="020F0502020204030204" pitchFamily="34" charset="0"/>
                <a:cs typeface="Arial" panose="020B0604020202020204" pitchFamily="34" charset="0"/>
              </a:rPr>
              <a:t> 3ème résolution</a:t>
            </a:r>
            <a:endParaRPr lang="fr-FR" sz="3733" kern="0" dirty="0">
              <a:solidFill>
                <a:srgbClr val="FFFF00"/>
              </a:solidFill>
              <a:latin typeface="Calibri" panose="020F0502020204030204"/>
              <a:cs typeface="Arial" panose="020B0604020202020204" pitchFamily="34" charset="0"/>
            </a:endParaRPr>
          </a:p>
          <a:p>
            <a:pPr defTabSz="1219170">
              <a:defRPr/>
            </a:pPr>
            <a:endParaRPr lang="fr-FR" sz="3733" kern="0" dirty="0">
              <a:solidFill>
                <a:srgbClr val="FFFF00"/>
              </a:solidFill>
              <a:latin typeface="Calibri" panose="020F0502020204030204"/>
              <a:cs typeface="Arial" panose="020B0604020202020204" pitchFamily="34" charset="0"/>
            </a:endParaRPr>
          </a:p>
          <a:p>
            <a:pPr defTabSz="1219170">
              <a:defRPr/>
            </a:pPr>
            <a:r>
              <a:rPr lang="fr-FR" sz="3733" b="1" kern="0" dirty="0">
                <a:solidFill>
                  <a:srgbClr val="FFFF00"/>
                </a:solidFill>
                <a:latin typeface="Calibri" panose="020F0502020204030204"/>
                <a:cs typeface="Arial" panose="020B0604020202020204" pitchFamily="34" charset="0"/>
              </a:rPr>
              <a:t>Sont élus ou réélus </a:t>
            </a:r>
            <a:r>
              <a:rPr lang="fr-FR" sz="3733" kern="0" dirty="0">
                <a:solidFill>
                  <a:srgbClr val="FFFF00"/>
                </a:solidFill>
                <a:latin typeface="Calibri" panose="020F0502020204030204"/>
                <a:cs typeface="Arial" panose="020B0604020202020204" pitchFamily="34" charset="0"/>
              </a:rPr>
              <a:t>:</a:t>
            </a:r>
          </a:p>
          <a:p>
            <a:pPr marL="609585" indent="-609585" defTabSz="1219170">
              <a:buFontTx/>
              <a:buChar char="-"/>
              <a:defRPr/>
            </a:pPr>
            <a:r>
              <a:rPr lang="fr-FR" sz="2400" kern="0" dirty="0">
                <a:solidFill>
                  <a:srgbClr val="FFFF00"/>
                </a:solidFill>
                <a:latin typeface="Calibri" panose="020F0502020204030204"/>
                <a:cs typeface="Arial" panose="020B0604020202020204" pitchFamily="34" charset="0"/>
              </a:rPr>
              <a:t>Nadine BEGUIN</a:t>
            </a:r>
          </a:p>
          <a:p>
            <a:pPr marL="609585" indent="-609585" defTabSz="1219170">
              <a:buFontTx/>
              <a:buChar char="-"/>
              <a:defRPr/>
            </a:pPr>
            <a:r>
              <a:rPr lang="fr-FR" sz="2400" kern="0" dirty="0">
                <a:solidFill>
                  <a:srgbClr val="FFFF00"/>
                </a:solidFill>
                <a:latin typeface="Calibri" panose="020F0502020204030204"/>
                <a:cs typeface="Arial" panose="020B0604020202020204" pitchFamily="34" charset="0"/>
              </a:rPr>
              <a:t>Noëlle BROT</a:t>
            </a:r>
          </a:p>
          <a:p>
            <a:pPr marL="609585" indent="-609585" defTabSz="1219170">
              <a:buFontTx/>
              <a:buChar char="-"/>
              <a:defRPr/>
            </a:pPr>
            <a:r>
              <a:rPr lang="fr-FR" sz="2400" kern="0" dirty="0">
                <a:solidFill>
                  <a:srgbClr val="FFFF00"/>
                </a:solidFill>
                <a:latin typeface="Calibri" panose="020F0502020204030204"/>
                <a:cs typeface="Arial" panose="020B0604020202020204" pitchFamily="34" charset="0"/>
              </a:rPr>
              <a:t>Dominique COCHET</a:t>
            </a:r>
          </a:p>
          <a:p>
            <a:pPr marL="609585" indent="-609585" defTabSz="1219170">
              <a:buFontTx/>
              <a:buChar char="-"/>
              <a:defRPr/>
            </a:pPr>
            <a:r>
              <a:rPr lang="fr-FR" sz="2400" kern="0" dirty="0">
                <a:solidFill>
                  <a:srgbClr val="FFFF00"/>
                </a:solidFill>
                <a:latin typeface="Calibri" panose="020F0502020204030204"/>
                <a:cs typeface="Arial" panose="020B0604020202020204" pitchFamily="34" charset="0"/>
              </a:rPr>
              <a:t>Pascal DEGRYSE</a:t>
            </a:r>
          </a:p>
          <a:p>
            <a:pPr marL="609585" indent="-609585" defTabSz="1219170">
              <a:buFontTx/>
              <a:buChar char="-"/>
              <a:defRPr/>
            </a:pPr>
            <a:r>
              <a:rPr lang="fr-FR" altLang="fr-FR" sz="2400" kern="0" dirty="0">
                <a:solidFill>
                  <a:srgbClr val="FFFF00"/>
                </a:solidFill>
                <a:latin typeface="Calibri" panose="020F0502020204030204" pitchFamily="34" charset="0"/>
                <a:cs typeface="Arial" panose="020B0604020202020204" pitchFamily="34" charset="0"/>
              </a:rPr>
              <a:t>Bruno HAMET</a:t>
            </a:r>
          </a:p>
          <a:p>
            <a:pPr marL="609585" indent="-609585" defTabSz="1219170">
              <a:buFontTx/>
              <a:buChar char="-"/>
              <a:defRPr/>
            </a:pPr>
            <a:r>
              <a:rPr lang="fr-FR" sz="2400" kern="0" dirty="0">
                <a:solidFill>
                  <a:srgbClr val="FFFF00"/>
                </a:solidFill>
                <a:latin typeface="Calibri" panose="020F0502020204030204"/>
                <a:cs typeface="Arial" panose="020B0604020202020204" pitchFamily="34" charset="0"/>
              </a:rPr>
              <a:t>Lysiane LENOBLE</a:t>
            </a:r>
          </a:p>
          <a:p>
            <a:pPr marL="609585" indent="-609585" defTabSz="1219170">
              <a:buFontTx/>
              <a:buChar char="-"/>
              <a:defRPr/>
            </a:pPr>
            <a:r>
              <a:rPr lang="fr-FR" altLang="fr-FR" sz="2400" kern="0" dirty="0" err="1">
                <a:solidFill>
                  <a:srgbClr val="FFFF00"/>
                </a:solidFill>
                <a:latin typeface="Calibri" panose="020F0502020204030204" pitchFamily="34" charset="0"/>
                <a:cs typeface="Arial" panose="020B0604020202020204" pitchFamily="34" charset="0"/>
              </a:rPr>
              <a:t>Cantienne</a:t>
            </a:r>
            <a:r>
              <a:rPr lang="fr-FR" altLang="fr-FR" sz="2400" kern="0" dirty="0">
                <a:solidFill>
                  <a:srgbClr val="FFFF00"/>
                </a:solidFill>
                <a:latin typeface="Calibri" panose="020F0502020204030204" pitchFamily="34" charset="0"/>
                <a:cs typeface="Arial" panose="020B0604020202020204" pitchFamily="34" charset="0"/>
              </a:rPr>
              <a:t> PRIEUR</a:t>
            </a:r>
          </a:p>
          <a:p>
            <a:pPr marL="609585" indent="-609585" defTabSz="1219170">
              <a:buFontTx/>
              <a:buChar char="-"/>
              <a:defRPr/>
            </a:pPr>
            <a:r>
              <a:rPr lang="fr-FR" altLang="fr-FR" sz="2400" kern="0" dirty="0">
                <a:solidFill>
                  <a:srgbClr val="FFFF00"/>
                </a:solidFill>
                <a:latin typeface="Calibri" panose="020F0502020204030204" pitchFamily="34" charset="0"/>
                <a:cs typeface="Arial" panose="020B0604020202020204" pitchFamily="34" charset="0"/>
              </a:rPr>
              <a:t>Nadine VUARNESSON</a:t>
            </a:r>
          </a:p>
          <a:p>
            <a:pPr marL="609585" indent="-609585" defTabSz="1219170">
              <a:buFontTx/>
              <a:buChar char="-"/>
              <a:defRPr/>
            </a:pPr>
            <a:endParaRPr lang="fr-FR" sz="2400" kern="0" dirty="0">
              <a:solidFill>
                <a:srgbClr val="FFFF00"/>
              </a:solidFill>
              <a:latin typeface="Calibri" panose="020F0502020204030204"/>
              <a:cs typeface="Arial" panose="020B0604020202020204" pitchFamily="34" charset="0"/>
            </a:endParaRPr>
          </a:p>
          <a:p>
            <a:pPr marL="609585" indent="-609585" defTabSz="1219170">
              <a:buFontTx/>
              <a:buChar char="-"/>
              <a:defRPr/>
            </a:pPr>
            <a:endParaRPr lang="fr-FR" sz="3200" kern="0" dirty="0">
              <a:solidFill>
                <a:srgbClr val="FFFF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16621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829B3-5623-7DDC-88C0-E2C961425D65}"/>
              </a:ext>
            </a:extLst>
          </p:cNvPr>
          <p:cNvSpPr>
            <a:spLocks noGrp="1"/>
          </p:cNvSpPr>
          <p:nvPr>
            <p:ph type="title"/>
          </p:nvPr>
        </p:nvSpPr>
        <p:spPr>
          <a:xfrm>
            <a:off x="479377" y="-15641"/>
            <a:ext cx="8596668" cy="1125657"/>
          </a:xfrm>
        </p:spPr>
        <p:txBody>
          <a:bodyPr>
            <a:normAutofit/>
          </a:bodyPr>
          <a:lstStyle/>
          <a:p>
            <a:pPr algn="ctr"/>
            <a:r>
              <a:rPr lang="fr-FR" sz="4800" b="1" dirty="0"/>
              <a:t>Résultat SONDAGE</a:t>
            </a:r>
          </a:p>
        </p:txBody>
      </p:sp>
      <p:sp>
        <p:nvSpPr>
          <p:cNvPr id="5" name="ZoneTexte 4">
            <a:extLst>
              <a:ext uri="{FF2B5EF4-FFF2-40B4-BE49-F238E27FC236}">
                <a16:creationId xmlns:a16="http://schemas.microsoft.com/office/drawing/2014/main" id="{919766EB-2A37-68D7-9B13-7671637B74AE}"/>
              </a:ext>
            </a:extLst>
          </p:cNvPr>
          <p:cNvSpPr txBox="1"/>
          <p:nvPr/>
        </p:nvSpPr>
        <p:spPr>
          <a:xfrm>
            <a:off x="7929922" y="4821155"/>
            <a:ext cx="1699504" cy="584775"/>
          </a:xfrm>
          <a:prstGeom prst="rect">
            <a:avLst/>
          </a:prstGeom>
          <a:noFill/>
        </p:spPr>
        <p:txBody>
          <a:bodyPr wrap="none" rtlCol="0">
            <a:spAutoFit/>
          </a:bodyPr>
          <a:lstStyle/>
          <a:p>
            <a:pPr defTabSz="1219170" fontAlgn="base">
              <a:spcBef>
                <a:spcPct val="0"/>
              </a:spcBef>
              <a:spcAft>
                <a:spcPct val="0"/>
              </a:spcAft>
            </a:pPr>
            <a:r>
              <a:rPr lang="fr-FR" sz="3200" dirty="0">
                <a:solidFill>
                  <a:srgbClr val="FF0000"/>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Résultats</a:t>
            </a:r>
            <a:endParaRPr lang="fr-FR" sz="3200" dirty="0">
              <a:solidFill>
                <a:srgbClr val="FF0000"/>
              </a:solidFill>
              <a:latin typeface="Calibri" panose="020F0502020204030204" pitchFamily="34" charset="0"/>
              <a:cs typeface="Arial" panose="020B0604020202020204" pitchFamily="34" charset="0"/>
            </a:endParaRPr>
          </a:p>
        </p:txBody>
      </p:sp>
      <p:pic>
        <p:nvPicPr>
          <p:cNvPr id="6" name="Image 5">
            <a:extLst>
              <a:ext uri="{FF2B5EF4-FFF2-40B4-BE49-F238E27FC236}">
                <a16:creationId xmlns:a16="http://schemas.microsoft.com/office/drawing/2014/main" id="{279E45B5-E6E3-BB6F-00D3-CAC4876D0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4" y="788707"/>
            <a:ext cx="7701333" cy="5904656"/>
          </a:xfrm>
          <a:prstGeom prst="rect">
            <a:avLst/>
          </a:prstGeom>
        </p:spPr>
      </p:pic>
    </p:spTree>
    <p:extLst>
      <p:ext uri="{BB962C8B-B14F-4D97-AF65-F5344CB8AC3E}">
        <p14:creationId xmlns:p14="http://schemas.microsoft.com/office/powerpoint/2010/main" val="4292783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E7623-5308-1535-1423-AA463C0F57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5FDBC2-E4F4-8AE0-B67A-E97FA555E562}"/>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A7F335CB-6A94-1230-0F54-9C2F5CAF9D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45032966-EB1A-ACE5-A979-0D6DBD5F6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0C40F1E7-19C0-3F03-A193-7F8D000F6732}"/>
              </a:ext>
            </a:extLst>
          </p:cNvPr>
          <p:cNvSpPr txBox="1">
            <a:spLocks/>
          </p:cNvSpPr>
          <p:nvPr/>
        </p:nvSpPr>
        <p:spPr>
          <a:xfrm>
            <a:off x="2207568" y="272650"/>
            <a:ext cx="10273141" cy="3684409"/>
          </a:xfrm>
          <a:prstGeom prst="rect">
            <a:avLst/>
          </a:prstGeom>
        </p:spPr>
        <p:txBody>
          <a:bodyPr vert="horz" lIns="121920" tIns="60960" rIns="121920" bIns="60960" rtlCol="0" anchor="t">
            <a:normAutofit fontScale="775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5333" dirty="0">
                <a:solidFill>
                  <a:srgbClr val="90C226"/>
                </a:solidFill>
                <a:latin typeface="Trebuchet MS" panose="020B0603020202020204"/>
              </a:rPr>
              <a:t>« </a:t>
            </a:r>
            <a:r>
              <a:rPr lang="fr-FR" sz="5333" b="1" dirty="0">
                <a:solidFill>
                  <a:srgbClr val="90C226"/>
                </a:solidFill>
                <a:latin typeface="Trebuchet MS" panose="020B0603020202020204"/>
              </a:rPr>
              <a:t>l’isolement social »</a:t>
            </a:r>
          </a:p>
          <a:p>
            <a:pPr algn="ctr" defTabSz="457189">
              <a:defRPr/>
            </a:pPr>
            <a:endParaRPr lang="fr-FR" sz="5333" b="1" dirty="0">
              <a:solidFill>
                <a:srgbClr val="90C226"/>
              </a:solidFill>
              <a:latin typeface="Trebuchet MS" panose="020B0603020202020204"/>
            </a:endParaRPr>
          </a:p>
          <a:p>
            <a:pPr algn="ctr" defTabSz="457189">
              <a:defRPr/>
            </a:pPr>
            <a:r>
              <a:rPr lang="fr-FR" sz="4267" b="1" dirty="0">
                <a:solidFill>
                  <a:srgbClr val="90C226"/>
                </a:solidFill>
                <a:latin typeface="Trebuchet MS" panose="020B0603020202020204"/>
              </a:rPr>
              <a:t>   INITIATIV’Retraite 51 08 </a:t>
            </a:r>
          </a:p>
          <a:p>
            <a:pPr algn="ctr" defTabSz="457189">
              <a:defRPr/>
            </a:pPr>
            <a:r>
              <a:rPr lang="fr-FR" sz="4267" b="1" dirty="0">
                <a:solidFill>
                  <a:srgbClr val="90C226"/>
                </a:solidFill>
                <a:latin typeface="Trebuchet MS" panose="020B0603020202020204"/>
              </a:rPr>
              <a:t>   se met en mouvement</a:t>
            </a:r>
          </a:p>
          <a:p>
            <a:pPr algn="ctr" defTabSz="457189">
              <a:defRPr/>
            </a:pPr>
            <a:endParaRPr lang="fr-FR" sz="2400" b="1" dirty="0">
              <a:solidFill>
                <a:srgbClr val="90C226"/>
              </a:solidFill>
              <a:latin typeface="Trebuchet MS" panose="020B0603020202020204"/>
            </a:endParaRPr>
          </a:p>
          <a:p>
            <a:pPr algn="ctr" defTabSz="457189">
              <a:defRPr/>
            </a:pPr>
            <a:r>
              <a:rPr lang="fr-FR" sz="4267" b="1" dirty="0">
                <a:solidFill>
                  <a:srgbClr val="90C226"/>
                </a:solidFill>
                <a:latin typeface="Copperplate Gothic Bold" panose="020E0705020206020404" pitchFamily="34" charset="0"/>
              </a:rPr>
              <a:t>  </a:t>
            </a:r>
            <a:r>
              <a:rPr lang="fr-FR" sz="4800" b="1" dirty="0">
                <a:solidFill>
                  <a:srgbClr val="90C226"/>
                </a:solidFill>
                <a:latin typeface="Copperplate Gothic Bold" panose="020E0705020206020404" pitchFamily="34" charset="0"/>
              </a:rPr>
              <a:t>Ensemble, faisons vivre </a:t>
            </a:r>
          </a:p>
          <a:p>
            <a:pPr algn="ctr" defTabSz="457189">
              <a:defRPr/>
            </a:pPr>
            <a:r>
              <a:rPr lang="fr-FR" sz="4800" b="1" dirty="0">
                <a:solidFill>
                  <a:srgbClr val="90C226"/>
                </a:solidFill>
                <a:latin typeface="Copperplate Gothic Bold" panose="020E0705020206020404" pitchFamily="34" charset="0"/>
              </a:rPr>
              <a:t> la solidarité au cœur </a:t>
            </a:r>
          </a:p>
          <a:p>
            <a:pPr algn="ctr" defTabSz="457189">
              <a:defRPr/>
            </a:pPr>
            <a:r>
              <a:rPr lang="fr-FR" sz="4800" b="1" dirty="0">
                <a:solidFill>
                  <a:srgbClr val="90C226"/>
                </a:solidFill>
                <a:latin typeface="Copperplate Gothic Bold" panose="020E0705020206020404" pitchFamily="34" charset="0"/>
              </a:rPr>
              <a:t> de notre association</a:t>
            </a:r>
          </a:p>
        </p:txBody>
      </p:sp>
      <p:pic>
        <p:nvPicPr>
          <p:cNvPr id="6" name="Image 5">
            <a:extLst>
              <a:ext uri="{FF2B5EF4-FFF2-40B4-BE49-F238E27FC236}">
                <a16:creationId xmlns:a16="http://schemas.microsoft.com/office/drawing/2014/main" id="{7687C089-8A84-2351-0A7D-1D08C15B0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941" y="3813039"/>
            <a:ext cx="3696411" cy="2772309"/>
          </a:xfrm>
          <a:prstGeom prst="rect">
            <a:avLst/>
          </a:prstGeom>
        </p:spPr>
      </p:pic>
    </p:spTree>
    <p:extLst>
      <p:ext uri="{BB962C8B-B14F-4D97-AF65-F5344CB8AC3E}">
        <p14:creationId xmlns:p14="http://schemas.microsoft.com/office/powerpoint/2010/main" val="3345710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 2">
            <a:extLst>
              <a:ext uri="{FF2B5EF4-FFF2-40B4-BE49-F238E27FC236}">
                <a16:creationId xmlns:a16="http://schemas.microsoft.com/office/drawing/2014/main" id="{B15B7D23-D376-4C79-B214-1AFFE6AB6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Image 3">
            <a:extLst>
              <a:ext uri="{FF2B5EF4-FFF2-40B4-BE49-F238E27FC236}">
                <a16:creationId xmlns:a16="http://schemas.microsoft.com/office/drawing/2014/main" id="{D8B51B5C-6319-4E08-86BA-5DEAE93F49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8933" y="-8467"/>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91BAFE56-B9BC-6AF9-4BA2-033B6DF97B32}"/>
              </a:ext>
            </a:extLst>
          </p:cNvPr>
          <p:cNvSpPr txBox="1">
            <a:spLocks/>
          </p:cNvSpPr>
          <p:nvPr/>
        </p:nvSpPr>
        <p:spPr>
          <a:xfrm>
            <a:off x="1247463" y="452670"/>
            <a:ext cx="8640960" cy="1632181"/>
          </a:xfrm>
          <a:prstGeom prst="rect">
            <a:avLst/>
          </a:prstGeom>
        </p:spPr>
        <p:txBody>
          <a:bodyPr vert="horz" lIns="121920" tIns="60960" rIns="121920" bIns="60960" rtlCol="0" anchor="t">
            <a:normAutofit fontScale="475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7866" b="1" dirty="0">
                <a:solidFill>
                  <a:srgbClr val="90C226"/>
                </a:solidFill>
                <a:latin typeface="Trebuchet MS" panose="020B0603020202020204"/>
              </a:rPr>
              <a:t>Animation </a:t>
            </a:r>
          </a:p>
          <a:p>
            <a:pPr algn="ctr" defTabSz="457189">
              <a:defRPr/>
            </a:pPr>
            <a:r>
              <a:rPr lang="fr-FR" sz="10666" b="1" dirty="0">
                <a:solidFill>
                  <a:srgbClr val="90C226"/>
                </a:solidFill>
                <a:latin typeface="Trebuchet MS" panose="020B0603020202020204"/>
              </a:rPr>
              <a:t>Amaury de GONZAGUE</a:t>
            </a:r>
          </a:p>
          <a:p>
            <a:pPr algn="ctr" defTabSz="457189">
              <a:defRPr/>
            </a:pPr>
            <a:br>
              <a:rPr lang="fr-FR" sz="3600" b="1" dirty="0">
                <a:solidFill>
                  <a:srgbClr val="90C226"/>
                </a:solidFill>
                <a:latin typeface="Trebuchet MS" panose="020B0603020202020204"/>
              </a:rPr>
            </a:br>
            <a:endParaRPr lang="fr-FR" sz="3600" b="1" dirty="0">
              <a:solidFill>
                <a:srgbClr val="90C226"/>
              </a:solidFill>
              <a:latin typeface="Trebuchet MS" panose="020B0603020202020204"/>
            </a:endParaRPr>
          </a:p>
        </p:txBody>
      </p:sp>
      <p:pic>
        <p:nvPicPr>
          <p:cNvPr id="4" name="Image 3">
            <a:extLst>
              <a:ext uri="{FF2B5EF4-FFF2-40B4-BE49-F238E27FC236}">
                <a16:creationId xmlns:a16="http://schemas.microsoft.com/office/drawing/2014/main" id="{16901CE9-E69F-3519-6FDD-92108B572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5397">
            <a:off x="768781" y="2304876"/>
            <a:ext cx="5607255" cy="3514595"/>
          </a:xfrm>
          <a:prstGeom prst="rect">
            <a:avLst/>
          </a:prstGeom>
        </p:spPr>
      </p:pic>
      <p:pic>
        <p:nvPicPr>
          <p:cNvPr id="8" name="Image 7">
            <a:extLst>
              <a:ext uri="{FF2B5EF4-FFF2-40B4-BE49-F238E27FC236}">
                <a16:creationId xmlns:a16="http://schemas.microsoft.com/office/drawing/2014/main" id="{E5BCAD97-0E8B-6360-B771-863A853E5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9919">
            <a:off x="6559934" y="2122699"/>
            <a:ext cx="3895833" cy="4102692"/>
          </a:xfrm>
          <a:prstGeom prst="rect">
            <a:avLst/>
          </a:prstGeom>
        </p:spPr>
      </p:pic>
    </p:spTree>
    <p:extLst>
      <p:ext uri="{BB962C8B-B14F-4D97-AF65-F5344CB8AC3E}">
        <p14:creationId xmlns:p14="http://schemas.microsoft.com/office/powerpoint/2010/main" val="252392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96BA-B6EA-11D1-7868-A561BB5856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A57585-B90F-6C8C-AF51-D9C3C291ECCB}"/>
              </a:ext>
            </a:extLst>
          </p:cNvPr>
          <p:cNvSpPr>
            <a:spLocks noGrp="1"/>
          </p:cNvSpPr>
          <p:nvPr>
            <p:ph type="title"/>
          </p:nvPr>
        </p:nvSpPr>
        <p:spPr>
          <a:xfrm>
            <a:off x="479377" y="-15641"/>
            <a:ext cx="8596668" cy="1125657"/>
          </a:xfrm>
        </p:spPr>
        <p:txBody>
          <a:bodyPr>
            <a:normAutofit fontScale="90000"/>
          </a:bodyPr>
          <a:lstStyle/>
          <a:p>
            <a:pPr algn="ctr"/>
            <a:br>
              <a:rPr lang="fr-FR" sz="3733" b="1" kern="0" dirty="0">
                <a:solidFill>
                  <a:srgbClr val="311B04"/>
                </a:solidFill>
                <a:cs typeface="+mn-cs"/>
              </a:rPr>
            </a:br>
            <a:br>
              <a:rPr lang="fr-FR" sz="3733" b="1" kern="0" dirty="0">
                <a:solidFill>
                  <a:srgbClr val="311B04"/>
                </a:solidFill>
                <a:cs typeface="+mn-cs"/>
              </a:rPr>
            </a:br>
            <a:r>
              <a:rPr lang="fr-FR" sz="4800" b="1" kern="0" dirty="0">
                <a:solidFill>
                  <a:srgbClr val="311B04"/>
                </a:solidFill>
                <a:cs typeface="+mn-cs"/>
              </a:rPr>
              <a:t>Au terme de la table ronde, merci de répondre au sondage</a:t>
            </a:r>
            <a:r>
              <a:rPr lang="fr-FR" sz="4800" b="1" dirty="0"/>
              <a:t> qui vous est proposé…</a:t>
            </a:r>
          </a:p>
        </p:txBody>
      </p:sp>
      <p:sp>
        <p:nvSpPr>
          <p:cNvPr id="3" name="Espace réservé du contenu 2">
            <a:extLst>
              <a:ext uri="{FF2B5EF4-FFF2-40B4-BE49-F238E27FC236}">
                <a16:creationId xmlns:a16="http://schemas.microsoft.com/office/drawing/2014/main" id="{25AB8501-DD9D-503B-39AE-C7ADDF952CD3}"/>
              </a:ext>
            </a:extLst>
          </p:cNvPr>
          <p:cNvSpPr>
            <a:spLocks noGrp="1"/>
          </p:cNvSpPr>
          <p:nvPr>
            <p:ph idx="1"/>
          </p:nvPr>
        </p:nvSpPr>
        <p:spPr>
          <a:xfrm>
            <a:off x="191344" y="2036653"/>
            <a:ext cx="7632848" cy="4320672"/>
          </a:xfrm>
        </p:spPr>
        <p:txBody>
          <a:bodyPr>
            <a:normAutofit/>
          </a:bodyPr>
          <a:lstStyle/>
          <a:p>
            <a:pPr marL="514338" indent="-514338">
              <a:buClr>
                <a:schemeClr val="accent2"/>
              </a:buClr>
              <a:buFont typeface="+mj-lt"/>
              <a:buAutoNum type="arabicPeriod"/>
            </a:pPr>
            <a:r>
              <a:rPr lang="fr-FR" sz="2800" b="1" dirty="0">
                <a:solidFill>
                  <a:srgbClr val="182530"/>
                </a:solidFill>
                <a:latin typeface="Trebuchet MS" panose="020B0603020202020204" pitchFamily="34" charset="0"/>
              </a:rPr>
              <a:t>Sur cet écran   ou  au verso de votre bulletin de vote </a:t>
            </a:r>
          </a:p>
          <a:p>
            <a:pPr marL="0" indent="0" algn="ctr">
              <a:buNone/>
            </a:pPr>
            <a:endParaRPr lang="fr-FR" sz="2400" b="1"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a:p>
            <a:pPr marL="0" indent="0" algn="ctr">
              <a:buNone/>
            </a:pPr>
            <a:endParaRPr lang="fr-FR" sz="1900" dirty="0">
              <a:solidFill>
                <a:srgbClr val="182530"/>
              </a:solidFill>
              <a:latin typeface="Trebuchet MS" panose="020B0603020202020204" pitchFamily="34" charset="0"/>
            </a:endParaRPr>
          </a:p>
        </p:txBody>
      </p:sp>
      <p:pic>
        <p:nvPicPr>
          <p:cNvPr id="1027" name="Picture 3">
            <a:extLst>
              <a:ext uri="{FF2B5EF4-FFF2-40B4-BE49-F238E27FC236}">
                <a16:creationId xmlns:a16="http://schemas.microsoft.com/office/drawing/2014/main" id="{8DA81467-8EDE-0FFF-F7CD-2ABC11FE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5" y="2635576"/>
            <a:ext cx="2314839" cy="193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ZoneTexte 3">
            <a:extLst>
              <a:ext uri="{FF2B5EF4-FFF2-40B4-BE49-F238E27FC236}">
                <a16:creationId xmlns:a16="http://schemas.microsoft.com/office/drawing/2014/main" id="{74F82C35-40D5-94CD-C986-E85C5E7EFF2D}"/>
              </a:ext>
            </a:extLst>
          </p:cNvPr>
          <p:cNvSpPr txBox="1"/>
          <p:nvPr/>
        </p:nvSpPr>
        <p:spPr>
          <a:xfrm>
            <a:off x="306150" y="6146140"/>
            <a:ext cx="7079545" cy="523220"/>
          </a:xfrm>
          <a:prstGeom prst="rect">
            <a:avLst/>
          </a:prstGeom>
        </p:spPr>
        <p:txBody>
          <a:bodyPr wrap="square" rtlCol="0">
            <a:spAutoFit/>
          </a:bodyPr>
          <a:lstStyle/>
          <a:p>
            <a:pPr marL="514338" indent="-514338" defTabSz="457189">
              <a:buClr>
                <a:srgbClr val="54A021"/>
              </a:buClr>
              <a:buFont typeface="+mj-lt"/>
              <a:buAutoNum type="arabicPeriod" startAt="3"/>
              <a:defRPr/>
            </a:pPr>
            <a:r>
              <a:rPr lang="fr-FR" sz="2800" b="1" dirty="0">
                <a:solidFill>
                  <a:prstClr val="black"/>
                </a:solidFill>
                <a:latin typeface="Trebuchet MS" panose="020B0603020202020204"/>
                <a:cs typeface="Arial" panose="020B0604020202020204" pitchFamily="34" charset="0"/>
              </a:rPr>
              <a:t>Vous pouvez y répondre.</a:t>
            </a:r>
          </a:p>
        </p:txBody>
      </p:sp>
      <p:sp>
        <p:nvSpPr>
          <p:cNvPr id="8" name="ZoneTexte 7">
            <a:extLst>
              <a:ext uri="{FF2B5EF4-FFF2-40B4-BE49-F238E27FC236}">
                <a16:creationId xmlns:a16="http://schemas.microsoft.com/office/drawing/2014/main" id="{693E0B59-AF4D-4F2E-E5E1-29D134CB2564}"/>
              </a:ext>
            </a:extLst>
          </p:cNvPr>
          <p:cNvSpPr txBox="1"/>
          <p:nvPr/>
        </p:nvSpPr>
        <p:spPr>
          <a:xfrm>
            <a:off x="191344" y="4064674"/>
            <a:ext cx="989317" cy="523220"/>
          </a:xfrm>
          <a:prstGeom prst="rect">
            <a:avLst/>
          </a:prstGeom>
          <a:noFill/>
        </p:spPr>
        <p:txBody>
          <a:bodyPr wrap="square" rtlCol="0">
            <a:spAutoFit/>
          </a:bodyPr>
          <a:lstStyle/>
          <a:p>
            <a:pPr defTabSz="457189">
              <a:defRPr/>
            </a:pPr>
            <a:r>
              <a:rPr lang="fr-FR" sz="2800" b="1" dirty="0">
                <a:solidFill>
                  <a:prstClr val="black"/>
                </a:solidFill>
                <a:latin typeface="Trebuchet MS" panose="020B0603020202020204"/>
                <a:cs typeface="Arial" panose="020B0604020202020204" pitchFamily="34" charset="0"/>
              </a:rPr>
              <a:t>Ou :</a:t>
            </a:r>
          </a:p>
        </p:txBody>
      </p:sp>
      <p:pic>
        <p:nvPicPr>
          <p:cNvPr id="10" name="Image 9">
            <a:extLst>
              <a:ext uri="{FF2B5EF4-FFF2-40B4-BE49-F238E27FC236}">
                <a16:creationId xmlns:a16="http://schemas.microsoft.com/office/drawing/2014/main" id="{B0C228D9-1B2E-7398-BF59-5AB34DE1CDA6}"/>
              </a:ext>
            </a:extLst>
          </p:cNvPr>
          <p:cNvPicPr>
            <a:picLocks noChangeAspect="1"/>
          </p:cNvPicPr>
          <p:nvPr/>
        </p:nvPicPr>
        <p:blipFill>
          <a:blip r:embed="rId4"/>
          <a:stretch>
            <a:fillRect/>
          </a:stretch>
        </p:blipFill>
        <p:spPr>
          <a:xfrm>
            <a:off x="95334" y="4714849"/>
            <a:ext cx="7228516" cy="676369"/>
          </a:xfrm>
          <a:prstGeom prst="rect">
            <a:avLst/>
          </a:prstGeom>
        </p:spPr>
      </p:pic>
      <p:sp>
        <p:nvSpPr>
          <p:cNvPr id="6" name="ZoneTexte 5">
            <a:extLst>
              <a:ext uri="{FF2B5EF4-FFF2-40B4-BE49-F238E27FC236}">
                <a16:creationId xmlns:a16="http://schemas.microsoft.com/office/drawing/2014/main" id="{F8F578EE-E04C-AEAB-D6ED-1790CFB5479E}"/>
              </a:ext>
            </a:extLst>
          </p:cNvPr>
          <p:cNvSpPr txBox="1"/>
          <p:nvPr/>
        </p:nvSpPr>
        <p:spPr>
          <a:xfrm>
            <a:off x="306149" y="5502067"/>
            <a:ext cx="6100011" cy="659540"/>
          </a:xfrm>
          <a:prstGeom prst="rect">
            <a:avLst/>
          </a:prstGeom>
          <a:noFill/>
        </p:spPr>
        <p:txBody>
          <a:bodyPr wrap="square">
            <a:spAutoFit/>
          </a:bodyPr>
          <a:lstStyle/>
          <a:p>
            <a:pPr marL="514338" indent="-514338" defTabSz="914377">
              <a:lnSpc>
                <a:spcPct val="150000"/>
              </a:lnSpc>
              <a:buClr>
                <a:srgbClr val="54A021"/>
              </a:buClr>
              <a:buFont typeface="+mj-lt"/>
              <a:buAutoNum type="arabicPeriod" startAt="2"/>
              <a:defRPr/>
            </a:pPr>
            <a:r>
              <a:rPr lang="fr-FR" sz="2800" b="1" dirty="0">
                <a:solidFill>
                  <a:prstClr val="black"/>
                </a:solidFill>
                <a:latin typeface="Trebuchet MS" panose="020B0603020202020204"/>
                <a:cs typeface="Arial" panose="020B0604020202020204" pitchFamily="34" charset="0"/>
              </a:rPr>
              <a:t>Le questionnaire va s’ouvrir</a:t>
            </a:r>
          </a:p>
        </p:txBody>
      </p:sp>
      <p:sp>
        <p:nvSpPr>
          <p:cNvPr id="7" name="Rectangle 6">
            <a:extLst>
              <a:ext uri="{FF2B5EF4-FFF2-40B4-BE49-F238E27FC236}">
                <a16:creationId xmlns:a16="http://schemas.microsoft.com/office/drawing/2014/main" id="{5EC92345-7A6A-50F3-281B-7D8C82FF96B0}"/>
              </a:ext>
            </a:extLst>
          </p:cNvPr>
          <p:cNvSpPr/>
          <p:nvPr/>
        </p:nvSpPr>
        <p:spPr>
          <a:xfrm>
            <a:off x="581083" y="4753201"/>
            <a:ext cx="5586927" cy="553617"/>
          </a:xfrm>
          <a:prstGeom prst="rect">
            <a:avLst/>
          </a:prstGeom>
          <a:solidFill>
            <a:srgbClr val="4F81BD"/>
          </a:solidFill>
          <a:ln w="25400" cap="flat" cmpd="sng" algn="ctr">
            <a:solidFill>
              <a:srgbClr val="4F81BD">
                <a:shade val="50000"/>
              </a:srgbClr>
            </a:solidFill>
            <a:prstDash val="solid"/>
          </a:ln>
          <a:effectLst/>
        </p:spPr>
        <p:txBody>
          <a:bodyPr rtlCol="0" anchor="ctr"/>
          <a:lstStyle/>
          <a:p>
            <a:pPr defTabSz="1219170" fontAlgn="base">
              <a:lnSpc>
                <a:spcPct val="107000"/>
              </a:lnSpc>
              <a:spcBef>
                <a:spcPct val="0"/>
              </a:spcBef>
              <a:spcAft>
                <a:spcPts val="1067"/>
              </a:spcAft>
            </a:pPr>
            <a:r>
              <a:rPr lang="fr-FR" sz="2400" b="1" u="sng" kern="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https://forms.gle/q87JHyhU5icn9Feb6</a:t>
            </a:r>
            <a:endParaRPr lang="fr-FR" sz="24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a:extLst>
              <a:ext uri="{FF2B5EF4-FFF2-40B4-BE49-F238E27FC236}">
                <a16:creationId xmlns:a16="http://schemas.microsoft.com/office/drawing/2014/main" id="{5D46728B-6617-9050-735F-A37E4204C4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695" y="1268761"/>
            <a:ext cx="4429519" cy="4429519"/>
          </a:xfrm>
          <a:prstGeom prst="rect">
            <a:avLst/>
          </a:prstGeom>
        </p:spPr>
      </p:pic>
      <p:sp>
        <p:nvSpPr>
          <p:cNvPr id="9" name="ZoneTexte 8">
            <a:extLst>
              <a:ext uri="{FF2B5EF4-FFF2-40B4-BE49-F238E27FC236}">
                <a16:creationId xmlns:a16="http://schemas.microsoft.com/office/drawing/2014/main" id="{4D7E3DB7-35FF-31F9-44EA-3540DE6FEEB3}"/>
              </a:ext>
            </a:extLst>
          </p:cNvPr>
          <p:cNvSpPr txBox="1"/>
          <p:nvPr/>
        </p:nvSpPr>
        <p:spPr>
          <a:xfrm>
            <a:off x="6866634" y="5299547"/>
            <a:ext cx="5235383" cy="1569660"/>
          </a:xfrm>
          <a:prstGeom prst="rect">
            <a:avLst/>
          </a:prstGeom>
          <a:noFill/>
        </p:spPr>
        <p:txBody>
          <a:bodyPr wrap="square">
            <a:spAutoFit/>
          </a:bodyPr>
          <a:lstStyle/>
          <a:p>
            <a:pPr defTabSz="1219170">
              <a:defRPr/>
            </a:pPr>
            <a:r>
              <a:rPr lang="fr-FR" sz="2400" b="1" kern="0" dirty="0">
                <a:solidFill>
                  <a:sysClr val="windowText" lastClr="000000"/>
                </a:solidFill>
                <a:latin typeface="Calibri" panose="020F0502020204030204" pitchFamily="34" charset="0"/>
                <a:cs typeface="Arial" panose="020B0604020202020204" pitchFamily="34" charset="0"/>
              </a:rPr>
              <a:t>Scanner sur cet écran   ou  au verso de votre bulletin de vote puis cliquer sur l’adresse numérique proposée après lecture du QRCODE</a:t>
            </a:r>
            <a:endParaRPr lang="fr-FR" sz="1867" kern="0" dirty="0">
              <a:solidFill>
                <a:sysClr val="windowText" lastClr="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393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C345FD-09C6-6FF5-2BB7-1C17B2ABB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2094761"/>
            <a:ext cx="6878427" cy="4585617"/>
          </a:xfrm>
          <a:prstGeom prst="rect">
            <a:avLst/>
          </a:prstGeom>
        </p:spPr>
      </p:pic>
      <p:pic>
        <p:nvPicPr>
          <p:cNvPr id="93186" name="Image 3">
            <a:extLst>
              <a:ext uri="{FF2B5EF4-FFF2-40B4-BE49-F238E27FC236}">
                <a16:creationId xmlns:a16="http://schemas.microsoft.com/office/drawing/2014/main" id="{79961844-EBB1-43C9-B2FB-C990E10F7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66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Image 4">
            <a:extLst>
              <a:ext uri="{FF2B5EF4-FFF2-40B4-BE49-F238E27FC236}">
                <a16:creationId xmlns:a16="http://schemas.microsoft.com/office/drawing/2014/main" id="{A236BA89-7EC4-4ECE-88EF-389F75CB7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5867"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Image 2">
            <a:extLst>
              <a:ext uri="{FF2B5EF4-FFF2-40B4-BE49-F238E27FC236}">
                <a16:creationId xmlns:a16="http://schemas.microsoft.com/office/drawing/2014/main" id="{E344A671-829F-4DAE-8403-08A38952DC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Image 5">
            <a:extLst>
              <a:ext uri="{FF2B5EF4-FFF2-40B4-BE49-F238E27FC236}">
                <a16:creationId xmlns:a16="http://schemas.microsoft.com/office/drawing/2014/main" id="{B604AA56-8D42-4FE0-989D-E90CFBCB0A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134" y="116418"/>
            <a:ext cx="6769100" cy="207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ZoneTexte 8">
            <a:extLst>
              <a:ext uri="{FF2B5EF4-FFF2-40B4-BE49-F238E27FC236}">
                <a16:creationId xmlns:a16="http://schemas.microsoft.com/office/drawing/2014/main" id="{827107AB-2385-46F8-A665-6DA6EB445CBA}"/>
              </a:ext>
            </a:extLst>
          </p:cNvPr>
          <p:cNvSpPr txBox="1">
            <a:spLocks noChangeArrowheads="1"/>
          </p:cNvSpPr>
          <p:nvPr/>
        </p:nvSpPr>
        <p:spPr bwMode="auto">
          <a:xfrm>
            <a:off x="2381130" y="3556001"/>
            <a:ext cx="62295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fr-FR" sz="40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ASSEMBLEE GENERALE</a:t>
            </a:r>
            <a:br>
              <a:rPr lang="fr-FR" altLang="fr-FR" sz="40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br>
            <a:r>
              <a:rPr lang="fr-FR" altLang="fr-FR" sz="40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27 mars 2025</a:t>
            </a:r>
            <a:endParaRPr lang="fr-FR" altLang="fr-FR" sz="4000" dirty="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4A7C0-5F14-6B75-862E-B8CF287829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182EF6-BEAF-AAAB-97B2-6690C7D38AD7}"/>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587AEB46-378D-3896-154E-2229B5E92F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5ACD0500-315C-7E44-BD05-A27008A5B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B3B6E4D2-F8AC-C4D5-2EB7-3C82D706175F}"/>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pic>
        <p:nvPicPr>
          <p:cNvPr id="29" name="Image 28">
            <a:extLst>
              <a:ext uri="{FF2B5EF4-FFF2-40B4-BE49-F238E27FC236}">
                <a16:creationId xmlns:a16="http://schemas.microsoft.com/office/drawing/2014/main" id="{20D17A8F-A265-C14F-A774-B54A3AAB4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803" y="3960051"/>
            <a:ext cx="3708400" cy="2421467"/>
          </a:xfrm>
          <a:prstGeom prst="rect">
            <a:avLst/>
          </a:prstGeom>
        </p:spPr>
      </p:pic>
      <p:pic>
        <p:nvPicPr>
          <p:cNvPr id="27" name="Image 26">
            <a:extLst>
              <a:ext uri="{FF2B5EF4-FFF2-40B4-BE49-F238E27FC236}">
                <a16:creationId xmlns:a16="http://schemas.microsoft.com/office/drawing/2014/main" id="{BA7D4AA9-E7DE-A54C-C7D7-6D94CFE61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202" y="1049406"/>
            <a:ext cx="3560260" cy="2327329"/>
          </a:xfrm>
          <a:prstGeom prst="rect">
            <a:avLst/>
          </a:prstGeom>
        </p:spPr>
      </p:pic>
      <p:pic>
        <p:nvPicPr>
          <p:cNvPr id="1028" name="Picture 4" descr="isolement des personnes âgées à domicile">
            <a:extLst>
              <a:ext uri="{FF2B5EF4-FFF2-40B4-BE49-F238E27FC236}">
                <a16:creationId xmlns:a16="http://schemas.microsoft.com/office/drawing/2014/main" id="{FB5A5A07-FB38-46C8-AFE9-8543662531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179" y="2686821"/>
            <a:ext cx="3819691" cy="25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1A0F-8067-14D8-289B-4B9ECADE59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D27F03-327F-AFE8-3C23-D05E4D70E1A3}"/>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5E4FD6C8-BC83-E9E4-BE97-7A4C80DE8C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90BB241F-F489-0598-4D26-298772548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B4919D2A-9C1D-CB51-15D6-D86AD8E03452}"/>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a:p>
            <a:pPr algn="ctr" defTabSz="457189">
              <a:defRPr/>
            </a:pPr>
            <a:endParaRPr lang="fr-FR" sz="2000" dirty="0">
              <a:solidFill>
                <a:srgbClr val="90C226"/>
              </a:solidFill>
              <a:latin typeface="Trebuchet MS" panose="020B0603020202020204"/>
            </a:endParaRPr>
          </a:p>
        </p:txBody>
      </p:sp>
      <p:sp>
        <p:nvSpPr>
          <p:cNvPr id="9" name="ZoneTexte 8">
            <a:extLst>
              <a:ext uri="{FF2B5EF4-FFF2-40B4-BE49-F238E27FC236}">
                <a16:creationId xmlns:a16="http://schemas.microsoft.com/office/drawing/2014/main" id="{B1C2CCA8-9140-0083-C5E7-F54174AAB650}"/>
              </a:ext>
            </a:extLst>
          </p:cNvPr>
          <p:cNvSpPr txBox="1"/>
          <p:nvPr/>
        </p:nvSpPr>
        <p:spPr>
          <a:xfrm>
            <a:off x="4367808" y="1124744"/>
            <a:ext cx="6000667" cy="951158"/>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millions de personnes âgées de 60 ans et plus sont isolées</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77EE601F-85A9-764B-AF0A-784283D8F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053" y="3939116"/>
            <a:ext cx="4622800" cy="2624667"/>
          </a:xfrm>
          <a:prstGeom prst="rect">
            <a:avLst/>
          </a:prstGeom>
        </p:spPr>
      </p:pic>
      <p:pic>
        <p:nvPicPr>
          <p:cNvPr id="11" name="Image 10">
            <a:extLst>
              <a:ext uri="{FF2B5EF4-FFF2-40B4-BE49-F238E27FC236}">
                <a16:creationId xmlns:a16="http://schemas.microsoft.com/office/drawing/2014/main" id="{1D91742B-1EC2-2CD8-B227-D1D8A48CF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599" y="2216695"/>
            <a:ext cx="3659283" cy="2424611"/>
          </a:xfrm>
          <a:prstGeom prst="rect">
            <a:avLst/>
          </a:prstGeom>
        </p:spPr>
      </p:pic>
    </p:spTree>
    <p:extLst>
      <p:ext uri="{BB962C8B-B14F-4D97-AF65-F5344CB8AC3E}">
        <p14:creationId xmlns:p14="http://schemas.microsoft.com/office/powerpoint/2010/main" val="9451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29D3-8EA5-5EEF-A0D4-4F65B90A45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898319-91A3-E514-0680-3394707AD659}"/>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E4BB02B1-E54E-6BDF-E1B2-2C04457F8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45318947-D936-62F5-3967-DE5F12B72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BDD8B0C4-3E60-D944-8131-5DBFBA92DDDA}"/>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4" name="ZoneTexte 3">
            <a:extLst>
              <a:ext uri="{FF2B5EF4-FFF2-40B4-BE49-F238E27FC236}">
                <a16:creationId xmlns:a16="http://schemas.microsoft.com/office/drawing/2014/main" id="{F6928F66-84FC-C993-25AC-F60F0122321C}"/>
              </a:ext>
            </a:extLst>
          </p:cNvPr>
          <p:cNvSpPr txBox="1"/>
          <p:nvPr/>
        </p:nvSpPr>
        <p:spPr>
          <a:xfrm>
            <a:off x="3790313" y="1316765"/>
            <a:ext cx="6194119" cy="512000"/>
          </a:xfrm>
          <a:prstGeom prst="rect">
            <a:avLst/>
          </a:prstGeom>
          <a:noFill/>
        </p:spPr>
        <p:txBody>
          <a:bodyPr wrap="square">
            <a:spAutoFit/>
          </a:bodyPr>
          <a:lstStyle/>
          <a:p>
            <a:pPr algn="ctr" defTabSz="1219170" fontAlgn="base">
              <a:lnSpc>
                <a:spcPct val="107000"/>
              </a:lnSpc>
              <a:spcBef>
                <a:spcPct val="0"/>
              </a:spcBef>
              <a:spcAft>
                <a:spcPts val="1067"/>
              </a:spcAft>
            </a:pPr>
            <a:r>
              <a:rPr lang="fr-FR" sz="266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signes qui peuvent alerter</a:t>
            </a:r>
            <a:endParaRPr lang="fr-FR" sz="2667"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F7F05B9A-2C24-E817-7DE1-B15F26A67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420" y="1904332"/>
            <a:ext cx="2201728" cy="2058656"/>
          </a:xfrm>
          <a:prstGeom prst="rect">
            <a:avLst/>
          </a:prstGeom>
        </p:spPr>
      </p:pic>
      <p:pic>
        <p:nvPicPr>
          <p:cNvPr id="9" name="Image 8">
            <a:extLst>
              <a:ext uri="{FF2B5EF4-FFF2-40B4-BE49-F238E27FC236}">
                <a16:creationId xmlns:a16="http://schemas.microsoft.com/office/drawing/2014/main" id="{6CDBB5C1-3BAD-9547-D1E2-A3ACD33A9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707" y="4101075"/>
            <a:ext cx="5638800" cy="2446867"/>
          </a:xfrm>
          <a:prstGeom prst="rect">
            <a:avLst/>
          </a:prstGeom>
        </p:spPr>
      </p:pic>
    </p:spTree>
    <p:extLst>
      <p:ext uri="{BB962C8B-B14F-4D97-AF65-F5344CB8AC3E}">
        <p14:creationId xmlns:p14="http://schemas.microsoft.com/office/powerpoint/2010/main" val="297629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12E50-A690-6A3A-1B4A-E8A2A86A05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A98950-A247-6C03-A8B0-E31F997B13D6}"/>
              </a:ext>
            </a:extLst>
          </p:cNvPr>
          <p:cNvSpPr/>
          <p:nvPr/>
        </p:nvSpPr>
        <p:spPr>
          <a:xfrm>
            <a:off x="4234" y="1020234"/>
            <a:ext cx="4028017" cy="5837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fr-FR" sz="2400">
              <a:solidFill>
                <a:prstClr val="white"/>
              </a:solidFill>
              <a:latin typeface="Calibri"/>
            </a:endParaRPr>
          </a:p>
        </p:txBody>
      </p:sp>
      <p:pic>
        <p:nvPicPr>
          <p:cNvPr id="50179" name="Image 2">
            <a:extLst>
              <a:ext uri="{FF2B5EF4-FFF2-40B4-BE49-F238E27FC236}">
                <a16:creationId xmlns:a16="http://schemas.microsoft.com/office/drawing/2014/main" id="{153232A4-19B6-9A99-2B6B-CC2D2C806C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8" y="21167"/>
            <a:ext cx="791633"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3">
            <a:extLst>
              <a:ext uri="{FF2B5EF4-FFF2-40B4-BE49-F238E27FC236}">
                <a16:creationId xmlns:a16="http://schemas.microsoft.com/office/drawing/2014/main" id="{EE4967C4-8BDD-D0FE-7C15-736A0A920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669"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74FA1CC6-3A1F-8B71-9B58-33F9F4392CB7}"/>
              </a:ext>
            </a:extLst>
          </p:cNvPr>
          <p:cNvSpPr txBox="1">
            <a:spLocks/>
          </p:cNvSpPr>
          <p:nvPr/>
        </p:nvSpPr>
        <p:spPr>
          <a:xfrm>
            <a:off x="1727515" y="144027"/>
            <a:ext cx="10657184" cy="1761067"/>
          </a:xfrm>
          <a:prstGeom prst="rect">
            <a:avLst/>
          </a:prstGeom>
        </p:spPr>
        <p:txBody>
          <a:bodyPr vert="horz" lIns="121920" tIns="60960" rIns="121920" bIns="6096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189">
              <a:defRPr/>
            </a:pPr>
            <a:r>
              <a:rPr lang="fr-FR" sz="4800" dirty="0">
                <a:solidFill>
                  <a:srgbClr val="90C226"/>
                </a:solidFill>
                <a:latin typeface="Trebuchet MS" panose="020B0603020202020204"/>
              </a:rPr>
              <a:t>« l’isolement social »</a:t>
            </a:r>
          </a:p>
        </p:txBody>
      </p:sp>
      <p:sp>
        <p:nvSpPr>
          <p:cNvPr id="6" name="ZoneTexte 5">
            <a:extLst>
              <a:ext uri="{FF2B5EF4-FFF2-40B4-BE49-F238E27FC236}">
                <a16:creationId xmlns:a16="http://schemas.microsoft.com/office/drawing/2014/main" id="{E27C2C3A-E53E-575B-4773-D99F880FEB16}"/>
              </a:ext>
            </a:extLst>
          </p:cNvPr>
          <p:cNvSpPr txBox="1"/>
          <p:nvPr/>
        </p:nvSpPr>
        <p:spPr>
          <a:xfrm>
            <a:off x="4049750" y="1220755"/>
            <a:ext cx="6174709" cy="865173"/>
          </a:xfrm>
          <a:prstGeom prst="rect">
            <a:avLst/>
          </a:prstGeom>
          <a:noFill/>
        </p:spPr>
        <p:txBody>
          <a:bodyPr wrap="square">
            <a:spAutoFit/>
          </a:bodyPr>
          <a:lstStyle/>
          <a:p>
            <a:pPr algn="ctr" defTabSz="1219170" fontAlgn="base">
              <a:lnSpc>
                <a:spcPct val="107000"/>
              </a:lnSpc>
              <a:spcBef>
                <a:spcPct val="0"/>
              </a:spcBef>
              <a:spcAft>
                <a:spcPts val="1067"/>
              </a:spcAft>
            </a:pPr>
            <a:r>
              <a:rPr lang="fr-FR" sz="24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Ensemble, nous pouvons agir pour créer du lien et soutenir ceux qui en ont besoin</a:t>
            </a:r>
            <a:endParaRPr lang="fr-FR" sz="2133"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3BE9024F-1EDB-73CB-451B-918C675A1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416" y="2121846"/>
            <a:ext cx="3154376" cy="2356460"/>
          </a:xfrm>
          <a:prstGeom prst="rect">
            <a:avLst/>
          </a:prstGeom>
        </p:spPr>
      </p:pic>
      <p:pic>
        <p:nvPicPr>
          <p:cNvPr id="2052" name="Picture 4" descr="Seniors : isolement social, comment y remédier ? - Mes Clés du Bonheur">
            <a:extLst>
              <a:ext uri="{FF2B5EF4-FFF2-40B4-BE49-F238E27FC236}">
                <a16:creationId xmlns:a16="http://schemas.microsoft.com/office/drawing/2014/main" id="{3AEF9901-05C2-5444-061F-58C31AD87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505" y="4073691"/>
            <a:ext cx="4176464" cy="278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4|1.5"/>
</p:tagLst>
</file>

<file path=ppt/tags/tag2.xml><?xml version="1.0" encoding="utf-8"?>
<p:tagLst xmlns:a="http://schemas.openxmlformats.org/drawingml/2006/main" xmlns:r="http://schemas.openxmlformats.org/officeDocument/2006/relationships" xmlns:p="http://schemas.openxmlformats.org/presentationml/2006/main">
  <p:tag name="TIMING" val="|3.4|1.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hème Office">
  <a:themeElements>
    <a:clrScheme name="MSA">
      <a:dk1>
        <a:srgbClr val="0033A1"/>
      </a:dk1>
      <a:lt1>
        <a:srgbClr val="FFB81C"/>
      </a:lt1>
      <a:dk2>
        <a:srgbClr val="345DB0"/>
      </a:dk2>
      <a:lt2>
        <a:srgbClr val="E5EAF5"/>
      </a:lt2>
      <a:accent1>
        <a:srgbClr val="FF7EC4"/>
      </a:accent1>
      <a:accent2>
        <a:srgbClr val="FF8E00"/>
      </a:accent2>
      <a:accent3>
        <a:srgbClr val="FFFFFF"/>
      </a:accent3>
      <a:accent4>
        <a:srgbClr val="FF2F3D"/>
      </a:accent4>
      <a:accent5>
        <a:srgbClr val="00A8FF"/>
      </a:accent5>
      <a:accent6>
        <a:srgbClr val="50C547"/>
      </a:accent6>
      <a:hlink>
        <a:srgbClr val="0000FF"/>
      </a:hlink>
      <a:folHlink>
        <a:srgbClr val="0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G 2023 NUMERIQUE - COMMUNICATION">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Grand écran</PresentationFormat>
  <Paragraphs>452</Paragraphs>
  <Slides>50</Slides>
  <Notes>27</Notes>
  <HiddenSlides>0</HiddenSlides>
  <MMClips>0</MMClips>
  <ScaleCrop>false</ScaleCrop>
  <HeadingPairs>
    <vt:vector size="6" baseType="variant">
      <vt:variant>
        <vt:lpstr>Polices utilisées</vt:lpstr>
      </vt:variant>
      <vt:variant>
        <vt:i4>19</vt:i4>
      </vt:variant>
      <vt:variant>
        <vt:lpstr>Thème</vt:lpstr>
      </vt:variant>
      <vt:variant>
        <vt:i4>7</vt:i4>
      </vt:variant>
      <vt:variant>
        <vt:lpstr>Titres des diapositives</vt:lpstr>
      </vt:variant>
      <vt:variant>
        <vt:i4>50</vt:i4>
      </vt:variant>
    </vt:vector>
  </HeadingPairs>
  <TitlesOfParts>
    <vt:vector size="76" baseType="lpstr">
      <vt:lpstr>Arial</vt:lpstr>
      <vt:lpstr>Arial </vt:lpstr>
      <vt:lpstr>Artifakt Element Heavy</vt:lpstr>
      <vt:lpstr>Calibri</vt:lpstr>
      <vt:lpstr>Calibri Light</vt:lpstr>
      <vt:lpstr>Comic Sans MS</vt:lpstr>
      <vt:lpstr>Copperplate Gothic Bold</vt:lpstr>
      <vt:lpstr>Open Sans</vt:lpstr>
      <vt:lpstr>Poppins</vt:lpstr>
      <vt:lpstr>Poppins Light</vt:lpstr>
      <vt:lpstr>Poppins Medium</vt:lpstr>
      <vt:lpstr>Segoe UI Black</vt:lpstr>
      <vt:lpstr>Segoe UI Light</vt:lpstr>
      <vt:lpstr>Trebuchet MS</vt:lpstr>
      <vt:lpstr>Verdana</vt:lpstr>
      <vt:lpstr>Webdings</vt:lpstr>
      <vt:lpstr>Wingdings</vt:lpstr>
      <vt:lpstr>Wingdings 3</vt:lpstr>
      <vt:lpstr>ヒラギノ角ゴ Pro W3</vt:lpstr>
      <vt:lpstr>Thème Office</vt:lpstr>
      <vt:lpstr>1_Thème Office</vt:lpstr>
      <vt:lpstr>2_Thème Office</vt:lpstr>
      <vt:lpstr>5_Conception personnalisée</vt:lpstr>
      <vt:lpstr>Conception personnalisée</vt:lpstr>
      <vt:lpstr>3_Thème Office</vt:lpstr>
      <vt:lpstr>AG 2023 NUMERIQUE - COMMUNICATION</vt:lpstr>
      <vt:lpstr>Présentation PowerPoint</vt:lpstr>
      <vt:lpstr>Présentation PowerPoint</vt:lpstr>
      <vt:lpstr>Présentation PowerPoint</vt:lpstr>
      <vt:lpstr>Présentation PowerPoint</vt:lpstr>
      <vt:lpstr>  Au terme de la table ronde, merci de répondre au sondage qui vous est proposé…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des compétences du Département</vt:lpstr>
      <vt:lpstr>Un contexte démographique en évolution </vt:lpstr>
      <vt:lpstr>Construction du Schéma gérontologique Départemental 2024-2029</vt:lpstr>
      <vt:lpstr>Construction du Schéma gérontologique Départemental 2024-2029</vt:lpstr>
      <vt:lpstr>La politique du Département en faveur des personnes âgées</vt:lpstr>
      <vt:lpstr>Actions en faveur de la lutte contre l’isolement des seniors </vt:lpstr>
      <vt:lpstr>Présentation PowerPoint</vt:lpstr>
      <vt:lpstr>Présentation PowerPoint</vt:lpstr>
      <vt:lpstr>Présentation de l’action de la MSA Marne Ardennes Meuse en faveur des retraités </vt:lpstr>
      <vt:lpstr>Présentation PowerPoint</vt:lpstr>
      <vt:lpstr>Quelques chiffres</vt:lpstr>
      <vt:lpstr>Présentation PowerPoint</vt:lpstr>
      <vt:lpstr>Présentation PowerPoint</vt:lpstr>
      <vt:lpstr>Nos actions dans le champ de la vieillesse </vt:lpstr>
      <vt:lpstr>Nos actions dans le champ de la vieillesse </vt:lpstr>
      <vt:lpstr>Focus sur les dispositifs favorisants le lien social</vt:lpstr>
      <vt:lpstr>Déployer par l’ASPET à la demande d’association, collectivité…:  Cécile Poinsard coordinatrice: 06 07 74 65 22, poinsart.cecile@asept-ca.fr </vt:lpstr>
      <vt:lpstr>Présentation PowerPoint</vt:lpstr>
      <vt:lpstr>Zoom sur les ressources utiles</vt:lpstr>
      <vt:lpstr>Présentation PowerPoint</vt:lpstr>
      <vt:lpstr>Présentation PowerPoint</vt:lpstr>
      <vt:lpstr>Présentation PowerPoint</vt:lpstr>
      <vt:lpstr>Présentation PowerPoint</vt:lpstr>
      <vt:lpstr>Merci de votre écoute</vt:lpstr>
      <vt:lpstr>Présentation PowerPoint</vt:lpstr>
      <vt:lpstr>Présentation PowerPoint</vt:lpstr>
      <vt:lpstr>Présentation PowerPoint</vt:lpstr>
      <vt:lpstr>Présentation PowerPoint</vt:lpstr>
      <vt:lpstr>Présentation PowerPoint</vt:lpstr>
      <vt:lpstr>SONDAGE</vt:lpstr>
      <vt:lpstr>Présentation PowerPoint</vt:lpstr>
      <vt:lpstr>Résultat SONDAGE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ANTONIOTTI</dc:creator>
  <cp:lastModifiedBy>Richard ANTONIOTTI</cp:lastModifiedBy>
  <cp:revision>2</cp:revision>
  <dcterms:created xsi:type="dcterms:W3CDTF">2025-04-04T08:05:32Z</dcterms:created>
  <dcterms:modified xsi:type="dcterms:W3CDTF">2025-04-04T08:07:01Z</dcterms:modified>
</cp:coreProperties>
</file>