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56" r:id="rId2"/>
    <p:sldId id="257" r:id="rId3"/>
    <p:sldId id="266" r:id="rId4"/>
    <p:sldId id="271" r:id="rId5"/>
    <p:sldId id="272" r:id="rId6"/>
    <p:sldId id="273" r:id="rId7"/>
    <p:sldId id="268" r:id="rId8"/>
    <p:sldId id="263" r:id="rId9"/>
    <p:sldId id="282" r:id="rId10"/>
    <p:sldId id="283" r:id="rId11"/>
    <p:sldId id="284" r:id="rId12"/>
    <p:sldId id="285" r:id="rId13"/>
    <p:sldId id="322" r:id="rId14"/>
    <p:sldId id="323" r:id="rId15"/>
    <p:sldId id="288" r:id="rId16"/>
    <p:sldId id="265" r:id="rId17"/>
    <p:sldId id="267" r:id="rId18"/>
    <p:sldId id="277" r:id="rId19"/>
    <p:sldId id="281" r:id="rId20"/>
    <p:sldId id="280" r:id="rId21"/>
    <p:sldId id="312" r:id="rId22"/>
    <p:sldId id="311" r:id="rId23"/>
    <p:sldId id="313" r:id="rId24"/>
    <p:sldId id="314" r:id="rId25"/>
    <p:sldId id="309" r:id="rId26"/>
    <p:sldId id="310" r:id="rId27"/>
    <p:sldId id="301" r:id="rId28"/>
    <p:sldId id="315" r:id="rId29"/>
    <p:sldId id="319" r:id="rId30"/>
    <p:sldId id="316" r:id="rId31"/>
    <p:sldId id="320" r:id="rId32"/>
    <p:sldId id="324" r:id="rId33"/>
    <p:sldId id="326" r:id="rId34"/>
    <p:sldId id="317" r:id="rId35"/>
    <p:sldId id="325" r:id="rId36"/>
    <p:sldId id="327" r:id="rId37"/>
    <p:sldId id="328" r:id="rId38"/>
    <p:sldId id="291" r:id="rId39"/>
    <p:sldId id="292" r:id="rId40"/>
    <p:sldId id="269" r:id="rId41"/>
    <p:sldId id="302" r:id="rId42"/>
    <p:sldId id="303" r:id="rId43"/>
    <p:sldId id="270"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2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5DCB9-091F-4E6F-B477-6EADA873C152}" type="datetimeFigureOut">
              <a:rPr lang="fr-FR" smtClean="0"/>
              <a:pPr/>
              <a:t>05/09/2022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FDE30-7B65-43FE-9C08-D96B36493655}" type="slidenum">
              <a:rPr lang="fr-FR" smtClean="0"/>
              <a:pPr/>
              <a:t>‹N°›</a:t>
            </a:fld>
            <a:endParaRPr lang="fr-FR"/>
          </a:p>
        </p:txBody>
      </p:sp>
    </p:spTree>
    <p:extLst>
      <p:ext uri="{BB962C8B-B14F-4D97-AF65-F5344CB8AC3E}">
        <p14:creationId xmlns:p14="http://schemas.microsoft.com/office/powerpoint/2010/main" xmlns="" val="68837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1</a:t>
            </a:fld>
            <a:endParaRPr lang="fr-FR"/>
          </a:p>
        </p:txBody>
      </p:sp>
    </p:spTree>
    <p:extLst>
      <p:ext uri="{BB962C8B-B14F-4D97-AF65-F5344CB8AC3E}">
        <p14:creationId xmlns:p14="http://schemas.microsoft.com/office/powerpoint/2010/main" xmlns="" val="35140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2</a:t>
            </a:fld>
            <a:endParaRPr lang="fr-FR"/>
          </a:p>
        </p:txBody>
      </p:sp>
    </p:spTree>
    <p:extLst>
      <p:ext uri="{BB962C8B-B14F-4D97-AF65-F5344CB8AC3E}">
        <p14:creationId xmlns:p14="http://schemas.microsoft.com/office/powerpoint/2010/main" xmlns="" val="421959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3</a:t>
            </a:fld>
            <a:endParaRPr lang="fr-FR"/>
          </a:p>
        </p:txBody>
      </p:sp>
    </p:spTree>
    <p:extLst>
      <p:ext uri="{BB962C8B-B14F-4D97-AF65-F5344CB8AC3E}">
        <p14:creationId xmlns:p14="http://schemas.microsoft.com/office/powerpoint/2010/main" xmlns="" val="409012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7</a:t>
            </a:fld>
            <a:endParaRPr lang="fr-FR"/>
          </a:p>
        </p:txBody>
      </p:sp>
    </p:spTree>
    <p:extLst>
      <p:ext uri="{BB962C8B-B14F-4D97-AF65-F5344CB8AC3E}">
        <p14:creationId xmlns:p14="http://schemas.microsoft.com/office/powerpoint/2010/main" xmlns="" val="124991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8</a:t>
            </a:fld>
            <a:endParaRPr lang="fr-FR"/>
          </a:p>
        </p:txBody>
      </p:sp>
    </p:spTree>
    <p:extLst>
      <p:ext uri="{BB962C8B-B14F-4D97-AF65-F5344CB8AC3E}">
        <p14:creationId xmlns:p14="http://schemas.microsoft.com/office/powerpoint/2010/main" xmlns="" val="271933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16</a:t>
            </a:fld>
            <a:endParaRPr lang="fr-FR"/>
          </a:p>
        </p:txBody>
      </p:sp>
    </p:spTree>
    <p:extLst>
      <p:ext uri="{BB962C8B-B14F-4D97-AF65-F5344CB8AC3E}">
        <p14:creationId xmlns:p14="http://schemas.microsoft.com/office/powerpoint/2010/main" xmlns="" val="289201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17</a:t>
            </a:fld>
            <a:endParaRPr lang="fr-FR"/>
          </a:p>
        </p:txBody>
      </p:sp>
    </p:spTree>
    <p:extLst>
      <p:ext uri="{BB962C8B-B14F-4D97-AF65-F5344CB8AC3E}">
        <p14:creationId xmlns:p14="http://schemas.microsoft.com/office/powerpoint/2010/main" xmlns="" val="95600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40</a:t>
            </a:fld>
            <a:endParaRPr lang="fr-FR"/>
          </a:p>
        </p:txBody>
      </p:sp>
    </p:spTree>
    <p:extLst>
      <p:ext uri="{BB962C8B-B14F-4D97-AF65-F5344CB8AC3E}">
        <p14:creationId xmlns:p14="http://schemas.microsoft.com/office/powerpoint/2010/main" xmlns="" val="233357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5DFDE30-7B65-43FE-9C08-D96B36493655}" type="slidenum">
              <a:rPr lang="fr-FR" smtClean="0"/>
              <a:pPr/>
              <a:t>43</a:t>
            </a:fld>
            <a:endParaRPr lang="fr-FR"/>
          </a:p>
        </p:txBody>
      </p:sp>
    </p:spTree>
    <p:extLst>
      <p:ext uri="{BB962C8B-B14F-4D97-AF65-F5344CB8AC3E}">
        <p14:creationId xmlns:p14="http://schemas.microsoft.com/office/powerpoint/2010/main" xmlns="" val="133416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11" name="Espace réservé du numéro de diapositive 10"/>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A30152-DFC9-4BC4-BB89-7FE8B5BF76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BC1762A-BCD1-4984-A177-A691C2DE716F}" type="datetimeFigureOut">
              <a:rPr lang="fr-FR" smtClean="0"/>
              <a:pPr/>
              <a:t>05/09/2022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A30152-DFC9-4BC4-BB89-7FE8B5BF768D}"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BC1762A-BCD1-4984-A177-A691C2DE716F}" type="datetimeFigureOut">
              <a:rPr lang="fr-FR" smtClean="0"/>
              <a:pPr/>
              <a:t>05/09/2022</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A30152-DFC9-4BC4-BB89-7FE8B5BF76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a:solidFill>
                  <a:srgbClr val="0E3296"/>
                </a:solidFill>
              </a:rPr>
              <a:t>Louis Bodin</a:t>
            </a:r>
          </a:p>
        </p:txBody>
      </p:sp>
      <p:sp>
        <p:nvSpPr>
          <p:cNvPr id="3" name="Sous-titre 2"/>
          <p:cNvSpPr>
            <a:spLocks noGrp="1"/>
          </p:cNvSpPr>
          <p:nvPr>
            <p:ph type="subTitle" idx="1"/>
          </p:nvPr>
        </p:nvSpPr>
        <p:spPr>
          <a:xfrm>
            <a:off x="722376" y="3685032"/>
            <a:ext cx="7772400" cy="1256136"/>
          </a:xfrm>
        </p:spPr>
        <p:txBody>
          <a:bodyPr>
            <a:normAutofit/>
          </a:bodyPr>
          <a:lstStyle/>
          <a:p>
            <a:r>
              <a:rPr lang="fr-FR" dirty="0">
                <a:solidFill>
                  <a:srgbClr val="0E3296"/>
                </a:solidFill>
              </a:rPr>
              <a:t>6 septembre 2022</a:t>
            </a:r>
          </a:p>
          <a:p>
            <a:r>
              <a:rPr lang="fr-FR" b="1" dirty="0">
                <a:solidFill>
                  <a:srgbClr val="0E3296"/>
                </a:solidFill>
              </a:rPr>
              <a:t>CHALONS EN CHAMPAGNE</a:t>
            </a:r>
          </a:p>
          <a:p>
            <a:r>
              <a:rPr lang="fr-FR" sz="3200" b="1" dirty="0" err="1">
                <a:solidFill>
                  <a:srgbClr val="0E3296"/>
                </a:solidFill>
              </a:rPr>
              <a:t>INITIATIV’Retraite</a:t>
            </a:r>
            <a:endParaRPr lang="fr-FR" sz="2800" dirty="0">
              <a:solidFill>
                <a:srgbClr val="0E329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941168"/>
            <a:ext cx="8183880" cy="1224136"/>
          </a:xfrm>
        </p:spPr>
        <p:txBody>
          <a:bodyPr>
            <a:normAutofit fontScale="90000"/>
          </a:bodyPr>
          <a:lstStyle/>
          <a:p>
            <a:r>
              <a:rPr lang="fr-FR" dirty="0"/>
              <a:t>Ordinateur ATOS BULL SEQUANA  </a:t>
            </a:r>
            <a:br>
              <a:rPr lang="fr-FR" dirty="0"/>
            </a:br>
            <a:r>
              <a:rPr lang="fr-FR" sz="2700" dirty="0"/>
              <a:t>20 millions de milliards d’opérations à la seconde </a:t>
            </a:r>
          </a:p>
        </p:txBody>
      </p:sp>
      <p:pic>
        <p:nvPicPr>
          <p:cNvPr id="4" name="Espace réservé du contenu 3"/>
          <p:cNvPicPr>
            <a:picLocks noGrp="1" noChangeAspect="1"/>
          </p:cNvPicPr>
          <p:nvPr>
            <p:ph idx="1"/>
          </p:nvPr>
        </p:nvPicPr>
        <p:blipFill>
          <a:blip r:embed="rId2" cstate="print"/>
          <a:stretch>
            <a:fillRect/>
          </a:stretch>
        </p:blipFill>
        <p:spPr>
          <a:xfrm>
            <a:off x="1803136" y="1051377"/>
            <a:ext cx="5583766" cy="3145521"/>
          </a:xfrm>
        </p:spPr>
      </p:pic>
    </p:spTree>
    <p:extLst>
      <p:ext uri="{BB962C8B-B14F-4D97-AF65-F5344CB8AC3E}">
        <p14:creationId xmlns:p14="http://schemas.microsoft.com/office/powerpoint/2010/main" xmlns="" val="22542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Reseau</a:t>
            </a:r>
            <a:r>
              <a:rPr lang="fr-FR" dirty="0"/>
              <a:t> de satellites </a:t>
            </a:r>
            <a:r>
              <a:rPr lang="fr-FR" dirty="0" err="1"/>
              <a:t>meteo</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23728" y="1091915"/>
            <a:ext cx="4936596" cy="3744962"/>
          </a:xfrm>
        </p:spPr>
      </p:pic>
    </p:spTree>
    <p:extLst>
      <p:ext uri="{BB962C8B-B14F-4D97-AF65-F5344CB8AC3E}">
        <p14:creationId xmlns:p14="http://schemas.microsoft.com/office/powerpoint/2010/main" xmlns="" val="79363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t>Meteosat</a:t>
            </a:r>
            <a:r>
              <a:rPr lang="fr-FR" dirty="0"/>
              <a:t> au dessus du golfe de </a:t>
            </a:r>
            <a:r>
              <a:rPr lang="fr-FR" dirty="0" err="1"/>
              <a:t>Guinéee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39574" y="650387"/>
            <a:ext cx="6816802" cy="4002749"/>
          </a:xfrm>
        </p:spPr>
      </p:pic>
    </p:spTree>
    <p:extLst>
      <p:ext uri="{BB962C8B-B14F-4D97-AF65-F5344CB8AC3E}">
        <p14:creationId xmlns:p14="http://schemas.microsoft.com/office/powerpoint/2010/main" xmlns="" val="161071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253832"/>
          </a:xfrm>
        </p:spPr>
        <p:txBody>
          <a:bodyPr>
            <a:normAutofit/>
          </a:bodyPr>
          <a:lstStyle/>
          <a:p>
            <a:r>
              <a:rPr lang="fr-FR" dirty="0"/>
              <a:t>Prévision du modèle CEP du </a:t>
            </a:r>
            <a:r>
              <a:rPr lang="fr-FR" dirty="0" smtClean="0"/>
              <a:t>5 </a:t>
            </a:r>
            <a:r>
              <a:rPr lang="fr-FR" dirty="0"/>
              <a:t>pour le mardi 13 septembre</a:t>
            </a:r>
          </a:p>
        </p:txBody>
      </p:sp>
      <p:pic>
        <p:nvPicPr>
          <p:cNvPr id="4" name="Espace réservé du contenu 3"/>
          <p:cNvPicPr>
            <a:picLocks noGrp="1" noChangeAspect="1"/>
          </p:cNvPicPr>
          <p:nvPr>
            <p:ph idx="1"/>
          </p:nvPr>
        </p:nvPicPr>
        <p:blipFill>
          <a:blip r:embed="rId2" cstate="print"/>
          <a:stretch>
            <a:fillRect/>
          </a:stretch>
        </p:blipFill>
        <p:spPr>
          <a:xfrm>
            <a:off x="1065771" y="530225"/>
            <a:ext cx="6940449" cy="462696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Prévision du modèle GFS du </a:t>
            </a:r>
            <a:r>
              <a:rPr lang="fr-FR" dirty="0" smtClean="0"/>
              <a:t>5 </a:t>
            </a:r>
            <a:r>
              <a:rPr lang="fr-FR" dirty="0"/>
              <a:t>pour le mardi 13 septembre</a:t>
            </a:r>
          </a:p>
        </p:txBody>
      </p:sp>
      <p:pic>
        <p:nvPicPr>
          <p:cNvPr id="4" name="Espace réservé du contenu 3"/>
          <p:cNvPicPr>
            <a:picLocks noGrp="1" noChangeAspect="1"/>
          </p:cNvPicPr>
          <p:nvPr>
            <p:ph idx="1"/>
          </p:nvPr>
        </p:nvPicPr>
        <p:blipFill>
          <a:blip r:embed="rId2" cstate="print"/>
          <a:stretch>
            <a:fillRect/>
          </a:stretch>
        </p:blipFill>
        <p:spPr>
          <a:xfrm>
            <a:off x="989603" y="404665"/>
            <a:ext cx="7020779" cy="468052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ormAutofit fontScale="90000"/>
          </a:bodyPr>
          <a:lstStyle/>
          <a:p>
            <a:r>
              <a:rPr lang="fr-FR" dirty="0"/>
              <a:t>Nombre de Noël blanc depuis 1950</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548680"/>
            <a:ext cx="7704856" cy="4896544"/>
          </a:xfrm>
        </p:spPr>
      </p:pic>
    </p:spTree>
    <p:extLst>
      <p:ext uri="{BB962C8B-B14F-4D97-AF65-F5344CB8AC3E}">
        <p14:creationId xmlns:p14="http://schemas.microsoft.com/office/powerpoint/2010/main" xmlns="" val="218859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92696"/>
            <a:ext cx="8136904" cy="1224136"/>
          </a:xfrm>
        </p:spPr>
        <p:txBody>
          <a:bodyPr>
            <a:normAutofit fontScale="90000"/>
          </a:bodyPr>
          <a:lstStyle/>
          <a:p>
            <a:pPr algn="ctr"/>
            <a:r>
              <a:rPr lang="fr-FR" sz="5400" dirty="0">
                <a:solidFill>
                  <a:schemeClr val="accent4">
                    <a:lumMod val="50000"/>
                  </a:schemeClr>
                </a:solidFill>
              </a:rPr>
              <a:t>Evolution </a:t>
            </a:r>
            <a:r>
              <a:rPr lang="fr-FR" sz="5400" b="0" dirty="0">
                <a:solidFill>
                  <a:schemeClr val="accent4">
                    <a:lumMod val="50000"/>
                  </a:schemeClr>
                </a:solidFill>
              </a:rPr>
              <a:t>de la </a:t>
            </a:r>
            <a:r>
              <a:rPr lang="fr-FR" sz="5400" dirty="0">
                <a:solidFill>
                  <a:schemeClr val="accent4">
                    <a:lumMod val="50000"/>
                  </a:schemeClr>
                </a:solidFill>
              </a:rPr>
              <a:t>société</a:t>
            </a:r>
          </a:p>
        </p:txBody>
      </p:sp>
      <p:sp>
        <p:nvSpPr>
          <p:cNvPr id="3" name="Sous-titre 2"/>
          <p:cNvSpPr>
            <a:spLocks noGrp="1"/>
          </p:cNvSpPr>
          <p:nvPr>
            <p:ph type="subTitle" idx="1"/>
          </p:nvPr>
        </p:nvSpPr>
        <p:spPr>
          <a:xfrm>
            <a:off x="683568" y="3645024"/>
            <a:ext cx="7560840" cy="2448272"/>
          </a:xfrm>
        </p:spPr>
        <p:txBody>
          <a:bodyPr>
            <a:normAutofit fontScale="25000" lnSpcReduction="20000"/>
          </a:bodyPr>
          <a:lstStyle/>
          <a:p>
            <a:pPr algn="l"/>
            <a:endParaRPr lang="fr-FR" sz="8000" b="1" dirty="0">
              <a:solidFill>
                <a:srgbClr val="002060"/>
              </a:solidFill>
            </a:endParaRPr>
          </a:p>
          <a:p>
            <a:pPr algn="l">
              <a:buFont typeface="Arial" pitchFamily="34" charset="0"/>
              <a:buChar char="•"/>
            </a:pPr>
            <a:r>
              <a:rPr lang="fr-FR" sz="8000" b="1" dirty="0">
                <a:solidFill>
                  <a:srgbClr val="002060"/>
                </a:solidFill>
              </a:rPr>
              <a:t> Evolution des exigences</a:t>
            </a:r>
          </a:p>
          <a:p>
            <a:pPr algn="l">
              <a:buFont typeface="Arial" pitchFamily="34" charset="0"/>
              <a:buChar char="•"/>
            </a:pPr>
            <a:endParaRPr lang="fr-FR" sz="8000" b="1" dirty="0">
              <a:solidFill>
                <a:srgbClr val="002060"/>
              </a:solidFill>
            </a:endParaRPr>
          </a:p>
          <a:p>
            <a:pPr algn="l"/>
            <a:r>
              <a:rPr lang="fr-FR" sz="8000" b="1" dirty="0">
                <a:solidFill>
                  <a:srgbClr val="002060"/>
                </a:solidFill>
              </a:rPr>
              <a:t>  Principe de précaution érigé en loi en France</a:t>
            </a:r>
          </a:p>
          <a:p>
            <a:pPr algn="l"/>
            <a:endParaRPr lang="fr-FR" sz="8000" b="1" dirty="0">
              <a:solidFill>
                <a:srgbClr val="002060"/>
              </a:solidFill>
            </a:endParaRPr>
          </a:p>
          <a:p>
            <a:pPr algn="l">
              <a:buFont typeface="Arial" pitchFamily="34" charset="0"/>
              <a:buChar char="•"/>
            </a:pPr>
            <a:r>
              <a:rPr lang="fr-FR" sz="8000" b="1" dirty="0">
                <a:solidFill>
                  <a:srgbClr val="002060"/>
                </a:solidFill>
              </a:rPr>
              <a:t> Médiatisation</a:t>
            </a:r>
          </a:p>
          <a:p>
            <a:pPr algn="l"/>
            <a:endParaRPr lang="fr-FR" sz="2500" dirty="0"/>
          </a:p>
          <a:p>
            <a:pPr algn="l"/>
            <a:endParaRPr lang="fr-FR" sz="2500" dirty="0"/>
          </a:p>
          <a:p>
            <a:pPr algn="l"/>
            <a:endParaRPr lang="fr-FR" sz="2500" dirty="0"/>
          </a:p>
          <a:p>
            <a:pPr algn="l"/>
            <a:r>
              <a:rPr lang="fr-FR" sz="8000" b="1" dirty="0">
                <a:solidFill>
                  <a:srgbClr val="002060"/>
                </a:solidFill>
              </a:rPr>
              <a:t>  Démographie </a:t>
            </a:r>
          </a:p>
          <a:p>
            <a:pPr algn="l"/>
            <a:endParaRPr lang="fr-FR" sz="8000" dirty="0"/>
          </a:p>
          <a:p>
            <a:pPr algn="l"/>
            <a:endParaRPr lang="fr-FR" dirty="0"/>
          </a:p>
          <a:p>
            <a:pPr algn="l"/>
            <a:endParaRPr lang="fr-FR" dirty="0"/>
          </a:p>
          <a:p>
            <a:pPr algn="l"/>
            <a:endParaRPr lang="fr-FR" dirty="0"/>
          </a:p>
          <a:p>
            <a:r>
              <a:rPr lang="fr-FR" dirty="0"/>
              <a:t> </a:t>
            </a:r>
          </a:p>
        </p:txBody>
      </p:sp>
      <p:sp>
        <p:nvSpPr>
          <p:cNvPr id="6" name="ZoneTexte 5"/>
          <p:cNvSpPr txBox="1"/>
          <p:nvPr/>
        </p:nvSpPr>
        <p:spPr>
          <a:xfrm>
            <a:off x="539552" y="6165304"/>
            <a:ext cx="8280920" cy="261610"/>
          </a:xfrm>
          <a:prstGeom prst="rect">
            <a:avLst/>
          </a:prstGeom>
          <a:noFill/>
        </p:spPr>
        <p:txBody>
          <a:bodyPr wrap="square" rtlCol="0">
            <a:spAutoFit/>
          </a:bodyPr>
          <a:lstStyle/>
          <a:p>
            <a:r>
              <a:rPr lang="fr-FR" sz="1100" b="1" dirty="0">
                <a:solidFill>
                  <a:srgbClr val="0E3296"/>
                </a:solidFill>
              </a:rPr>
              <a:t> </a:t>
            </a:r>
            <a:endParaRPr lang="fr-F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4">
                    <a:lumMod val="50000"/>
                  </a:schemeClr>
                </a:solidFill>
              </a:rPr>
              <a:t>Evolution de la démographie en France</a:t>
            </a:r>
          </a:p>
        </p:txBody>
      </p:sp>
      <p:pic>
        <p:nvPicPr>
          <p:cNvPr id="1026" name="Picture 2" descr="C:\Users\Claire\Desktop\HistoirePopulationFr.jpg"/>
          <p:cNvPicPr>
            <a:picLocks noGrp="1" noChangeAspect="1" noChangeArrowheads="1"/>
          </p:cNvPicPr>
          <p:nvPr>
            <p:ph idx="1"/>
          </p:nvPr>
        </p:nvPicPr>
        <p:blipFill>
          <a:blip r:embed="rId3" cstate="print"/>
          <a:srcRect/>
          <a:stretch>
            <a:fillRect/>
          </a:stretch>
        </p:blipFill>
        <p:spPr bwMode="auto">
          <a:xfrm>
            <a:off x="1763688" y="836712"/>
            <a:ext cx="5472607" cy="38884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200 000 habitants de plus par jour </a:t>
            </a:r>
          </a:p>
        </p:txBody>
      </p:sp>
      <p:sp>
        <p:nvSpPr>
          <p:cNvPr id="3" name="Espace réservé du contenu 2"/>
          <p:cNvSpPr>
            <a:spLocks noGrp="1"/>
          </p:cNvSpPr>
          <p:nvPr>
            <p:ph idx="1"/>
          </p:nvPr>
        </p:nvSpPr>
        <p:spPr/>
        <p:txBody>
          <a:bodyPr>
            <a:normAutofit lnSpcReduction="10000"/>
          </a:bodyPr>
          <a:lstStyle/>
          <a:p>
            <a:r>
              <a:rPr lang="fr-FR" dirty="0"/>
              <a:t>EVOLUTION POPULATION MONDIALE</a:t>
            </a:r>
          </a:p>
          <a:p>
            <a:pPr>
              <a:buNone/>
            </a:pPr>
            <a:endParaRPr lang="fr-FR" dirty="0"/>
          </a:p>
          <a:p>
            <a:pPr marL="514350" indent="-514350">
              <a:buAutoNum type="arabicPlain" startAt="2015"/>
            </a:pPr>
            <a:r>
              <a:rPr lang="fr-FR" dirty="0"/>
              <a:t>    7.350 milliards d’habitants</a:t>
            </a:r>
          </a:p>
          <a:p>
            <a:pPr marL="514350" indent="-514350">
              <a:buAutoNum type="arabicPlain" startAt="2020"/>
            </a:pPr>
            <a:r>
              <a:rPr lang="fr-FR" dirty="0"/>
              <a:t>    7.800 milliards</a:t>
            </a:r>
          </a:p>
          <a:p>
            <a:pPr marL="514350" indent="-514350">
              <a:buAutoNum type="arabicPlain" startAt="2030"/>
            </a:pPr>
            <a:r>
              <a:rPr lang="fr-FR" dirty="0"/>
              <a:t>    8.500 milliards</a:t>
            </a:r>
          </a:p>
          <a:p>
            <a:pPr marL="514350" indent="-514350">
              <a:buAutoNum type="arabicPlain" startAt="2040"/>
            </a:pPr>
            <a:r>
              <a:rPr lang="fr-FR" dirty="0"/>
              <a:t>    9.200 milliards </a:t>
            </a:r>
          </a:p>
          <a:p>
            <a:pPr marL="514350" indent="-514350">
              <a:buAutoNum type="arabicPlain" startAt="2050"/>
            </a:pPr>
            <a:r>
              <a:rPr lang="fr-FR" dirty="0"/>
              <a:t>    9.500 milliards </a:t>
            </a:r>
          </a:p>
          <a:p>
            <a:pPr marL="514350" indent="-514350">
              <a:buNone/>
            </a:pPr>
            <a:endParaRPr lang="fr-FR" dirty="0"/>
          </a:p>
          <a:p>
            <a:pPr marL="514350" indent="-514350">
              <a:buNone/>
            </a:pPr>
            <a:r>
              <a:rPr lang="fr-FR" dirty="0"/>
              <a:t>+ 2.150 milliards d’habitants en 35 ans !</a:t>
            </a:r>
          </a:p>
          <a:p>
            <a:pPr marL="514350" indent="-514350">
              <a:buAutoNum type="arabicPlain" startAt="2020"/>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       Climatologie du monde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476672"/>
            <a:ext cx="8352928" cy="5040560"/>
          </a:xfrm>
        </p:spPr>
      </p:pic>
    </p:spTree>
    <p:extLst>
      <p:ext uri="{BB962C8B-B14F-4D97-AF65-F5344CB8AC3E}">
        <p14:creationId xmlns:p14="http://schemas.microsoft.com/office/powerpoint/2010/main" xmlns="" val="10493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92696"/>
            <a:ext cx="8064896" cy="1224136"/>
          </a:xfrm>
        </p:spPr>
        <p:txBody>
          <a:bodyPr>
            <a:normAutofit/>
          </a:bodyPr>
          <a:lstStyle/>
          <a:p>
            <a:pPr algn="ctr"/>
            <a:r>
              <a:rPr lang="fr-FR" sz="5400" dirty="0">
                <a:solidFill>
                  <a:schemeClr val="accent4">
                    <a:lumMod val="50000"/>
                  </a:schemeClr>
                </a:solidFill>
              </a:rPr>
              <a:t>Météo </a:t>
            </a:r>
            <a:r>
              <a:rPr lang="fr-FR" sz="5400" b="0" dirty="0">
                <a:solidFill>
                  <a:schemeClr val="accent4">
                    <a:lumMod val="50000"/>
                  </a:schemeClr>
                </a:solidFill>
              </a:rPr>
              <a:t>et</a:t>
            </a:r>
            <a:r>
              <a:rPr lang="fr-FR" sz="5400" dirty="0">
                <a:solidFill>
                  <a:schemeClr val="accent4">
                    <a:lumMod val="50000"/>
                  </a:schemeClr>
                </a:solidFill>
              </a:rPr>
              <a:t> Histoire</a:t>
            </a:r>
          </a:p>
        </p:txBody>
      </p:sp>
      <p:sp>
        <p:nvSpPr>
          <p:cNvPr id="3" name="Sous-titre 2"/>
          <p:cNvSpPr>
            <a:spLocks noGrp="1"/>
          </p:cNvSpPr>
          <p:nvPr>
            <p:ph type="subTitle" idx="1"/>
          </p:nvPr>
        </p:nvSpPr>
        <p:spPr>
          <a:xfrm>
            <a:off x="683568" y="3645024"/>
            <a:ext cx="7560840" cy="2448272"/>
          </a:xfrm>
        </p:spPr>
        <p:txBody>
          <a:bodyPr>
            <a:normAutofit fontScale="25000" lnSpcReduction="20000"/>
          </a:bodyPr>
          <a:lstStyle/>
          <a:p>
            <a:pPr algn="l">
              <a:buFont typeface="Arial" pitchFamily="34" charset="0"/>
              <a:buChar char="•"/>
            </a:pPr>
            <a:r>
              <a:rPr lang="fr-FR" sz="6400" b="1" dirty="0">
                <a:solidFill>
                  <a:srgbClr val="002060"/>
                </a:solidFill>
              </a:rPr>
              <a:t> Formation de la terre</a:t>
            </a:r>
            <a:r>
              <a:rPr lang="fr-FR" sz="6400" dirty="0">
                <a:solidFill>
                  <a:srgbClr val="002060"/>
                </a:solidFill>
              </a:rPr>
              <a:t>: 4,5 milliards d’années</a:t>
            </a:r>
          </a:p>
          <a:p>
            <a:pPr algn="l"/>
            <a:endParaRPr lang="fr-FR" sz="6400" dirty="0">
              <a:solidFill>
                <a:srgbClr val="002060"/>
              </a:solidFill>
            </a:endParaRPr>
          </a:p>
          <a:p>
            <a:pPr algn="l">
              <a:buFont typeface="Arial" pitchFamily="34" charset="0"/>
              <a:buChar char="•"/>
            </a:pPr>
            <a:r>
              <a:rPr lang="fr-FR" sz="6400" b="1" dirty="0">
                <a:solidFill>
                  <a:srgbClr val="002060"/>
                </a:solidFill>
              </a:rPr>
              <a:t> Terre actuelle </a:t>
            </a:r>
            <a:r>
              <a:rPr lang="fr-FR" sz="6400" dirty="0">
                <a:solidFill>
                  <a:srgbClr val="002060"/>
                </a:solidFill>
              </a:rPr>
              <a:t>: quelques millions d’années</a:t>
            </a:r>
          </a:p>
          <a:p>
            <a:pPr algn="l"/>
            <a:endParaRPr lang="fr-FR" sz="6400" dirty="0">
              <a:solidFill>
                <a:srgbClr val="002060"/>
              </a:solidFill>
            </a:endParaRPr>
          </a:p>
          <a:p>
            <a:pPr algn="l">
              <a:buFont typeface="Arial" pitchFamily="34" charset="0"/>
              <a:buChar char="•"/>
            </a:pPr>
            <a:r>
              <a:rPr lang="fr-FR" sz="6400" b="1" dirty="0">
                <a:solidFill>
                  <a:srgbClr val="002060"/>
                </a:solidFill>
              </a:rPr>
              <a:t> Climat de la préhistoire : </a:t>
            </a:r>
            <a:r>
              <a:rPr lang="fr-FR" sz="6400" dirty="0">
                <a:solidFill>
                  <a:srgbClr val="002060"/>
                </a:solidFill>
              </a:rPr>
              <a:t>par carottages et études de</a:t>
            </a:r>
          </a:p>
          <a:p>
            <a:pPr algn="l"/>
            <a:r>
              <a:rPr lang="fr-FR" sz="6400" dirty="0">
                <a:solidFill>
                  <a:srgbClr val="002060"/>
                </a:solidFill>
              </a:rPr>
              <a:t>  sédiments</a:t>
            </a:r>
          </a:p>
          <a:p>
            <a:pPr algn="l"/>
            <a:endParaRPr lang="fr-FR" sz="6400" dirty="0">
              <a:solidFill>
                <a:srgbClr val="002060"/>
              </a:solidFill>
            </a:endParaRPr>
          </a:p>
          <a:p>
            <a:pPr algn="l">
              <a:buFont typeface="Arial" pitchFamily="34" charset="0"/>
              <a:buChar char="•"/>
            </a:pPr>
            <a:r>
              <a:rPr lang="fr-FR" sz="6400" b="1" dirty="0">
                <a:solidFill>
                  <a:srgbClr val="002060"/>
                </a:solidFill>
              </a:rPr>
              <a:t> Traçabilité de la météo par témoignages : 2000 ans</a:t>
            </a:r>
            <a:endParaRPr lang="fr-FR" sz="6400" dirty="0">
              <a:solidFill>
                <a:srgbClr val="002060"/>
              </a:solidFill>
            </a:endParaRPr>
          </a:p>
          <a:p>
            <a:pPr algn="l"/>
            <a:endParaRPr lang="fr-FR" sz="6400" dirty="0">
              <a:solidFill>
                <a:srgbClr val="002060"/>
              </a:solidFill>
            </a:endParaRPr>
          </a:p>
          <a:p>
            <a:pPr algn="l">
              <a:buFont typeface="Arial" pitchFamily="34" charset="0"/>
              <a:buChar char="•"/>
            </a:pPr>
            <a:r>
              <a:rPr lang="fr-FR" sz="6400" b="1" dirty="0">
                <a:solidFill>
                  <a:srgbClr val="002060"/>
                </a:solidFill>
              </a:rPr>
              <a:t> Premiers relevés météo scientifiques </a:t>
            </a:r>
            <a:r>
              <a:rPr lang="fr-FR" sz="6400" dirty="0">
                <a:solidFill>
                  <a:srgbClr val="002060"/>
                </a:solidFill>
              </a:rPr>
              <a:t>:       1870</a:t>
            </a:r>
          </a:p>
          <a:p>
            <a:pPr algn="l"/>
            <a:endParaRPr lang="fr-FR" sz="6400" dirty="0">
              <a:solidFill>
                <a:srgbClr val="002060"/>
              </a:solidFill>
            </a:endParaRPr>
          </a:p>
          <a:p>
            <a:pPr algn="l">
              <a:buFont typeface="Arial" pitchFamily="34" charset="0"/>
              <a:buChar char="•"/>
            </a:pPr>
            <a:r>
              <a:rPr lang="fr-FR" sz="6400" b="1" dirty="0">
                <a:solidFill>
                  <a:srgbClr val="002060"/>
                </a:solidFill>
              </a:rPr>
              <a:t> Premières images satellites</a:t>
            </a:r>
            <a:r>
              <a:rPr lang="fr-FR" sz="6400" dirty="0">
                <a:solidFill>
                  <a:srgbClr val="002060"/>
                </a:solidFill>
              </a:rPr>
              <a:t>:            1961</a:t>
            </a:r>
          </a:p>
          <a:p>
            <a:pPr algn="l"/>
            <a:endParaRPr lang="fr-FR" dirty="0"/>
          </a:p>
          <a:p>
            <a:pPr algn="l"/>
            <a:endParaRPr lang="fr-FR" dirty="0"/>
          </a:p>
          <a:p>
            <a:pPr algn="l"/>
            <a:endParaRPr lang="fr-FR" dirty="0"/>
          </a:p>
          <a:p>
            <a:pPr algn="l"/>
            <a:endParaRPr lang="fr-FR" dirty="0"/>
          </a:p>
          <a:p>
            <a:r>
              <a:rPr lang="fr-FR" dirty="0"/>
              <a:t>  </a:t>
            </a:r>
          </a:p>
        </p:txBody>
      </p:sp>
      <p:sp>
        <p:nvSpPr>
          <p:cNvPr id="6" name="ZoneTexte 5"/>
          <p:cNvSpPr txBox="1"/>
          <p:nvPr/>
        </p:nvSpPr>
        <p:spPr>
          <a:xfrm>
            <a:off x="539552" y="6165304"/>
            <a:ext cx="8280920" cy="261610"/>
          </a:xfrm>
          <a:prstGeom prst="rect">
            <a:avLst/>
          </a:prstGeom>
          <a:noFill/>
        </p:spPr>
        <p:txBody>
          <a:bodyPr wrap="square" rtlCol="0">
            <a:spAutoFit/>
          </a:bodyPr>
          <a:lstStyle/>
          <a:p>
            <a:r>
              <a:rPr lang="fr-FR" sz="1100" b="1" dirty="0">
                <a:solidFill>
                  <a:srgbClr val="0E3296"/>
                </a:solidFill>
              </a:rPr>
              <a:t> </a:t>
            </a:r>
            <a:endParaRPr lang="fr-FR"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Climatologie de </a:t>
            </a:r>
            <a:r>
              <a:rPr lang="fr-FR"/>
              <a:t>la France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39752" y="476672"/>
            <a:ext cx="4464496" cy="4907905"/>
          </a:xfrm>
        </p:spPr>
      </p:pic>
    </p:spTree>
    <p:extLst>
      <p:ext uri="{BB962C8B-B14F-4D97-AF65-F5344CB8AC3E}">
        <p14:creationId xmlns:p14="http://schemas.microsoft.com/office/powerpoint/2010/main" xmlns="" val="124504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Foyers de population </a:t>
            </a:r>
          </a:p>
        </p:txBody>
      </p:sp>
      <p:pic>
        <p:nvPicPr>
          <p:cNvPr id="4" name="Espace réservé du contenu 3" descr="Les foyers de population dans le monde.jpg"/>
          <p:cNvPicPr>
            <a:picLocks noGrp="1" noChangeAspect="1"/>
          </p:cNvPicPr>
          <p:nvPr>
            <p:ph idx="1"/>
          </p:nvPr>
        </p:nvPicPr>
        <p:blipFill>
          <a:blip r:embed="rId2" cstate="print"/>
          <a:stretch>
            <a:fillRect/>
          </a:stretch>
        </p:blipFill>
        <p:spPr>
          <a:xfrm>
            <a:off x="683568" y="530225"/>
            <a:ext cx="7776864" cy="4987007"/>
          </a:xfrm>
        </p:spPr>
      </p:pic>
    </p:spTree>
    <p:extLst>
      <p:ext uri="{BB962C8B-B14F-4D97-AF65-F5344CB8AC3E}">
        <p14:creationId xmlns:p14="http://schemas.microsoft.com/office/powerpoint/2010/main" xmlns="" val="66432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Catastrophes naturelles monde</a:t>
            </a:r>
          </a:p>
        </p:txBody>
      </p:sp>
      <p:pic>
        <p:nvPicPr>
          <p:cNvPr id="4" name="Espace réservé du contenu 3" descr="carte_evt_monde_2001-2015.JPG"/>
          <p:cNvPicPr>
            <a:picLocks noGrp="1" noChangeAspect="1"/>
          </p:cNvPicPr>
          <p:nvPr>
            <p:ph idx="1"/>
          </p:nvPr>
        </p:nvPicPr>
        <p:blipFill>
          <a:blip r:embed="rId2" cstate="print"/>
          <a:stretch>
            <a:fillRect/>
          </a:stretch>
        </p:blipFill>
        <p:spPr>
          <a:xfrm>
            <a:off x="827584" y="476672"/>
            <a:ext cx="7488832" cy="5059015"/>
          </a:xfrm>
        </p:spPr>
      </p:pic>
    </p:spTree>
    <p:extLst>
      <p:ext uri="{BB962C8B-B14F-4D97-AF65-F5344CB8AC3E}">
        <p14:creationId xmlns:p14="http://schemas.microsoft.com/office/powerpoint/2010/main" xmlns="" val="184405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445224"/>
            <a:ext cx="8183880" cy="864096"/>
          </a:xfrm>
        </p:spPr>
        <p:txBody>
          <a:bodyPr>
            <a:normAutofit/>
          </a:bodyPr>
          <a:lstStyle/>
          <a:p>
            <a:r>
              <a:rPr lang="fr-FR" dirty="0"/>
              <a:t>Démographie France </a:t>
            </a:r>
          </a:p>
        </p:txBody>
      </p:sp>
      <p:pic>
        <p:nvPicPr>
          <p:cNvPr id="4" name="Espace réservé du contenu 3" descr="repartition population france.jpg"/>
          <p:cNvPicPr>
            <a:picLocks noGrp="1" noChangeAspect="1"/>
          </p:cNvPicPr>
          <p:nvPr>
            <p:ph idx="1"/>
          </p:nvPr>
        </p:nvPicPr>
        <p:blipFill>
          <a:blip r:embed="rId2" cstate="print"/>
          <a:stretch>
            <a:fillRect/>
          </a:stretch>
        </p:blipFill>
        <p:spPr>
          <a:xfrm>
            <a:off x="1043608" y="476672"/>
            <a:ext cx="6984776" cy="5256584"/>
          </a:xfrm>
        </p:spPr>
      </p:pic>
    </p:spTree>
    <p:extLst>
      <p:ext uri="{BB962C8B-B14F-4D97-AF65-F5344CB8AC3E}">
        <p14:creationId xmlns:p14="http://schemas.microsoft.com/office/powerpoint/2010/main" xmlns="" val="237332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445224"/>
            <a:ext cx="8183880" cy="864096"/>
          </a:xfrm>
        </p:spPr>
        <p:txBody>
          <a:bodyPr>
            <a:normAutofit fontScale="90000"/>
          </a:bodyPr>
          <a:lstStyle/>
          <a:p>
            <a:r>
              <a:rPr lang="fr-FR" dirty="0"/>
              <a:t>Catastrophes naturelles France</a:t>
            </a:r>
          </a:p>
        </p:txBody>
      </p:sp>
      <p:pic>
        <p:nvPicPr>
          <p:cNvPr id="4" name="Espace réservé du contenu 3" descr="catastrophe_naturelle_FRANCE.png"/>
          <p:cNvPicPr>
            <a:picLocks noGrp="1" noChangeAspect="1"/>
          </p:cNvPicPr>
          <p:nvPr>
            <p:ph idx="1"/>
          </p:nvPr>
        </p:nvPicPr>
        <p:blipFill>
          <a:blip r:embed="rId2" cstate="print"/>
          <a:stretch>
            <a:fillRect/>
          </a:stretch>
        </p:blipFill>
        <p:spPr>
          <a:xfrm>
            <a:off x="2339752" y="476672"/>
            <a:ext cx="4824536" cy="5328592"/>
          </a:xfrm>
        </p:spPr>
      </p:pic>
    </p:spTree>
    <p:extLst>
      <p:ext uri="{BB962C8B-B14F-4D97-AF65-F5344CB8AC3E}">
        <p14:creationId xmlns:p14="http://schemas.microsoft.com/office/powerpoint/2010/main" xmlns="" val="305678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2" y="4941168"/>
            <a:ext cx="7920880" cy="1008112"/>
          </a:xfrm>
          <a:ln>
            <a:solidFill>
              <a:srgbClr val="FFC000"/>
            </a:solidFill>
          </a:ln>
        </p:spPr>
        <p:txBody>
          <a:bodyPr>
            <a:normAutofit fontScale="90000"/>
          </a:bodyPr>
          <a:lstStyle/>
          <a:p>
            <a:r>
              <a:rPr lang="fr-FR" dirty="0"/>
              <a:t>Sècheresses aux 20 et 21</a:t>
            </a:r>
            <a:r>
              <a:rPr lang="fr-FR" baseline="30000" dirty="0"/>
              <a:t>ème</a:t>
            </a:r>
            <a:r>
              <a:rPr lang="fr-FR" dirty="0"/>
              <a:t> siècles</a:t>
            </a:r>
            <a:br>
              <a:rPr lang="fr-FR" dirty="0"/>
            </a:br>
            <a:r>
              <a:rPr lang="fr-FR" dirty="0"/>
              <a:t>dans le nord de la France</a:t>
            </a:r>
          </a:p>
        </p:txBody>
      </p:sp>
      <p:sp>
        <p:nvSpPr>
          <p:cNvPr id="3" name="Espace réservé du contenu 2"/>
          <p:cNvSpPr>
            <a:spLocks noGrp="1"/>
          </p:cNvSpPr>
          <p:nvPr>
            <p:ph idx="1"/>
          </p:nvPr>
        </p:nvSpPr>
        <p:spPr>
          <a:xfrm>
            <a:off x="467544" y="476672"/>
            <a:ext cx="8183880" cy="4032448"/>
          </a:xfrm>
        </p:spPr>
        <p:txBody>
          <a:bodyPr/>
          <a:lstStyle/>
          <a:p>
            <a:pPr>
              <a:buNone/>
            </a:pPr>
            <a:r>
              <a:rPr lang="fr-FR" sz="2000" dirty="0"/>
              <a:t>Été et automne 1904 - Été 1911 – été 1918 </a:t>
            </a:r>
          </a:p>
          <a:p>
            <a:pPr>
              <a:buNone/>
            </a:pPr>
            <a:r>
              <a:rPr lang="fr-FR" sz="2000" dirty="0"/>
              <a:t>Automne 1920 à automne 1921 – mars à septembre 1929</a:t>
            </a:r>
          </a:p>
          <a:p>
            <a:pPr>
              <a:buNone/>
            </a:pPr>
            <a:r>
              <a:rPr lang="fr-FR" sz="2000" dirty="0"/>
              <a:t>Printemps et été 1934 – été 1937 – année 1945 – été 1947</a:t>
            </a:r>
          </a:p>
          <a:p>
            <a:pPr>
              <a:buNone/>
            </a:pPr>
            <a:r>
              <a:rPr lang="fr-FR" sz="2000" dirty="0"/>
              <a:t>Eté 1949 – printemps 1953 – printemps et été 1959 </a:t>
            </a:r>
          </a:p>
          <a:p>
            <a:pPr>
              <a:buNone/>
            </a:pPr>
            <a:r>
              <a:rPr lang="fr-FR" sz="2000" dirty="0"/>
              <a:t> été 1961 - Eté 1962 – hiver printemps et été 1973</a:t>
            </a:r>
          </a:p>
          <a:p>
            <a:pPr>
              <a:buNone/>
            </a:pPr>
            <a:r>
              <a:rPr lang="fr-FR" sz="2000" dirty="0"/>
              <a:t>Mars à septembre 1976 – printemps et été 1982 </a:t>
            </a:r>
          </a:p>
          <a:p>
            <a:pPr>
              <a:buNone/>
            </a:pPr>
            <a:r>
              <a:rPr lang="fr-FR" sz="2000" dirty="0"/>
              <a:t>Septembre et octobre 1985 – hiver printemps été 1989</a:t>
            </a:r>
          </a:p>
          <a:p>
            <a:pPr>
              <a:buNone/>
            </a:pPr>
            <a:r>
              <a:rPr lang="fr-FR" sz="2000" dirty="0"/>
              <a:t>Printemps et été 1990 – hiver et printemps 1992</a:t>
            </a:r>
          </a:p>
          <a:p>
            <a:pPr>
              <a:buNone/>
            </a:pPr>
            <a:r>
              <a:rPr lang="fr-FR" sz="2000" dirty="0"/>
              <a:t>Hiver et printemps 1996 – hiver et printemps 1997</a:t>
            </a:r>
          </a:p>
          <a:p>
            <a:pPr>
              <a:buNone/>
            </a:pPr>
            <a:r>
              <a:rPr lang="fr-FR" sz="2000" dirty="0"/>
              <a:t>Printemps été automne 2003 – été début automne 2018</a:t>
            </a:r>
          </a:p>
          <a:p>
            <a:pPr>
              <a:buNone/>
            </a:pPr>
            <a:endParaRPr lang="fr-FR" dirty="0"/>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EPISODES MEDITERRANEENS</a:t>
            </a:r>
          </a:p>
        </p:txBody>
      </p:sp>
      <p:sp>
        <p:nvSpPr>
          <p:cNvPr id="3" name="Espace réservé du contenu 2"/>
          <p:cNvSpPr>
            <a:spLocks noGrp="1"/>
          </p:cNvSpPr>
          <p:nvPr>
            <p:ph idx="1"/>
          </p:nvPr>
        </p:nvSpPr>
        <p:spPr>
          <a:xfrm>
            <a:off x="502920" y="530352"/>
            <a:ext cx="8183880" cy="4914872"/>
          </a:xfrm>
        </p:spPr>
        <p:txBody>
          <a:bodyPr>
            <a:normAutofit/>
          </a:bodyPr>
          <a:lstStyle/>
          <a:p>
            <a:pPr>
              <a:buNone/>
            </a:pPr>
            <a:r>
              <a:rPr lang="fr-FR" sz="2000" dirty="0"/>
              <a:t>Septembre 1900-Octobre 1906-octobre 1907</a:t>
            </a:r>
          </a:p>
          <a:p>
            <a:pPr>
              <a:buNone/>
            </a:pPr>
            <a:r>
              <a:rPr lang="fr-FR" sz="2000" dirty="0"/>
              <a:t>Septembre 1913-octobre 1915-</a:t>
            </a:r>
          </a:p>
          <a:p>
            <a:pPr>
              <a:buNone/>
            </a:pPr>
            <a:r>
              <a:rPr lang="fr-FR" sz="2000" dirty="0"/>
              <a:t>Octobre 1920-aout 1922-septembre 1924-aout 1927</a:t>
            </a:r>
          </a:p>
          <a:p>
            <a:pPr>
              <a:buNone/>
            </a:pPr>
            <a:r>
              <a:rPr lang="fr-FR" sz="2000" dirty="0"/>
              <a:t>Septembre décembre 1932-septembre 1933-octobre 1938</a:t>
            </a:r>
          </a:p>
          <a:p>
            <a:pPr>
              <a:buNone/>
            </a:pPr>
            <a:r>
              <a:rPr lang="fr-FR" sz="2000" dirty="0"/>
              <a:t>Octobre 1940</a:t>
            </a:r>
          </a:p>
          <a:p>
            <a:pPr>
              <a:buNone/>
            </a:pPr>
            <a:r>
              <a:rPr lang="fr-FR" sz="2000" dirty="0"/>
              <a:t>Septembre octobre 1958</a:t>
            </a:r>
          </a:p>
          <a:p>
            <a:pPr>
              <a:buNone/>
            </a:pPr>
            <a:r>
              <a:rPr lang="fr-FR" sz="2000" dirty="0"/>
              <a:t>Octobre 1961-octobre 1965-octobre 1969</a:t>
            </a:r>
          </a:p>
          <a:p>
            <a:pPr>
              <a:buNone/>
            </a:pPr>
            <a:r>
              <a:rPr lang="fr-FR" sz="2000" dirty="0"/>
              <a:t>Octobre 1970-septembre octobre 1973</a:t>
            </a:r>
          </a:p>
          <a:p>
            <a:pPr>
              <a:buNone/>
            </a:pPr>
            <a:r>
              <a:rPr lang="fr-FR" sz="2000" dirty="0"/>
              <a:t>Octobre 1980-aout 1983-octobre 1988-</a:t>
            </a:r>
          </a:p>
          <a:p>
            <a:pPr>
              <a:buNone/>
            </a:pPr>
            <a:r>
              <a:rPr lang="fr-FR" sz="2000" dirty="0"/>
              <a:t>Septembre 1992-septembre 1994</a:t>
            </a:r>
          </a:p>
          <a:p>
            <a:pPr>
              <a:buNone/>
            </a:pPr>
            <a:r>
              <a:rPr lang="fr-FR" sz="2000" dirty="0"/>
              <a:t>Septembre novembre 2000-septembre 2002-septembre 2005-septembre 2009</a:t>
            </a:r>
          </a:p>
          <a:p>
            <a:pPr>
              <a:buNone/>
            </a:pPr>
            <a:r>
              <a:rPr lang="fr-FR" sz="2000"/>
              <a:t>Septembre 2010-septembre 2014</a:t>
            </a:r>
            <a:endParaRPr lang="fr-FR" sz="2000" dirty="0"/>
          </a:p>
          <a:p>
            <a:pPr>
              <a:buNone/>
            </a:pPr>
            <a:endParaRPr lang="fr-F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Fréquence des cyclones dans l’Atlantique Nord depuis 1852</a:t>
            </a:r>
          </a:p>
        </p:txBody>
      </p:sp>
      <p:pic>
        <p:nvPicPr>
          <p:cNvPr id="4" name="Espace réservé du contenu 3" descr="frequence cyclones.png"/>
          <p:cNvPicPr>
            <a:picLocks noGrp="1" noChangeAspect="1"/>
          </p:cNvPicPr>
          <p:nvPr>
            <p:ph idx="1"/>
          </p:nvPr>
        </p:nvPicPr>
        <p:blipFill>
          <a:blip r:embed="rId2" cstate="print"/>
          <a:stretch>
            <a:fillRect/>
          </a:stretch>
        </p:blipFill>
        <p:spPr>
          <a:xfrm>
            <a:off x="476354" y="908720"/>
            <a:ext cx="8179317" cy="381642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COURANTS OCEANIQUES</a:t>
            </a:r>
          </a:p>
        </p:txBody>
      </p:sp>
      <p:pic>
        <p:nvPicPr>
          <p:cNvPr id="4" name="Espace réservé du contenu 3" descr="circulation_thermohaline.jpg"/>
          <p:cNvPicPr>
            <a:picLocks noGrp="1" noChangeAspect="1"/>
          </p:cNvPicPr>
          <p:nvPr>
            <p:ph idx="1"/>
          </p:nvPr>
        </p:nvPicPr>
        <p:blipFill>
          <a:blip r:embed="rId2" cstate="print"/>
          <a:stretch>
            <a:fillRect/>
          </a:stretch>
        </p:blipFill>
        <p:spPr>
          <a:xfrm>
            <a:off x="1356519" y="919162"/>
            <a:ext cx="6477000" cy="340995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229200"/>
            <a:ext cx="8183880" cy="907544"/>
          </a:xfrm>
        </p:spPr>
        <p:txBody>
          <a:bodyPr>
            <a:normAutofit fontScale="90000"/>
          </a:bodyPr>
          <a:lstStyle/>
          <a:p>
            <a:r>
              <a:rPr lang="fr-FR" dirty="0"/>
              <a:t>Evolution de la température sur la terre       scénario du GIEC</a:t>
            </a:r>
          </a:p>
        </p:txBody>
      </p:sp>
      <p:pic>
        <p:nvPicPr>
          <p:cNvPr id="4" name="Espace réservé du contenu 3" descr="scenario températures GIEC.jpg"/>
          <p:cNvPicPr>
            <a:picLocks noGrp="1" noChangeAspect="1"/>
          </p:cNvPicPr>
          <p:nvPr>
            <p:ph idx="1"/>
          </p:nvPr>
        </p:nvPicPr>
        <p:blipFill>
          <a:blip r:embed="rId2" cstate="print"/>
          <a:stretch>
            <a:fillRect/>
          </a:stretch>
        </p:blipFill>
        <p:spPr>
          <a:xfrm>
            <a:off x="611560" y="476672"/>
            <a:ext cx="7920879" cy="46805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92696"/>
            <a:ext cx="8208912" cy="1224136"/>
          </a:xfrm>
        </p:spPr>
        <p:txBody>
          <a:bodyPr>
            <a:normAutofit fontScale="90000"/>
          </a:bodyPr>
          <a:lstStyle/>
          <a:p>
            <a:pPr algn="ctr"/>
            <a:r>
              <a:rPr lang="fr-FR" sz="5400" dirty="0">
                <a:solidFill>
                  <a:schemeClr val="accent4">
                    <a:lumMod val="50000"/>
                  </a:schemeClr>
                </a:solidFill>
              </a:rPr>
              <a:t>Météo </a:t>
            </a:r>
            <a:r>
              <a:rPr lang="fr-FR" sz="5400" b="0" dirty="0">
                <a:solidFill>
                  <a:schemeClr val="accent4">
                    <a:lumMod val="50000"/>
                  </a:schemeClr>
                </a:solidFill>
              </a:rPr>
              <a:t>et</a:t>
            </a:r>
            <a:r>
              <a:rPr lang="fr-FR" sz="5400" dirty="0">
                <a:solidFill>
                  <a:schemeClr val="accent4">
                    <a:lumMod val="50000"/>
                  </a:schemeClr>
                </a:solidFill>
              </a:rPr>
              <a:t>  Histoire</a:t>
            </a:r>
            <a:br>
              <a:rPr lang="fr-FR" sz="5400" dirty="0">
                <a:solidFill>
                  <a:schemeClr val="accent4">
                    <a:lumMod val="50000"/>
                  </a:schemeClr>
                </a:solidFill>
              </a:rPr>
            </a:br>
            <a:r>
              <a:rPr lang="fr-FR" sz="4000" dirty="0">
                <a:solidFill>
                  <a:schemeClr val="accent4">
                    <a:lumMod val="50000"/>
                  </a:schemeClr>
                </a:solidFill>
              </a:rPr>
              <a:t>Quelques dates</a:t>
            </a:r>
          </a:p>
        </p:txBody>
      </p:sp>
      <p:sp>
        <p:nvSpPr>
          <p:cNvPr id="3" name="Sous-titre 2"/>
          <p:cNvSpPr>
            <a:spLocks noGrp="1"/>
          </p:cNvSpPr>
          <p:nvPr>
            <p:ph type="subTitle" idx="1"/>
          </p:nvPr>
        </p:nvSpPr>
        <p:spPr>
          <a:xfrm>
            <a:off x="683568" y="3645024"/>
            <a:ext cx="7560840" cy="2448272"/>
          </a:xfrm>
        </p:spPr>
        <p:txBody>
          <a:bodyPr>
            <a:normAutofit fontScale="25000" lnSpcReduction="20000"/>
          </a:bodyPr>
          <a:lstStyle/>
          <a:p>
            <a:pPr algn="l"/>
            <a:endParaRPr lang="fr-FR" sz="2500" b="1" dirty="0"/>
          </a:p>
          <a:p>
            <a:pPr algn="l">
              <a:buFont typeface="Arial" pitchFamily="34" charset="0"/>
              <a:buChar char="•"/>
            </a:pPr>
            <a:r>
              <a:rPr lang="fr-FR" sz="6400" b="1" dirty="0">
                <a:solidFill>
                  <a:schemeClr val="accent5">
                    <a:lumMod val="75000"/>
                  </a:schemeClr>
                </a:solidFill>
              </a:rPr>
              <a:t> Hiver 1709 </a:t>
            </a:r>
            <a:r>
              <a:rPr lang="fr-FR" sz="6400" dirty="0">
                <a:solidFill>
                  <a:schemeClr val="accent5">
                    <a:lumMod val="75000"/>
                  </a:schemeClr>
                </a:solidFill>
              </a:rPr>
              <a:t>: le Grand Hiver – 60 cm de neige à Paris</a:t>
            </a:r>
          </a:p>
          <a:p>
            <a:pPr algn="l"/>
            <a:endParaRPr lang="fr-FR" sz="6400" b="1" dirty="0">
              <a:solidFill>
                <a:schemeClr val="accent5">
                  <a:lumMod val="75000"/>
                </a:schemeClr>
              </a:solidFill>
            </a:endParaRPr>
          </a:p>
          <a:p>
            <a:pPr algn="l">
              <a:buFont typeface="Arial" pitchFamily="34" charset="0"/>
              <a:buChar char="•"/>
            </a:pPr>
            <a:r>
              <a:rPr lang="fr-FR" sz="6400" b="1" dirty="0">
                <a:solidFill>
                  <a:schemeClr val="accent5">
                    <a:lumMod val="75000"/>
                  </a:schemeClr>
                </a:solidFill>
              </a:rPr>
              <a:t> Juin 1875 </a:t>
            </a:r>
            <a:r>
              <a:rPr lang="fr-FR" sz="6400" dirty="0">
                <a:solidFill>
                  <a:schemeClr val="accent5">
                    <a:lumMod val="75000"/>
                  </a:schemeClr>
                </a:solidFill>
              </a:rPr>
              <a:t>: pluies torrentielles dans le Sud Ouest – 3000 morts</a:t>
            </a:r>
          </a:p>
          <a:p>
            <a:pPr algn="l"/>
            <a:endParaRPr lang="fr-FR" sz="6400" b="1" dirty="0">
              <a:solidFill>
                <a:schemeClr val="accent5">
                  <a:lumMod val="75000"/>
                </a:schemeClr>
              </a:solidFill>
            </a:endParaRPr>
          </a:p>
          <a:p>
            <a:pPr algn="l">
              <a:buFont typeface="Arial" pitchFamily="34" charset="0"/>
              <a:buChar char="•"/>
            </a:pPr>
            <a:r>
              <a:rPr lang="fr-FR" sz="6400" b="1" dirty="0">
                <a:solidFill>
                  <a:schemeClr val="accent5">
                    <a:lumMod val="75000"/>
                  </a:schemeClr>
                </a:solidFill>
              </a:rPr>
              <a:t> Janvier 1910 </a:t>
            </a:r>
            <a:r>
              <a:rPr lang="fr-FR" sz="6400" dirty="0">
                <a:solidFill>
                  <a:schemeClr val="accent5">
                    <a:lumMod val="75000"/>
                  </a:schemeClr>
                </a:solidFill>
              </a:rPr>
              <a:t>: crues de la Seine</a:t>
            </a:r>
          </a:p>
          <a:p>
            <a:pPr algn="l"/>
            <a:endParaRPr lang="fr-FR" sz="6400" b="1" dirty="0">
              <a:solidFill>
                <a:schemeClr val="accent5">
                  <a:lumMod val="75000"/>
                </a:schemeClr>
              </a:solidFill>
            </a:endParaRPr>
          </a:p>
          <a:p>
            <a:pPr algn="l">
              <a:buFont typeface="Arial" pitchFamily="34" charset="0"/>
              <a:buChar char="•"/>
            </a:pPr>
            <a:r>
              <a:rPr lang="fr-FR" sz="6400" b="1" dirty="0">
                <a:solidFill>
                  <a:schemeClr val="accent5">
                    <a:lumMod val="75000"/>
                  </a:schemeClr>
                </a:solidFill>
              </a:rPr>
              <a:t> Mars 1930 </a:t>
            </a:r>
            <a:r>
              <a:rPr lang="fr-FR" sz="6400" dirty="0">
                <a:solidFill>
                  <a:schemeClr val="accent5">
                    <a:lumMod val="75000"/>
                  </a:schemeClr>
                </a:solidFill>
              </a:rPr>
              <a:t>: Fortes pluies dans le </a:t>
            </a:r>
            <a:r>
              <a:rPr lang="fr-FR" sz="6400" dirty="0" err="1">
                <a:solidFill>
                  <a:schemeClr val="accent5">
                    <a:lumMod val="75000"/>
                  </a:schemeClr>
                </a:solidFill>
              </a:rPr>
              <a:t>Sud-Ouest</a:t>
            </a:r>
            <a:r>
              <a:rPr lang="fr-FR" sz="6400" dirty="0">
                <a:solidFill>
                  <a:schemeClr val="accent5">
                    <a:lumMod val="75000"/>
                  </a:schemeClr>
                </a:solidFill>
              </a:rPr>
              <a:t> – record d’Europe de crues dans le Tarn  - 300 morts – 9 grands ponts détruits</a:t>
            </a:r>
          </a:p>
          <a:p>
            <a:pPr algn="l"/>
            <a:endParaRPr lang="fr-FR" sz="6400" dirty="0">
              <a:solidFill>
                <a:schemeClr val="accent5">
                  <a:lumMod val="75000"/>
                </a:schemeClr>
              </a:solidFill>
            </a:endParaRPr>
          </a:p>
          <a:p>
            <a:pPr algn="l">
              <a:buFont typeface="Arial" pitchFamily="34" charset="0"/>
              <a:buChar char="•"/>
            </a:pPr>
            <a:r>
              <a:rPr lang="fr-FR" sz="6400" b="1" dirty="0">
                <a:solidFill>
                  <a:schemeClr val="accent5">
                    <a:lumMod val="75000"/>
                  </a:schemeClr>
                </a:solidFill>
              </a:rPr>
              <a:t> Juin 1967 : </a:t>
            </a:r>
            <a:r>
              <a:rPr lang="fr-FR" sz="6400" dirty="0">
                <a:solidFill>
                  <a:schemeClr val="accent5">
                    <a:lumMod val="75000"/>
                  </a:schemeClr>
                </a:solidFill>
              </a:rPr>
              <a:t>2 tornades ravagent le Nord Pas de Calais – 7 morts  Dégâts considérables – plus violente tornade du 20eme siècle en France</a:t>
            </a:r>
          </a:p>
          <a:p>
            <a:pPr algn="l"/>
            <a:endParaRPr lang="fr-FR" sz="6400" dirty="0">
              <a:solidFill>
                <a:schemeClr val="accent5">
                  <a:lumMod val="75000"/>
                </a:schemeClr>
              </a:solidFill>
            </a:endParaRPr>
          </a:p>
          <a:p>
            <a:pPr algn="l"/>
            <a:endParaRPr lang="fr-FR" sz="2500" dirty="0"/>
          </a:p>
          <a:p>
            <a:pPr algn="l"/>
            <a:endParaRPr lang="fr-FR" sz="2500" dirty="0"/>
          </a:p>
          <a:p>
            <a:pPr algn="l"/>
            <a:endParaRPr lang="fr-FR" sz="2500" dirty="0"/>
          </a:p>
          <a:p>
            <a:pPr algn="l"/>
            <a:endParaRPr lang="fr-FR" dirty="0"/>
          </a:p>
          <a:p>
            <a:pPr algn="l"/>
            <a:endParaRPr lang="fr-FR" dirty="0"/>
          </a:p>
          <a:p>
            <a:pPr algn="l"/>
            <a:endParaRPr lang="fr-FR" dirty="0"/>
          </a:p>
          <a:p>
            <a:pPr algn="l"/>
            <a:endParaRPr lang="fr-FR" dirty="0"/>
          </a:p>
          <a:p>
            <a:r>
              <a:rPr lang="fr-FR" dirty="0"/>
              <a:t> </a:t>
            </a:r>
          </a:p>
        </p:txBody>
      </p:sp>
      <p:sp>
        <p:nvSpPr>
          <p:cNvPr id="6" name="ZoneTexte 5"/>
          <p:cNvSpPr txBox="1"/>
          <p:nvPr/>
        </p:nvSpPr>
        <p:spPr>
          <a:xfrm>
            <a:off x="539552" y="6165304"/>
            <a:ext cx="8280920" cy="261610"/>
          </a:xfrm>
          <a:prstGeom prst="rect">
            <a:avLst/>
          </a:prstGeom>
          <a:noFill/>
        </p:spPr>
        <p:txBody>
          <a:bodyPr wrap="square" rtlCol="0">
            <a:spAutoFit/>
          </a:bodyPr>
          <a:lstStyle/>
          <a:p>
            <a:r>
              <a:rPr lang="fr-FR" sz="1100" b="1" dirty="0">
                <a:solidFill>
                  <a:srgbClr val="0E3296"/>
                </a:solidFill>
              </a:rPr>
              <a:t> </a:t>
            </a:r>
            <a:endParaRPr lang="fr-F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Evolution du </a:t>
            </a:r>
            <a:r>
              <a:rPr lang="fr-FR" dirty="0" err="1"/>
              <a:t>gulf</a:t>
            </a:r>
            <a:r>
              <a:rPr lang="fr-FR" dirty="0"/>
              <a:t> </a:t>
            </a:r>
            <a:r>
              <a:rPr lang="fr-FR" dirty="0" err="1"/>
              <a:t>stream</a:t>
            </a:r>
            <a:r>
              <a:rPr lang="fr-FR" dirty="0"/>
              <a:t> ??</a:t>
            </a:r>
          </a:p>
        </p:txBody>
      </p:sp>
      <p:pic>
        <p:nvPicPr>
          <p:cNvPr id="4" name="Espace réservé du contenu 3" descr="evolution gulf stream.gif"/>
          <p:cNvPicPr>
            <a:picLocks noGrp="1" noChangeAspect="1"/>
          </p:cNvPicPr>
          <p:nvPr>
            <p:ph idx="1"/>
          </p:nvPr>
        </p:nvPicPr>
        <p:blipFill>
          <a:blip r:embed="rId2" cstate="print"/>
          <a:stretch>
            <a:fillRect/>
          </a:stretch>
        </p:blipFill>
        <p:spPr>
          <a:xfrm>
            <a:off x="1043608" y="548680"/>
            <a:ext cx="7200800" cy="4896544"/>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Evolution de la température en France depuis 1900</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40032" y="476672"/>
            <a:ext cx="6391927" cy="450680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AC284AB-306C-4A05-8BDE-5D385C75CE82}"/>
              </a:ext>
            </a:extLst>
          </p:cNvPr>
          <p:cNvSpPr>
            <a:spLocks noGrp="1"/>
          </p:cNvSpPr>
          <p:nvPr>
            <p:ph type="title"/>
          </p:nvPr>
        </p:nvSpPr>
        <p:spPr>
          <a:xfrm>
            <a:off x="539552" y="5157192"/>
            <a:ext cx="8136904" cy="949856"/>
          </a:xfrm>
        </p:spPr>
        <p:txBody>
          <a:bodyPr>
            <a:normAutofit fontScale="90000"/>
          </a:bodyPr>
          <a:lstStyle/>
          <a:p>
            <a:r>
              <a:rPr lang="fr-FR" dirty="0"/>
              <a:t>Evolution des pluies à Saint Quentin </a:t>
            </a:r>
          </a:p>
        </p:txBody>
      </p:sp>
      <p:pic>
        <p:nvPicPr>
          <p:cNvPr id="5" name="Espace réservé du contenu 4">
            <a:extLst>
              <a:ext uri="{FF2B5EF4-FFF2-40B4-BE49-F238E27FC236}">
                <a16:creationId xmlns:a16="http://schemas.microsoft.com/office/drawing/2014/main" xmlns="" id="{3F0130B5-24B2-485A-A96E-61D1407D7BF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p:blipFill>
        <p:spPr>
          <a:xfrm>
            <a:off x="755576" y="476672"/>
            <a:ext cx="7560840" cy="4536504"/>
          </a:xfrm>
        </p:spPr>
      </p:pic>
    </p:spTree>
    <p:extLst>
      <p:ext uri="{BB962C8B-B14F-4D97-AF65-F5344CB8AC3E}">
        <p14:creationId xmlns:p14="http://schemas.microsoft.com/office/powerpoint/2010/main" xmlns="" val="46811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B702BFE-B7AA-41AC-A0AE-187BB3C1D34C}"/>
              </a:ext>
            </a:extLst>
          </p:cNvPr>
          <p:cNvSpPr>
            <a:spLocks noGrp="1"/>
          </p:cNvSpPr>
          <p:nvPr>
            <p:ph type="title"/>
          </p:nvPr>
        </p:nvSpPr>
        <p:spPr/>
        <p:txBody>
          <a:bodyPr>
            <a:normAutofit fontScale="90000"/>
          </a:bodyPr>
          <a:lstStyle/>
          <a:p>
            <a:r>
              <a:rPr lang="fr-FR" dirty="0"/>
              <a:t>Nombre de tempêtes en France</a:t>
            </a:r>
          </a:p>
        </p:txBody>
      </p:sp>
      <p:pic>
        <p:nvPicPr>
          <p:cNvPr id="5" name="Espace réservé du contenu 4">
            <a:extLst>
              <a:ext uri="{FF2B5EF4-FFF2-40B4-BE49-F238E27FC236}">
                <a16:creationId xmlns:a16="http://schemas.microsoft.com/office/drawing/2014/main" xmlns="" id="{96ED72C5-9C83-42AF-AFA9-2794E11C001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2920" y="530225"/>
            <a:ext cx="8029519" cy="4770983"/>
          </a:xfrm>
        </p:spPr>
      </p:pic>
    </p:spTree>
    <p:extLst>
      <p:ext uri="{BB962C8B-B14F-4D97-AF65-F5344CB8AC3E}">
        <p14:creationId xmlns:p14="http://schemas.microsoft.com/office/powerpoint/2010/main" xmlns="" val="93037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576" y="5445224"/>
            <a:ext cx="8183880" cy="1080118"/>
          </a:xfrm>
        </p:spPr>
        <p:txBody>
          <a:bodyPr>
            <a:normAutofit fontScale="90000"/>
          </a:bodyPr>
          <a:lstStyle/>
          <a:p>
            <a:r>
              <a:rPr lang="fr-FR" dirty="0">
                <a:solidFill>
                  <a:srgbClr val="FF0000"/>
                </a:solidFill>
              </a:rPr>
              <a:t>Variabilité du climat</a:t>
            </a:r>
            <a:r>
              <a:rPr lang="fr-FR" dirty="0"/>
              <a:t/>
            </a:r>
            <a:br>
              <a:rPr lang="fr-FR" dirty="0"/>
            </a:br>
            <a:r>
              <a:rPr lang="fr-FR" dirty="0">
                <a:solidFill>
                  <a:schemeClr val="tx1"/>
                </a:solidFill>
              </a:rPr>
              <a:t>à Reims un 6 septembre</a:t>
            </a:r>
            <a:endParaRPr lang="fr-FR" sz="2700" dirty="0">
              <a:solidFill>
                <a:schemeClr val="tx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4288024855"/>
              </p:ext>
            </p:extLst>
          </p:nvPr>
        </p:nvGraphicFramePr>
        <p:xfrm>
          <a:off x="395536" y="714605"/>
          <a:ext cx="8280920" cy="4754208"/>
        </p:xfrm>
        <a:graphic>
          <a:graphicData uri="http://schemas.openxmlformats.org/drawingml/2006/table">
            <a:tbl>
              <a:tblPr firstRow="1" bandRow="1">
                <a:tableStyleId>{5C22544A-7EE6-4342-B048-85BDC9FD1C3A}</a:tableStyleId>
              </a:tblPr>
              <a:tblGrid>
                <a:gridCol w="2070230">
                  <a:extLst>
                    <a:ext uri="{9D8B030D-6E8A-4147-A177-3AD203B41FA5}">
                      <a16:colId xmlns:a16="http://schemas.microsoft.com/office/drawing/2014/main" xmlns="" val="20000"/>
                    </a:ext>
                  </a:extLst>
                </a:gridCol>
                <a:gridCol w="174619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736304">
                  <a:extLst>
                    <a:ext uri="{9D8B030D-6E8A-4147-A177-3AD203B41FA5}">
                      <a16:colId xmlns:a16="http://schemas.microsoft.com/office/drawing/2014/main" xmlns="" val="20003"/>
                    </a:ext>
                  </a:extLst>
                </a:gridCol>
              </a:tblGrid>
              <a:tr h="472229">
                <a:tc>
                  <a:txBody>
                    <a:bodyPr/>
                    <a:lstStyle/>
                    <a:p>
                      <a:r>
                        <a:rPr lang="fr-FR" dirty="0"/>
                        <a:t>Année</a:t>
                      </a:r>
                      <a:r>
                        <a:rPr lang="fr-FR" baseline="0" dirty="0"/>
                        <a:t> </a:t>
                      </a:r>
                      <a:endParaRPr lang="fr-FR" dirty="0"/>
                    </a:p>
                  </a:txBody>
                  <a:tcPr/>
                </a:tc>
                <a:tc>
                  <a:txBody>
                    <a:bodyPr/>
                    <a:lstStyle/>
                    <a:p>
                      <a:r>
                        <a:rPr lang="fr-FR" dirty="0"/>
                        <a:t>T°</a:t>
                      </a:r>
                      <a:r>
                        <a:rPr lang="fr-FR" baseline="0" dirty="0"/>
                        <a:t> mini </a:t>
                      </a:r>
                      <a:endParaRPr lang="fr-FR" dirty="0"/>
                    </a:p>
                  </a:txBody>
                  <a:tcPr/>
                </a:tc>
                <a:tc>
                  <a:txBody>
                    <a:bodyPr/>
                    <a:lstStyle/>
                    <a:p>
                      <a:r>
                        <a:rPr lang="fr-FR" dirty="0"/>
                        <a:t>T° maxi </a:t>
                      </a:r>
                    </a:p>
                  </a:txBody>
                  <a:tcPr/>
                </a:tc>
                <a:tc>
                  <a:txBody>
                    <a:bodyPr/>
                    <a:lstStyle/>
                    <a:p>
                      <a:r>
                        <a:rPr lang="fr-FR" dirty="0"/>
                        <a:t>Etat</a:t>
                      </a:r>
                      <a:r>
                        <a:rPr lang="fr-FR" baseline="0" dirty="0"/>
                        <a:t> du ciel</a:t>
                      </a:r>
                      <a:endParaRPr lang="fr-FR" dirty="0"/>
                    </a:p>
                  </a:txBody>
                  <a:tcPr/>
                </a:tc>
                <a:extLst>
                  <a:ext uri="{0D108BD9-81ED-4DB2-BD59-A6C34878D82A}">
                    <a16:rowId xmlns:a16="http://schemas.microsoft.com/office/drawing/2014/main" xmlns="" val="10000"/>
                  </a:ext>
                </a:extLst>
              </a:tr>
              <a:tr h="472229">
                <a:tc>
                  <a:txBody>
                    <a:bodyPr/>
                    <a:lstStyle/>
                    <a:p>
                      <a:r>
                        <a:rPr lang="fr-FR" dirty="0"/>
                        <a:t>1975</a:t>
                      </a:r>
                    </a:p>
                  </a:txBody>
                  <a:tcPr/>
                </a:tc>
                <a:tc>
                  <a:txBody>
                    <a:bodyPr/>
                    <a:lstStyle/>
                    <a:p>
                      <a:r>
                        <a:rPr lang="fr-FR" dirty="0"/>
                        <a:t> </a:t>
                      </a:r>
                      <a:r>
                        <a:rPr lang="fr-FR" baseline="0" dirty="0"/>
                        <a:t>       8</a:t>
                      </a:r>
                      <a:r>
                        <a:rPr lang="fr-FR" dirty="0"/>
                        <a:t>°</a:t>
                      </a:r>
                    </a:p>
                  </a:txBody>
                  <a:tcPr/>
                </a:tc>
                <a:tc>
                  <a:txBody>
                    <a:bodyPr/>
                    <a:lstStyle/>
                    <a:p>
                      <a:r>
                        <a:rPr lang="fr-FR" dirty="0"/>
                        <a:t> </a:t>
                      </a:r>
                      <a:r>
                        <a:rPr lang="fr-FR" baseline="0" dirty="0"/>
                        <a:t>     22°</a:t>
                      </a:r>
                      <a:endParaRPr lang="fr-FR" dirty="0"/>
                    </a:p>
                  </a:txBody>
                  <a:tcPr/>
                </a:tc>
                <a:tc>
                  <a:txBody>
                    <a:bodyPr/>
                    <a:lstStyle/>
                    <a:p>
                      <a:r>
                        <a:rPr lang="fr-FR" dirty="0"/>
                        <a:t>Eclaircies   </a:t>
                      </a:r>
                    </a:p>
                  </a:txBody>
                  <a:tcPr/>
                </a:tc>
                <a:extLst>
                  <a:ext uri="{0D108BD9-81ED-4DB2-BD59-A6C34878D82A}">
                    <a16:rowId xmlns:a16="http://schemas.microsoft.com/office/drawing/2014/main" xmlns="" val="10001"/>
                  </a:ext>
                </a:extLst>
              </a:tr>
              <a:tr h="441852">
                <a:tc>
                  <a:txBody>
                    <a:bodyPr/>
                    <a:lstStyle/>
                    <a:p>
                      <a:r>
                        <a:rPr lang="fr-FR" dirty="0"/>
                        <a:t>1980</a:t>
                      </a:r>
                    </a:p>
                  </a:txBody>
                  <a:tcPr/>
                </a:tc>
                <a:tc>
                  <a:txBody>
                    <a:bodyPr/>
                    <a:lstStyle/>
                    <a:p>
                      <a:r>
                        <a:rPr lang="fr-FR" dirty="0"/>
                        <a:t> </a:t>
                      </a:r>
                      <a:r>
                        <a:rPr lang="fr-FR" baseline="0" dirty="0"/>
                        <a:t>      11</a:t>
                      </a:r>
                      <a:r>
                        <a:rPr lang="fr-FR" dirty="0"/>
                        <a:t>°</a:t>
                      </a:r>
                    </a:p>
                  </a:txBody>
                  <a:tcPr/>
                </a:tc>
                <a:tc>
                  <a:txBody>
                    <a:bodyPr/>
                    <a:lstStyle/>
                    <a:p>
                      <a:r>
                        <a:rPr lang="fr-FR" dirty="0"/>
                        <a:t> </a:t>
                      </a:r>
                      <a:r>
                        <a:rPr lang="fr-FR" baseline="0" dirty="0"/>
                        <a:t>     20</a:t>
                      </a:r>
                      <a:r>
                        <a:rPr lang="fr-FR" dirty="0"/>
                        <a:t>°</a:t>
                      </a:r>
                    </a:p>
                  </a:txBody>
                  <a:tcPr/>
                </a:tc>
                <a:tc>
                  <a:txBody>
                    <a:bodyPr/>
                    <a:lstStyle/>
                    <a:p>
                      <a:r>
                        <a:rPr lang="fr-FR" baseline="0" dirty="0"/>
                        <a:t>Eclaircies    </a:t>
                      </a:r>
                      <a:endParaRPr lang="fr-FR" dirty="0"/>
                    </a:p>
                  </a:txBody>
                  <a:tcPr/>
                </a:tc>
                <a:extLst>
                  <a:ext uri="{0D108BD9-81ED-4DB2-BD59-A6C34878D82A}">
                    <a16:rowId xmlns:a16="http://schemas.microsoft.com/office/drawing/2014/main" xmlns="" val="10002"/>
                  </a:ext>
                </a:extLst>
              </a:tr>
              <a:tr h="535997">
                <a:tc>
                  <a:txBody>
                    <a:bodyPr/>
                    <a:lstStyle/>
                    <a:p>
                      <a:r>
                        <a:rPr lang="fr-FR" dirty="0"/>
                        <a:t>1985</a:t>
                      </a:r>
                    </a:p>
                  </a:txBody>
                  <a:tcPr/>
                </a:tc>
                <a:tc>
                  <a:txBody>
                    <a:bodyPr/>
                    <a:lstStyle/>
                    <a:p>
                      <a:r>
                        <a:rPr lang="fr-FR" dirty="0"/>
                        <a:t>  </a:t>
                      </a:r>
                      <a:r>
                        <a:rPr lang="fr-FR" baseline="0" dirty="0"/>
                        <a:t>      7</a:t>
                      </a:r>
                      <a:r>
                        <a:rPr lang="fr-FR" dirty="0"/>
                        <a:t>°</a:t>
                      </a:r>
                    </a:p>
                  </a:txBody>
                  <a:tcPr/>
                </a:tc>
                <a:tc>
                  <a:txBody>
                    <a:bodyPr/>
                    <a:lstStyle/>
                    <a:p>
                      <a:r>
                        <a:rPr lang="fr-FR" dirty="0"/>
                        <a:t> </a:t>
                      </a:r>
                      <a:r>
                        <a:rPr lang="fr-FR" baseline="0" dirty="0"/>
                        <a:t>     18</a:t>
                      </a:r>
                      <a:r>
                        <a:rPr lang="fr-FR" dirty="0"/>
                        <a:t>°</a:t>
                      </a:r>
                    </a:p>
                  </a:txBody>
                  <a:tcPr/>
                </a:tc>
                <a:tc>
                  <a:txBody>
                    <a:bodyPr/>
                    <a:lstStyle/>
                    <a:p>
                      <a:r>
                        <a:rPr lang="fr-FR" dirty="0"/>
                        <a:t>Nuageux </a:t>
                      </a:r>
                    </a:p>
                  </a:txBody>
                  <a:tcPr/>
                </a:tc>
                <a:extLst>
                  <a:ext uri="{0D108BD9-81ED-4DB2-BD59-A6C34878D82A}">
                    <a16:rowId xmlns:a16="http://schemas.microsoft.com/office/drawing/2014/main" xmlns="" val="10003"/>
                  </a:ext>
                </a:extLst>
              </a:tr>
              <a:tr h="432048">
                <a:tc>
                  <a:txBody>
                    <a:bodyPr/>
                    <a:lstStyle/>
                    <a:p>
                      <a:r>
                        <a:rPr lang="fr-FR" dirty="0"/>
                        <a:t>1990</a:t>
                      </a:r>
                    </a:p>
                  </a:txBody>
                  <a:tcPr/>
                </a:tc>
                <a:tc>
                  <a:txBody>
                    <a:bodyPr/>
                    <a:lstStyle/>
                    <a:p>
                      <a:r>
                        <a:rPr lang="fr-FR" dirty="0"/>
                        <a:t>  </a:t>
                      </a:r>
                      <a:r>
                        <a:rPr lang="fr-FR" baseline="0" dirty="0"/>
                        <a:t>     11</a:t>
                      </a:r>
                      <a:r>
                        <a:rPr lang="fr-FR" dirty="0"/>
                        <a:t>°</a:t>
                      </a:r>
                    </a:p>
                  </a:txBody>
                  <a:tcPr/>
                </a:tc>
                <a:tc>
                  <a:txBody>
                    <a:bodyPr/>
                    <a:lstStyle/>
                    <a:p>
                      <a:r>
                        <a:rPr lang="fr-FR" dirty="0"/>
                        <a:t> </a:t>
                      </a:r>
                      <a:r>
                        <a:rPr lang="fr-FR" baseline="0" dirty="0"/>
                        <a:t>     19</a:t>
                      </a:r>
                      <a:r>
                        <a:rPr lang="fr-FR" dirty="0"/>
                        <a:t>°</a:t>
                      </a:r>
                    </a:p>
                  </a:txBody>
                  <a:tcPr/>
                </a:tc>
                <a:tc>
                  <a:txBody>
                    <a:bodyPr/>
                    <a:lstStyle/>
                    <a:p>
                      <a:r>
                        <a:rPr lang="fr-FR" dirty="0"/>
                        <a:t>Nuageux/pluvieux</a:t>
                      </a:r>
                    </a:p>
                  </a:txBody>
                  <a:tcPr/>
                </a:tc>
                <a:extLst>
                  <a:ext uri="{0D108BD9-81ED-4DB2-BD59-A6C34878D82A}">
                    <a16:rowId xmlns:a16="http://schemas.microsoft.com/office/drawing/2014/main" xmlns="" val="10004"/>
                  </a:ext>
                </a:extLst>
              </a:tr>
              <a:tr h="472229">
                <a:tc>
                  <a:txBody>
                    <a:bodyPr/>
                    <a:lstStyle/>
                    <a:p>
                      <a:r>
                        <a:rPr lang="fr-FR" dirty="0"/>
                        <a:t>1995</a:t>
                      </a:r>
                    </a:p>
                  </a:txBody>
                  <a:tcPr/>
                </a:tc>
                <a:tc>
                  <a:txBody>
                    <a:bodyPr/>
                    <a:lstStyle/>
                    <a:p>
                      <a:r>
                        <a:rPr lang="fr-FR" dirty="0"/>
                        <a:t>  </a:t>
                      </a:r>
                      <a:r>
                        <a:rPr lang="fr-FR" baseline="0" dirty="0"/>
                        <a:t>      8</a:t>
                      </a:r>
                      <a:r>
                        <a:rPr lang="fr-FR" dirty="0"/>
                        <a:t>°</a:t>
                      </a:r>
                    </a:p>
                  </a:txBody>
                  <a:tcPr/>
                </a:tc>
                <a:tc>
                  <a:txBody>
                    <a:bodyPr/>
                    <a:lstStyle/>
                    <a:p>
                      <a:r>
                        <a:rPr lang="fr-FR" dirty="0"/>
                        <a:t> </a:t>
                      </a:r>
                      <a:r>
                        <a:rPr lang="fr-FR" baseline="0" dirty="0"/>
                        <a:t>     22</a:t>
                      </a:r>
                      <a:r>
                        <a:rPr lang="fr-FR" dirty="0"/>
                        <a:t>°</a:t>
                      </a:r>
                    </a:p>
                  </a:txBody>
                  <a:tcPr/>
                </a:tc>
                <a:tc>
                  <a:txBody>
                    <a:bodyPr/>
                    <a:lstStyle/>
                    <a:p>
                      <a:r>
                        <a:rPr lang="fr-FR" dirty="0"/>
                        <a:t>Eclaircies/averses</a:t>
                      </a:r>
                    </a:p>
                  </a:txBody>
                  <a:tcPr/>
                </a:tc>
                <a:extLst>
                  <a:ext uri="{0D108BD9-81ED-4DB2-BD59-A6C34878D82A}">
                    <a16:rowId xmlns:a16="http://schemas.microsoft.com/office/drawing/2014/main" xmlns="" val="10005"/>
                  </a:ext>
                </a:extLst>
              </a:tr>
              <a:tr h="472229">
                <a:tc>
                  <a:txBody>
                    <a:bodyPr/>
                    <a:lstStyle/>
                    <a:p>
                      <a:r>
                        <a:rPr lang="fr-FR" dirty="0"/>
                        <a:t>2000</a:t>
                      </a:r>
                    </a:p>
                  </a:txBody>
                  <a:tcPr/>
                </a:tc>
                <a:tc>
                  <a:txBody>
                    <a:bodyPr/>
                    <a:lstStyle/>
                    <a:p>
                      <a:r>
                        <a:rPr lang="fr-FR" dirty="0"/>
                        <a:t>  </a:t>
                      </a:r>
                      <a:r>
                        <a:rPr lang="fr-FR" baseline="0" dirty="0"/>
                        <a:t>     11</a:t>
                      </a:r>
                      <a:r>
                        <a:rPr lang="fr-FR" dirty="0"/>
                        <a:t>°</a:t>
                      </a:r>
                    </a:p>
                  </a:txBody>
                  <a:tcPr/>
                </a:tc>
                <a:tc>
                  <a:txBody>
                    <a:bodyPr/>
                    <a:lstStyle/>
                    <a:p>
                      <a:r>
                        <a:rPr lang="fr-FR" dirty="0"/>
                        <a:t> </a:t>
                      </a:r>
                      <a:r>
                        <a:rPr lang="fr-FR" baseline="0" dirty="0"/>
                        <a:t>     18</a:t>
                      </a:r>
                      <a:r>
                        <a:rPr lang="fr-FR" dirty="0"/>
                        <a:t>°</a:t>
                      </a:r>
                    </a:p>
                  </a:txBody>
                  <a:tcPr/>
                </a:tc>
                <a:tc>
                  <a:txBody>
                    <a:bodyPr/>
                    <a:lstStyle/>
                    <a:p>
                      <a:r>
                        <a:rPr lang="fr-FR" dirty="0"/>
                        <a:t>Couvert/pluie</a:t>
                      </a:r>
                    </a:p>
                  </a:txBody>
                  <a:tcPr/>
                </a:tc>
                <a:extLst>
                  <a:ext uri="{0D108BD9-81ED-4DB2-BD59-A6C34878D82A}">
                    <a16:rowId xmlns:a16="http://schemas.microsoft.com/office/drawing/2014/main" xmlns="" val="10006"/>
                  </a:ext>
                </a:extLst>
              </a:tr>
              <a:tr h="415543">
                <a:tc>
                  <a:txBody>
                    <a:bodyPr/>
                    <a:lstStyle/>
                    <a:p>
                      <a:r>
                        <a:rPr lang="fr-FR" dirty="0"/>
                        <a:t>2005</a:t>
                      </a:r>
                    </a:p>
                  </a:txBody>
                  <a:tcPr/>
                </a:tc>
                <a:tc>
                  <a:txBody>
                    <a:bodyPr/>
                    <a:lstStyle/>
                    <a:p>
                      <a:r>
                        <a:rPr lang="fr-FR" dirty="0"/>
                        <a:t>  </a:t>
                      </a:r>
                      <a:r>
                        <a:rPr lang="fr-FR" baseline="0" dirty="0"/>
                        <a:t>     14</a:t>
                      </a:r>
                      <a:r>
                        <a:rPr lang="fr-FR" dirty="0"/>
                        <a:t>° </a:t>
                      </a:r>
                    </a:p>
                  </a:txBody>
                  <a:tcPr/>
                </a:tc>
                <a:tc>
                  <a:txBody>
                    <a:bodyPr/>
                    <a:lstStyle/>
                    <a:p>
                      <a:r>
                        <a:rPr lang="fr-FR" dirty="0"/>
                        <a:t> </a:t>
                      </a:r>
                      <a:r>
                        <a:rPr lang="fr-FR" baseline="0" dirty="0"/>
                        <a:t>     24</a:t>
                      </a:r>
                      <a:r>
                        <a:rPr lang="fr-FR" dirty="0"/>
                        <a:t>°</a:t>
                      </a:r>
                    </a:p>
                  </a:txBody>
                  <a:tcPr/>
                </a:tc>
                <a:tc>
                  <a:txBody>
                    <a:bodyPr/>
                    <a:lstStyle/>
                    <a:p>
                      <a:r>
                        <a:rPr lang="fr-FR" dirty="0"/>
                        <a:t>Eclaircies/averses </a:t>
                      </a:r>
                    </a:p>
                  </a:txBody>
                  <a:tcPr/>
                </a:tc>
                <a:extLst>
                  <a:ext uri="{0D108BD9-81ED-4DB2-BD59-A6C34878D82A}">
                    <a16:rowId xmlns:a16="http://schemas.microsoft.com/office/drawing/2014/main" xmlns="" val="10007"/>
                  </a:ext>
                </a:extLst>
              </a:tr>
              <a:tr h="381095">
                <a:tc>
                  <a:txBody>
                    <a:bodyPr/>
                    <a:lstStyle/>
                    <a:p>
                      <a:r>
                        <a:rPr lang="fr-FR" dirty="0"/>
                        <a:t>2010</a:t>
                      </a:r>
                    </a:p>
                  </a:txBody>
                  <a:tcPr/>
                </a:tc>
                <a:tc>
                  <a:txBody>
                    <a:bodyPr/>
                    <a:lstStyle/>
                    <a:p>
                      <a:r>
                        <a:rPr lang="fr-FR" dirty="0"/>
                        <a:t>  </a:t>
                      </a:r>
                      <a:r>
                        <a:rPr lang="fr-FR" baseline="0" dirty="0"/>
                        <a:t>      9</a:t>
                      </a:r>
                      <a:r>
                        <a:rPr lang="fr-FR" dirty="0"/>
                        <a:t>°</a:t>
                      </a:r>
                    </a:p>
                  </a:txBody>
                  <a:tcPr/>
                </a:tc>
                <a:tc>
                  <a:txBody>
                    <a:bodyPr/>
                    <a:lstStyle/>
                    <a:p>
                      <a:r>
                        <a:rPr lang="fr-FR" dirty="0"/>
                        <a:t> </a:t>
                      </a:r>
                      <a:r>
                        <a:rPr lang="fr-FR" baseline="0" dirty="0"/>
                        <a:t>     21</a:t>
                      </a:r>
                      <a:r>
                        <a:rPr lang="fr-FR" dirty="0"/>
                        <a:t>°</a:t>
                      </a:r>
                    </a:p>
                  </a:txBody>
                  <a:tcPr/>
                </a:tc>
                <a:tc>
                  <a:txBody>
                    <a:bodyPr/>
                    <a:lstStyle/>
                    <a:p>
                      <a:r>
                        <a:rPr lang="fr-FR" dirty="0"/>
                        <a:t>Nuageux/pluvieux </a:t>
                      </a:r>
                    </a:p>
                  </a:txBody>
                  <a:tcPr/>
                </a:tc>
                <a:extLst>
                  <a:ext uri="{0D108BD9-81ED-4DB2-BD59-A6C34878D82A}">
                    <a16:rowId xmlns:a16="http://schemas.microsoft.com/office/drawing/2014/main" xmlns="" val="10008"/>
                  </a:ext>
                </a:extLst>
              </a:tr>
              <a:tr h="658757">
                <a:tc>
                  <a:txBody>
                    <a:bodyPr/>
                    <a:lstStyle/>
                    <a:p>
                      <a:r>
                        <a:rPr lang="fr-FR" dirty="0"/>
                        <a:t>2015</a:t>
                      </a:r>
                    </a:p>
                    <a:p>
                      <a:r>
                        <a:rPr lang="fr-FR" dirty="0"/>
                        <a:t>2020</a:t>
                      </a:r>
                    </a:p>
                  </a:txBody>
                  <a:tcPr/>
                </a:tc>
                <a:tc>
                  <a:txBody>
                    <a:bodyPr/>
                    <a:lstStyle/>
                    <a:p>
                      <a:r>
                        <a:rPr lang="fr-FR" dirty="0"/>
                        <a:t>  </a:t>
                      </a:r>
                      <a:r>
                        <a:rPr lang="fr-FR" baseline="0" dirty="0"/>
                        <a:t>      6</a:t>
                      </a:r>
                      <a:r>
                        <a:rPr lang="fr-FR" dirty="0"/>
                        <a:t>°</a:t>
                      </a:r>
                    </a:p>
                    <a:p>
                      <a:r>
                        <a:rPr lang="fr-FR" dirty="0"/>
                        <a:t>  </a:t>
                      </a:r>
                      <a:r>
                        <a:rPr lang="fr-FR" baseline="0" dirty="0"/>
                        <a:t>      6</a:t>
                      </a:r>
                      <a:r>
                        <a:rPr lang="fr-FR" dirty="0"/>
                        <a:t>°</a:t>
                      </a:r>
                    </a:p>
                  </a:txBody>
                  <a:tcPr/>
                </a:tc>
                <a:tc>
                  <a:txBody>
                    <a:bodyPr/>
                    <a:lstStyle/>
                    <a:p>
                      <a:r>
                        <a:rPr lang="fr-FR" dirty="0"/>
                        <a:t> </a:t>
                      </a:r>
                      <a:r>
                        <a:rPr lang="fr-FR" baseline="0" dirty="0"/>
                        <a:t>     17</a:t>
                      </a:r>
                      <a:r>
                        <a:rPr lang="fr-FR" dirty="0"/>
                        <a:t>°</a:t>
                      </a:r>
                    </a:p>
                    <a:p>
                      <a:r>
                        <a:rPr lang="fr-FR"/>
                        <a:t> </a:t>
                      </a:r>
                      <a:r>
                        <a:rPr lang="fr-FR" baseline="0"/>
                        <a:t>     21</a:t>
                      </a:r>
                      <a:r>
                        <a:rPr lang="fr-FR"/>
                        <a:t>°</a:t>
                      </a:r>
                      <a:endParaRPr lang="fr-FR" dirty="0"/>
                    </a:p>
                  </a:txBody>
                  <a:tcPr/>
                </a:tc>
                <a:tc>
                  <a:txBody>
                    <a:bodyPr/>
                    <a:lstStyle/>
                    <a:p>
                      <a:r>
                        <a:rPr lang="fr-FR" dirty="0"/>
                        <a:t>Eclaircies    </a:t>
                      </a:r>
                    </a:p>
                    <a:p>
                      <a:r>
                        <a:rPr lang="fr-FR" dirty="0"/>
                        <a:t>Eclaircies  </a:t>
                      </a: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776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C95B21-A0D9-4747-B726-425B4F5B77A8}"/>
              </a:ext>
            </a:extLst>
          </p:cNvPr>
          <p:cNvSpPr>
            <a:spLocks noGrp="1"/>
          </p:cNvSpPr>
          <p:nvPr>
            <p:ph type="title"/>
          </p:nvPr>
        </p:nvSpPr>
        <p:spPr>
          <a:xfrm>
            <a:off x="502920" y="5301208"/>
            <a:ext cx="8183880" cy="733832"/>
          </a:xfrm>
        </p:spPr>
        <p:txBody>
          <a:bodyPr/>
          <a:lstStyle/>
          <a:p>
            <a:r>
              <a:rPr lang="fr-FR" dirty="0" err="1"/>
              <a:t>Prevision</a:t>
            </a:r>
            <a:r>
              <a:rPr lang="fr-FR" dirty="0"/>
              <a:t> température France</a:t>
            </a:r>
          </a:p>
        </p:txBody>
      </p:sp>
      <p:pic>
        <p:nvPicPr>
          <p:cNvPr id="5" name="Espace réservé du contenu 4">
            <a:extLst>
              <a:ext uri="{FF2B5EF4-FFF2-40B4-BE49-F238E27FC236}">
                <a16:creationId xmlns:a16="http://schemas.microsoft.com/office/drawing/2014/main" xmlns="" id="{E92C2386-FD0B-4136-BC7D-10AD0622470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86448" y="764704"/>
            <a:ext cx="7416824" cy="4320480"/>
          </a:xfrm>
        </p:spPr>
      </p:pic>
    </p:spTree>
    <p:extLst>
      <p:ext uri="{BB962C8B-B14F-4D97-AF65-F5344CB8AC3E}">
        <p14:creationId xmlns:p14="http://schemas.microsoft.com/office/powerpoint/2010/main" xmlns="" val="2352238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229200"/>
            <a:ext cx="8183880" cy="720080"/>
          </a:xfrm>
        </p:spPr>
        <p:txBody>
          <a:bodyPr>
            <a:normAutofit fontScale="90000"/>
          </a:bodyPr>
          <a:lstStyle/>
          <a:p>
            <a:r>
              <a:rPr lang="fr-FR" dirty="0"/>
              <a:t>Influence de la France dans le monde</a:t>
            </a:r>
          </a:p>
        </p:txBody>
      </p:sp>
      <p:sp>
        <p:nvSpPr>
          <p:cNvPr id="3" name="Espace réservé du contenu 2"/>
          <p:cNvSpPr>
            <a:spLocks noGrp="1"/>
          </p:cNvSpPr>
          <p:nvPr>
            <p:ph idx="1"/>
          </p:nvPr>
        </p:nvSpPr>
        <p:spPr>
          <a:xfrm>
            <a:off x="502920" y="530352"/>
            <a:ext cx="8183880" cy="810416"/>
          </a:xfrm>
        </p:spPr>
        <p:txBody>
          <a:bodyPr>
            <a:noAutofit/>
          </a:bodyPr>
          <a:lstStyle/>
          <a:p>
            <a:r>
              <a:rPr lang="fr-FR" sz="2400" dirty="0"/>
              <a:t>0.85 % de la population mondiale</a:t>
            </a:r>
          </a:p>
          <a:p>
            <a:endParaRPr lang="fr-FR" sz="2400" dirty="0"/>
          </a:p>
          <a:p>
            <a:r>
              <a:rPr lang="fr-FR" sz="2400" dirty="0"/>
              <a:t>0.45 % des terres du monde</a:t>
            </a:r>
          </a:p>
          <a:p>
            <a:endParaRPr lang="fr-FR" sz="2400" dirty="0"/>
          </a:p>
          <a:p>
            <a:r>
              <a:rPr lang="fr-FR" sz="2400" dirty="0"/>
              <a:t>0.9 % des émissions de CO2 sur notre territoire 4.9 tonnes de CO2 par habitant </a:t>
            </a:r>
          </a:p>
          <a:p>
            <a:endParaRPr lang="fr-FR" sz="2400" dirty="0"/>
          </a:p>
          <a:p>
            <a:r>
              <a:rPr lang="fr-FR" sz="2400" dirty="0"/>
              <a:t>Mais en comptant les importations cela </a:t>
            </a:r>
            <a:r>
              <a:rPr lang="fr-FR" sz="2400" dirty="0" err="1"/>
              <a:t>represente</a:t>
            </a:r>
            <a:r>
              <a:rPr lang="fr-FR" sz="2400" dirty="0"/>
              <a:t> 10 tonnes de CO2 par habitant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atabab_emissions_co2_1990_2019_donnees_cles.png"/>
          <p:cNvPicPr>
            <a:picLocks noGrp="1" noChangeAspect="1"/>
          </p:cNvPicPr>
          <p:nvPr>
            <p:ph idx="1"/>
          </p:nvPr>
        </p:nvPicPr>
        <p:blipFill>
          <a:blip r:embed="rId2" cstate="print"/>
          <a:stretch>
            <a:fillRect/>
          </a:stretch>
        </p:blipFill>
        <p:spPr>
          <a:xfrm>
            <a:off x="971600" y="332656"/>
            <a:ext cx="7344816" cy="6048671"/>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coupe de </a:t>
            </a:r>
            <a:r>
              <a:rPr lang="fr-FR"/>
              <a:t>la terre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62456" y="530225"/>
            <a:ext cx="6065125" cy="4187825"/>
          </a:xfrm>
        </p:spPr>
      </p:pic>
    </p:spTree>
    <p:extLst>
      <p:ext uri="{BB962C8B-B14F-4D97-AF65-F5344CB8AC3E}">
        <p14:creationId xmlns:p14="http://schemas.microsoft.com/office/powerpoint/2010/main" xmlns="" val="4184488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Couche atmosphérique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31840" y="692696"/>
            <a:ext cx="2991303" cy="4187825"/>
          </a:xfrm>
          <a:prstGeom prst="rect">
            <a:avLst/>
          </a:prstGeom>
        </p:spPr>
      </p:pic>
    </p:spTree>
    <p:extLst>
      <p:ext uri="{BB962C8B-B14F-4D97-AF65-F5344CB8AC3E}">
        <p14:creationId xmlns:p14="http://schemas.microsoft.com/office/powerpoint/2010/main" xmlns="" val="212659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183880" cy="1051560"/>
          </a:xfrm>
        </p:spPr>
        <p:txBody>
          <a:bodyPr/>
          <a:lstStyle/>
          <a:p>
            <a:r>
              <a:rPr lang="fr-FR" dirty="0">
                <a:solidFill>
                  <a:schemeClr val="accent4">
                    <a:lumMod val="50000"/>
                  </a:schemeClr>
                </a:solidFill>
                <a:effectLst>
                  <a:outerShdw blurRad="38100" dist="38100" dir="2700000" algn="tl">
                    <a:srgbClr val="000000">
                      <a:alpha val="43137"/>
                    </a:srgbClr>
                  </a:outerShdw>
                </a:effectLst>
              </a:rPr>
              <a:t>Dans le monde </a:t>
            </a:r>
          </a:p>
        </p:txBody>
      </p:sp>
      <p:sp>
        <p:nvSpPr>
          <p:cNvPr id="3" name="Espace réservé du contenu 2"/>
          <p:cNvSpPr>
            <a:spLocks noGrp="1"/>
          </p:cNvSpPr>
          <p:nvPr>
            <p:ph idx="1"/>
          </p:nvPr>
        </p:nvSpPr>
        <p:spPr>
          <a:xfrm>
            <a:off x="467544" y="1772816"/>
            <a:ext cx="8208912" cy="4187952"/>
          </a:xfrm>
        </p:spPr>
        <p:txBody>
          <a:bodyPr/>
          <a:lstStyle/>
          <a:p>
            <a:r>
              <a:rPr lang="fr-FR" sz="1600" dirty="0"/>
              <a:t>31 octobre 1923 au 7 avril 1924 </a:t>
            </a:r>
          </a:p>
          <a:p>
            <a:pPr>
              <a:buNone/>
            </a:pPr>
            <a:r>
              <a:rPr lang="fr-FR" sz="1600" dirty="0"/>
              <a:t>    160 jours de suite dépassant les 38 degrés, record détenu par </a:t>
            </a:r>
          </a:p>
          <a:p>
            <a:r>
              <a:rPr lang="fr-FR" sz="1600" dirty="0" err="1"/>
              <a:t>Marble</a:t>
            </a:r>
            <a:r>
              <a:rPr lang="fr-FR" sz="1600" dirty="0"/>
              <a:t> bar en Australie</a:t>
            </a:r>
          </a:p>
          <a:p>
            <a:endParaRPr lang="fr-FR" sz="1600" dirty="0"/>
          </a:p>
          <a:p>
            <a:r>
              <a:rPr lang="fr-FR" sz="1600" dirty="0"/>
              <a:t>1900  </a:t>
            </a:r>
          </a:p>
          <a:p>
            <a:r>
              <a:rPr lang="fr-FR" sz="1600" dirty="0"/>
              <a:t>Sècheresse en Inde, 3 250 000 morts </a:t>
            </a:r>
          </a:p>
          <a:p>
            <a:endParaRPr lang="fr-FR" sz="1600" dirty="0"/>
          </a:p>
          <a:p>
            <a:r>
              <a:rPr lang="fr-FR" sz="1600" dirty="0"/>
              <a:t>1925</a:t>
            </a:r>
          </a:p>
          <a:p>
            <a:r>
              <a:rPr lang="fr-FR" sz="1600" dirty="0"/>
              <a:t>Une tornade tue 695 personnes aux Etats Unis </a:t>
            </a:r>
          </a:p>
          <a:p>
            <a:endParaRPr lang="fr-FR" sz="1600" dirty="0"/>
          </a:p>
          <a:p>
            <a:r>
              <a:rPr lang="fr-FR" sz="1600" dirty="0"/>
              <a:t>1931 </a:t>
            </a:r>
          </a:p>
          <a:p>
            <a:r>
              <a:rPr lang="fr-FR" sz="1600" dirty="0"/>
              <a:t>Une inondation fait 4 millions de victimes en Chine </a:t>
            </a:r>
          </a:p>
          <a:p>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3024336"/>
          </a:xfrm>
        </p:spPr>
        <p:txBody>
          <a:bodyPr>
            <a:normAutofit/>
          </a:bodyPr>
          <a:lstStyle/>
          <a:p>
            <a:pPr algn="l"/>
            <a:r>
              <a:rPr lang="fr-FR" dirty="0">
                <a:solidFill>
                  <a:schemeClr val="accent4">
                    <a:lumMod val="50000"/>
                  </a:schemeClr>
                </a:solidFill>
              </a:rPr>
              <a:t>La météorologie apparait comme un marqueur de l’évolution de la société </a:t>
            </a: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2920" y="530352"/>
            <a:ext cx="8183880" cy="5562944"/>
          </a:xfrm>
        </p:spPr>
        <p:txBody>
          <a:bodyPr/>
          <a:lstStyle/>
          <a:p>
            <a:r>
              <a:rPr lang="fr-FR" sz="2400" dirty="0"/>
              <a:t>1852 - Napoléon III se fait peindre sur les ponts de Lyon au moment </a:t>
            </a:r>
            <a:r>
              <a:rPr lang="fr-FR" sz="2400" b="1" dirty="0"/>
              <a:t>des crues historiques</a:t>
            </a:r>
            <a:r>
              <a:rPr lang="fr-FR" sz="2400" dirty="0"/>
              <a:t> pour montrer sa solidarité avec ses concitoyens.</a:t>
            </a:r>
          </a:p>
          <a:p>
            <a:endParaRPr lang="fr-FR" sz="2400" dirty="0"/>
          </a:p>
          <a:p>
            <a:r>
              <a:rPr lang="fr-FR" sz="2400" dirty="0"/>
              <a:t>1954 – l’appel de l’abbé Pierre pour dire que des français meurent encore de froid à l’occasion </a:t>
            </a:r>
            <a:r>
              <a:rPr lang="fr-FR" sz="2400" b="1" dirty="0"/>
              <a:t>d’un hiver particulièrement rigoureux </a:t>
            </a:r>
          </a:p>
          <a:p>
            <a:endParaRPr lang="fr-FR" b="1" dirty="0"/>
          </a:p>
          <a:p>
            <a:r>
              <a:rPr lang="fr-FR" sz="2400" dirty="0"/>
              <a:t>2003 - </a:t>
            </a:r>
            <a:r>
              <a:rPr lang="fr-FR" sz="2400" b="1" dirty="0"/>
              <a:t> une canicule </a:t>
            </a:r>
            <a:r>
              <a:rPr lang="fr-FR" sz="2400" dirty="0"/>
              <a:t>nous rappelle cruellement que nous avons oublié de faire attention à nos anciens et aux personnes les plus fragiles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400" dirty="0"/>
              <a:t>Début du 21eme siècle </a:t>
            </a:r>
          </a:p>
          <a:p>
            <a:r>
              <a:rPr lang="fr-FR" sz="2400" dirty="0"/>
              <a:t>– le réchauffement climatique nous rappelle que nous vivons de plus en plus nombreux sur une planète aux ressources limitées. </a:t>
            </a:r>
          </a:p>
          <a:p>
            <a:r>
              <a:rPr lang="fr-FR" sz="2400" dirty="0"/>
              <a:t>Quelque soit l ’évolution de cette température nous allons devoir apprendre à vivre comme une espèce responsable sur une terre fragile…</a:t>
            </a:r>
          </a:p>
          <a:p>
            <a:endParaRPr lang="fr-FR" sz="2400" dirty="0"/>
          </a:p>
          <a:p>
            <a:r>
              <a:rPr lang="fr-FR" sz="2400" dirty="0"/>
              <a:t>Mais qui est encore très belle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844824"/>
            <a:ext cx="7772400" cy="1828800"/>
          </a:xfrm>
        </p:spPr>
        <p:txBody>
          <a:bodyPr>
            <a:normAutofit/>
          </a:bodyPr>
          <a:lstStyle/>
          <a:p>
            <a:r>
              <a:rPr lang="fr-FR" sz="5400" dirty="0">
                <a:solidFill>
                  <a:srgbClr val="0E3296"/>
                </a:solidFill>
              </a:rPr>
              <a:t>Louis Bodin</a:t>
            </a:r>
          </a:p>
        </p:txBody>
      </p:sp>
      <p:sp>
        <p:nvSpPr>
          <p:cNvPr id="3" name="Sous-titre 2"/>
          <p:cNvSpPr>
            <a:spLocks noGrp="1"/>
          </p:cNvSpPr>
          <p:nvPr>
            <p:ph type="subTitle" idx="1"/>
          </p:nvPr>
        </p:nvSpPr>
        <p:spPr>
          <a:xfrm>
            <a:off x="722376" y="3645024"/>
            <a:ext cx="7772400" cy="1008112"/>
          </a:xfrm>
        </p:spPr>
        <p:txBody>
          <a:bodyPr>
            <a:normAutofit fontScale="70000" lnSpcReduction="20000"/>
          </a:bodyPr>
          <a:lstStyle/>
          <a:p>
            <a:r>
              <a:rPr lang="fr-FR" dirty="0">
                <a:solidFill>
                  <a:srgbClr val="0E3296"/>
                </a:solidFill>
              </a:rPr>
              <a:t>6 septembre 2022</a:t>
            </a:r>
          </a:p>
          <a:p>
            <a:r>
              <a:rPr lang="fr-FR" sz="3200" b="1" dirty="0">
                <a:solidFill>
                  <a:srgbClr val="0E3296"/>
                </a:solidFill>
              </a:rPr>
              <a:t>CHALONS EN CHAMPAGNE</a:t>
            </a:r>
          </a:p>
          <a:p>
            <a:r>
              <a:rPr lang="fr-FR" sz="3400" b="1" dirty="0" err="1">
                <a:solidFill>
                  <a:srgbClr val="0E3296"/>
                </a:solidFill>
              </a:rPr>
              <a:t>INITIATIV’Retraite</a:t>
            </a:r>
            <a:endParaRPr lang="fr-FR" sz="3400" b="1" dirty="0">
              <a:solidFill>
                <a:srgbClr val="0E3296"/>
              </a:solidFill>
            </a:endParaRPr>
          </a:p>
          <a:p>
            <a:r>
              <a:rPr lang="fr-FR" dirty="0">
                <a:solidFill>
                  <a:srgbClr val="0E3296"/>
                </a:solidFill>
              </a:rPr>
              <a:t> </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183880" cy="1051560"/>
          </a:xfrm>
        </p:spPr>
        <p:txBody>
          <a:bodyPr/>
          <a:lstStyle/>
          <a:p>
            <a:r>
              <a:rPr lang="fr-FR" dirty="0">
                <a:solidFill>
                  <a:schemeClr val="accent4">
                    <a:lumMod val="50000"/>
                  </a:schemeClr>
                </a:solidFill>
              </a:rPr>
              <a:t>citation</a:t>
            </a:r>
          </a:p>
        </p:txBody>
      </p:sp>
      <p:sp>
        <p:nvSpPr>
          <p:cNvPr id="3" name="Espace réservé du contenu 2"/>
          <p:cNvSpPr>
            <a:spLocks noGrp="1"/>
          </p:cNvSpPr>
          <p:nvPr>
            <p:ph idx="1"/>
          </p:nvPr>
        </p:nvSpPr>
        <p:spPr>
          <a:xfrm>
            <a:off x="539552" y="1916832"/>
            <a:ext cx="8183880" cy="4187952"/>
          </a:xfrm>
        </p:spPr>
        <p:txBody>
          <a:bodyPr>
            <a:normAutofit/>
          </a:bodyPr>
          <a:lstStyle/>
          <a:p>
            <a:endParaRPr lang="fr-FR" sz="1600" dirty="0"/>
          </a:p>
          <a:p>
            <a:endParaRPr lang="fr-FR" sz="1600" dirty="0"/>
          </a:p>
          <a:p>
            <a:endParaRPr lang="fr-FR" sz="1600" dirty="0"/>
          </a:p>
          <a:p>
            <a:endParaRPr lang="fr-FR" sz="1600" dirty="0"/>
          </a:p>
          <a:p>
            <a:r>
              <a:rPr lang="fr-FR" sz="2000" dirty="0"/>
              <a:t>« messieurs, depuis quelques années nous sommes témoins de refroidissements sensibles dans l’atmosphère, de variations subites dans les saisons, d’ouragans et d’inondations extraordinaires auxquels la France semble devenir de plus en plus sujette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183880" cy="1872208"/>
          </a:xfrm>
        </p:spPr>
        <p:txBody>
          <a:bodyPr>
            <a:normAutofit/>
          </a:bodyPr>
          <a:lstStyle/>
          <a:p>
            <a:r>
              <a:rPr lang="fr-FR" dirty="0">
                <a:solidFill>
                  <a:schemeClr val="accent4">
                    <a:lumMod val="50000"/>
                  </a:schemeClr>
                </a:solidFill>
              </a:rPr>
              <a:t>   C’était le 25 avril…  1821 !</a:t>
            </a:r>
          </a:p>
        </p:txBody>
      </p:sp>
      <p:sp>
        <p:nvSpPr>
          <p:cNvPr id="3" name="Espace réservé du contenu 2"/>
          <p:cNvSpPr>
            <a:spLocks noGrp="1"/>
          </p:cNvSpPr>
          <p:nvPr>
            <p:ph idx="1"/>
          </p:nvPr>
        </p:nvSpPr>
        <p:spPr>
          <a:xfrm>
            <a:off x="395536" y="1844824"/>
            <a:ext cx="8183880" cy="4187952"/>
          </a:xfrm>
        </p:spPr>
        <p:txBody>
          <a:bodyPr>
            <a:normAutofit/>
          </a:bodyPr>
          <a:lstStyle/>
          <a:p>
            <a:endParaRPr lang="fr-FR" sz="1600" dirty="0"/>
          </a:p>
          <a:p>
            <a:endParaRPr lang="fr-FR" sz="1600" dirty="0"/>
          </a:p>
          <a:p>
            <a:endParaRPr lang="fr-FR" sz="1600" dirty="0"/>
          </a:p>
          <a:p>
            <a:r>
              <a:rPr lang="fr-FR" sz="2000" dirty="0"/>
              <a:t>Déclaration du ministre secrétaire d’Etat à l’Intérieur de l’époque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dirty="0">
                <a:solidFill>
                  <a:schemeClr val="accent4">
                    <a:lumMod val="50000"/>
                  </a:schemeClr>
                </a:solidFill>
              </a:rPr>
              <a:t>Evolution des températures dans le bassin méditerranéen depuis le 17eme siècle      </a:t>
            </a:r>
            <a:r>
              <a:rPr lang="fr-FR" sz="1800" b="0" dirty="0">
                <a:solidFill>
                  <a:schemeClr val="accent4">
                    <a:lumMod val="50000"/>
                  </a:schemeClr>
                </a:solidFill>
              </a:rPr>
              <a:t>source Emmanuel </a:t>
            </a:r>
            <a:r>
              <a:rPr lang="fr-FR" sz="1800" b="0" dirty="0" err="1">
                <a:solidFill>
                  <a:schemeClr val="accent4">
                    <a:lumMod val="50000"/>
                  </a:schemeClr>
                </a:solidFill>
              </a:rPr>
              <a:t>garnier</a:t>
            </a:r>
            <a:r>
              <a:rPr lang="fr-FR" sz="1800" b="0" dirty="0">
                <a:solidFill>
                  <a:schemeClr val="accent4">
                    <a:lumMod val="50000"/>
                  </a:schemeClr>
                </a:solidFill>
              </a:rPr>
              <a:t> </a:t>
            </a:r>
            <a:endParaRPr lang="fr-FR" b="0" dirty="0">
              <a:solidFill>
                <a:schemeClr val="accent4">
                  <a:lumMod val="50000"/>
                </a:schemeClr>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395536" y="548681"/>
            <a:ext cx="8352928" cy="39604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92696"/>
            <a:ext cx="8136904" cy="2232248"/>
          </a:xfrm>
        </p:spPr>
        <p:txBody>
          <a:bodyPr>
            <a:normAutofit/>
          </a:bodyPr>
          <a:lstStyle/>
          <a:p>
            <a:pPr algn="ctr"/>
            <a:r>
              <a:rPr lang="fr-FR" sz="5400" dirty="0">
                <a:solidFill>
                  <a:schemeClr val="accent4">
                    <a:lumMod val="50000"/>
                  </a:schemeClr>
                </a:solidFill>
              </a:rPr>
              <a:t>La</a:t>
            </a:r>
            <a:r>
              <a:rPr lang="fr-FR" sz="5400" dirty="0">
                <a:solidFill>
                  <a:srgbClr val="0E3296"/>
                </a:solidFill>
              </a:rPr>
              <a:t> </a:t>
            </a:r>
            <a:r>
              <a:rPr lang="fr-FR" sz="5400" dirty="0">
                <a:solidFill>
                  <a:schemeClr val="accent4">
                    <a:lumMod val="50000"/>
                  </a:schemeClr>
                </a:solidFill>
              </a:rPr>
              <a:t>Prévision Météo</a:t>
            </a:r>
            <a:br>
              <a:rPr lang="fr-FR" sz="5400" dirty="0">
                <a:solidFill>
                  <a:schemeClr val="accent4">
                    <a:lumMod val="50000"/>
                  </a:schemeClr>
                </a:solidFill>
              </a:rPr>
            </a:br>
            <a:r>
              <a:rPr lang="fr-FR" sz="3600" dirty="0">
                <a:solidFill>
                  <a:schemeClr val="accent4">
                    <a:lumMod val="50000"/>
                  </a:schemeClr>
                </a:solidFill>
              </a:rPr>
              <a:t>Ou en sommes nous</a:t>
            </a:r>
            <a:endParaRPr lang="fr-FR" sz="5400" dirty="0">
              <a:solidFill>
                <a:schemeClr val="accent4">
                  <a:lumMod val="50000"/>
                </a:schemeClr>
              </a:solidFill>
            </a:endParaRPr>
          </a:p>
        </p:txBody>
      </p:sp>
      <p:sp>
        <p:nvSpPr>
          <p:cNvPr id="3" name="Sous-titre 2"/>
          <p:cNvSpPr>
            <a:spLocks noGrp="1"/>
          </p:cNvSpPr>
          <p:nvPr>
            <p:ph type="subTitle" idx="1"/>
          </p:nvPr>
        </p:nvSpPr>
        <p:spPr>
          <a:xfrm>
            <a:off x="683568" y="3573016"/>
            <a:ext cx="7560840" cy="2723093"/>
          </a:xfrm>
        </p:spPr>
        <p:txBody>
          <a:bodyPr>
            <a:normAutofit fontScale="25000" lnSpcReduction="20000"/>
          </a:bodyPr>
          <a:lstStyle/>
          <a:p>
            <a:pPr algn="l">
              <a:buFont typeface="Arial" pitchFamily="34" charset="0"/>
              <a:buChar char="•"/>
            </a:pPr>
            <a:r>
              <a:rPr lang="fr-FR" sz="5500" b="1" dirty="0">
                <a:solidFill>
                  <a:srgbClr val="002060"/>
                </a:solidFill>
              </a:rPr>
              <a:t> </a:t>
            </a:r>
            <a:r>
              <a:rPr lang="fr-FR" sz="6400" b="1" dirty="0">
                <a:solidFill>
                  <a:srgbClr val="002060"/>
                </a:solidFill>
              </a:rPr>
              <a:t>Prévisions fiables : </a:t>
            </a:r>
            <a:r>
              <a:rPr lang="fr-FR" sz="7200" dirty="0">
                <a:solidFill>
                  <a:schemeClr val="tx1"/>
                </a:solidFill>
              </a:rPr>
              <a:t>de 24 heures à 7 jours</a:t>
            </a:r>
          </a:p>
          <a:p>
            <a:pPr algn="l">
              <a:buFont typeface="Arial" pitchFamily="34" charset="0"/>
              <a:buChar char="•"/>
            </a:pPr>
            <a:endParaRPr lang="fr-FR" sz="6400" dirty="0">
              <a:solidFill>
                <a:srgbClr val="002060"/>
              </a:solidFill>
            </a:endParaRPr>
          </a:p>
          <a:p>
            <a:pPr algn="l">
              <a:buFont typeface="Arial" pitchFamily="34" charset="0"/>
              <a:buChar char="•"/>
            </a:pPr>
            <a:r>
              <a:rPr lang="fr-FR" sz="6400" dirty="0">
                <a:solidFill>
                  <a:srgbClr val="002060"/>
                </a:solidFill>
              </a:rPr>
              <a:t> </a:t>
            </a:r>
            <a:r>
              <a:rPr lang="fr-FR" sz="6400" b="1" dirty="0">
                <a:solidFill>
                  <a:srgbClr val="002060"/>
                </a:solidFill>
              </a:rPr>
              <a:t>Prévisions à très court terme</a:t>
            </a:r>
            <a:r>
              <a:rPr lang="fr-FR" sz="6400" dirty="0">
                <a:solidFill>
                  <a:srgbClr val="002060"/>
                </a:solidFill>
              </a:rPr>
              <a:t> : </a:t>
            </a:r>
            <a:r>
              <a:rPr lang="fr-FR" sz="7200" dirty="0">
                <a:solidFill>
                  <a:schemeClr val="tx1"/>
                </a:solidFill>
              </a:rPr>
              <a:t>quelques heures, demi journée</a:t>
            </a:r>
            <a:endParaRPr lang="fr-FR" sz="6400" dirty="0">
              <a:solidFill>
                <a:srgbClr val="002060"/>
              </a:solidFill>
            </a:endParaRPr>
          </a:p>
          <a:p>
            <a:pPr algn="l"/>
            <a:r>
              <a:rPr lang="fr-FR" sz="6400" dirty="0">
                <a:solidFill>
                  <a:srgbClr val="002060"/>
                </a:solidFill>
              </a:rPr>
              <a:t> </a:t>
            </a:r>
          </a:p>
          <a:p>
            <a:pPr algn="l">
              <a:buFont typeface="Arial" pitchFamily="34" charset="0"/>
              <a:buChar char="•"/>
            </a:pPr>
            <a:r>
              <a:rPr lang="fr-FR" sz="6400" b="1" dirty="0">
                <a:solidFill>
                  <a:srgbClr val="002060"/>
                </a:solidFill>
              </a:rPr>
              <a:t> Prévisions saisonnières : </a:t>
            </a:r>
            <a:r>
              <a:rPr lang="fr-FR" sz="7200" dirty="0">
                <a:solidFill>
                  <a:schemeClr val="tx1"/>
                </a:solidFill>
              </a:rPr>
              <a:t>encore du domaine de la recherche</a:t>
            </a:r>
          </a:p>
          <a:p>
            <a:pPr algn="l"/>
            <a:endParaRPr lang="fr-FR" sz="6400" dirty="0">
              <a:solidFill>
                <a:srgbClr val="002060"/>
              </a:solidFill>
            </a:endParaRPr>
          </a:p>
          <a:p>
            <a:pPr algn="l">
              <a:buFont typeface="Arial" pitchFamily="34" charset="0"/>
              <a:buChar char="•"/>
            </a:pPr>
            <a:r>
              <a:rPr lang="fr-FR" sz="6400" dirty="0">
                <a:solidFill>
                  <a:srgbClr val="002060"/>
                </a:solidFill>
              </a:rPr>
              <a:t> Découverte de </a:t>
            </a:r>
            <a:r>
              <a:rPr lang="fr-FR" sz="6400" b="1" dirty="0">
                <a:solidFill>
                  <a:srgbClr val="002060"/>
                </a:solidFill>
              </a:rPr>
              <a:t>phénomènes particuliers </a:t>
            </a:r>
            <a:r>
              <a:rPr lang="fr-FR" sz="6400" dirty="0">
                <a:solidFill>
                  <a:srgbClr val="002060"/>
                </a:solidFill>
              </a:rPr>
              <a:t>: </a:t>
            </a:r>
            <a:r>
              <a:rPr lang="fr-FR" sz="7200" dirty="0">
                <a:solidFill>
                  <a:schemeClr val="tx1"/>
                </a:solidFill>
              </a:rPr>
              <a:t>El Nino, El Nina…</a:t>
            </a:r>
          </a:p>
          <a:p>
            <a:pPr algn="l"/>
            <a:endParaRPr lang="fr-FR" sz="6400" dirty="0">
              <a:solidFill>
                <a:srgbClr val="002060"/>
              </a:solidFill>
            </a:endParaRPr>
          </a:p>
          <a:p>
            <a:pPr algn="l">
              <a:buFont typeface="Arial" pitchFamily="34" charset="0"/>
              <a:buChar char="•"/>
            </a:pPr>
            <a:r>
              <a:rPr lang="fr-FR" sz="6400" b="1" dirty="0">
                <a:solidFill>
                  <a:srgbClr val="002060"/>
                </a:solidFill>
              </a:rPr>
              <a:t> Forte variabilité</a:t>
            </a:r>
            <a:r>
              <a:rPr lang="fr-FR" sz="6400" dirty="0">
                <a:solidFill>
                  <a:srgbClr val="002060"/>
                </a:solidFill>
              </a:rPr>
              <a:t> naturelle du </a:t>
            </a:r>
            <a:r>
              <a:rPr lang="fr-FR" sz="6400" b="1" dirty="0">
                <a:solidFill>
                  <a:srgbClr val="002060"/>
                </a:solidFill>
              </a:rPr>
              <a:t>climat</a:t>
            </a:r>
          </a:p>
          <a:p>
            <a:pPr algn="l"/>
            <a:endParaRPr lang="fr-FR" sz="6400" dirty="0">
              <a:solidFill>
                <a:srgbClr val="002060"/>
              </a:solidFill>
            </a:endParaRPr>
          </a:p>
          <a:p>
            <a:pPr algn="l">
              <a:buFont typeface="Arial" pitchFamily="34" charset="0"/>
              <a:buChar char="•"/>
            </a:pPr>
            <a:r>
              <a:rPr lang="fr-FR" sz="6400" b="1" dirty="0">
                <a:solidFill>
                  <a:srgbClr val="002060"/>
                </a:solidFill>
              </a:rPr>
              <a:t> Mise en équation de l’atmosphère ?</a:t>
            </a:r>
          </a:p>
          <a:p>
            <a:pPr algn="l"/>
            <a:endParaRPr lang="fr-FR" sz="6400" dirty="0"/>
          </a:p>
          <a:p>
            <a:pPr algn="l"/>
            <a:endParaRPr lang="fr-FR" sz="5500" dirty="0"/>
          </a:p>
          <a:p>
            <a:pPr algn="l"/>
            <a:endParaRPr lang="fr-FR" sz="5500" dirty="0"/>
          </a:p>
          <a:p>
            <a:pPr algn="l"/>
            <a:endParaRPr lang="fr-FR" sz="5500" dirty="0"/>
          </a:p>
          <a:p>
            <a:pPr algn="l"/>
            <a:endParaRPr lang="fr-FR" dirty="0"/>
          </a:p>
          <a:p>
            <a:pPr algn="l"/>
            <a:endParaRPr lang="fr-FR" dirty="0"/>
          </a:p>
          <a:p>
            <a:r>
              <a:rPr lang="fr-FR" dirty="0"/>
              <a:t> </a:t>
            </a:r>
          </a:p>
        </p:txBody>
      </p:sp>
      <p:sp>
        <p:nvSpPr>
          <p:cNvPr id="6" name="ZoneTexte 5"/>
          <p:cNvSpPr txBox="1"/>
          <p:nvPr/>
        </p:nvSpPr>
        <p:spPr>
          <a:xfrm>
            <a:off x="539552" y="6165304"/>
            <a:ext cx="8280920" cy="261610"/>
          </a:xfrm>
          <a:prstGeom prst="rect">
            <a:avLst/>
          </a:prstGeom>
          <a:noFill/>
        </p:spPr>
        <p:txBody>
          <a:bodyPr wrap="square" rtlCol="0">
            <a:spAutoFit/>
          </a:bodyPr>
          <a:lstStyle/>
          <a:p>
            <a:r>
              <a:rPr lang="fr-FR" sz="1100" b="1" dirty="0">
                <a:solidFill>
                  <a:srgbClr val="0E3296"/>
                </a:solidFill>
              </a:rPr>
              <a:t> </a:t>
            </a:r>
            <a:endParaRPr lang="fr-FR"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Progression des capacités de calcul</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1640" y="494674"/>
            <a:ext cx="6552728" cy="4505001"/>
          </a:xfrm>
        </p:spPr>
      </p:pic>
    </p:spTree>
    <p:extLst>
      <p:ext uri="{BB962C8B-B14F-4D97-AF65-F5344CB8AC3E}">
        <p14:creationId xmlns:p14="http://schemas.microsoft.com/office/powerpoint/2010/main" xmlns="" val="2007231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4395</TotalTime>
  <Words>914</Words>
  <Application>Microsoft Office PowerPoint</Application>
  <PresentationFormat>Affichage à l'écran (4:3)</PresentationFormat>
  <Paragraphs>242</Paragraphs>
  <Slides>43</Slides>
  <Notes>9</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Aspect</vt:lpstr>
      <vt:lpstr>Louis Bodin</vt:lpstr>
      <vt:lpstr>Météo et Histoire</vt:lpstr>
      <vt:lpstr>Météo et  Histoire Quelques dates</vt:lpstr>
      <vt:lpstr>Dans le monde </vt:lpstr>
      <vt:lpstr>citation</vt:lpstr>
      <vt:lpstr>   C’était le 25 avril…  1821 !</vt:lpstr>
      <vt:lpstr>Evolution des températures dans le bassin méditerranéen depuis le 17eme siècle      source Emmanuel garnier </vt:lpstr>
      <vt:lpstr>La Prévision Météo Ou en sommes nous</vt:lpstr>
      <vt:lpstr>Progression des capacités de calcul</vt:lpstr>
      <vt:lpstr>Ordinateur ATOS BULL SEQUANA   20 millions de milliards d’opérations à la seconde </vt:lpstr>
      <vt:lpstr>Reseau de satellites meteo</vt:lpstr>
      <vt:lpstr>Meteosat au dessus du golfe de Guinéee</vt:lpstr>
      <vt:lpstr>Prévision du modèle CEP du 5 pour le mardi 13 septembre</vt:lpstr>
      <vt:lpstr>Prévision du modèle GFS du 5 pour le mardi 13 septembre</vt:lpstr>
      <vt:lpstr>Nombre de Noël blanc depuis 1950</vt:lpstr>
      <vt:lpstr>Evolution de la société</vt:lpstr>
      <vt:lpstr>Evolution de la démographie en France</vt:lpstr>
      <vt:lpstr>200 000 habitants de plus par jour </vt:lpstr>
      <vt:lpstr>       Climatologie du monde</vt:lpstr>
      <vt:lpstr>Climatologie de la France</vt:lpstr>
      <vt:lpstr>Foyers de population </vt:lpstr>
      <vt:lpstr>Catastrophes naturelles monde</vt:lpstr>
      <vt:lpstr>Démographie France </vt:lpstr>
      <vt:lpstr>Catastrophes naturelles France</vt:lpstr>
      <vt:lpstr>Sècheresses aux 20 et 21ème siècles dans le nord de la France</vt:lpstr>
      <vt:lpstr>EPISODES MEDITERRANEENS</vt:lpstr>
      <vt:lpstr>Fréquence des cyclones dans l’Atlantique Nord depuis 1852</vt:lpstr>
      <vt:lpstr>COURANTS OCEANIQUES</vt:lpstr>
      <vt:lpstr>Evolution de la température sur la terre       scénario du GIEC</vt:lpstr>
      <vt:lpstr>Evolution du gulf stream ??</vt:lpstr>
      <vt:lpstr>Evolution de la température en France depuis 1900</vt:lpstr>
      <vt:lpstr>Evolution des pluies à Saint Quentin </vt:lpstr>
      <vt:lpstr>Nombre de tempêtes en France</vt:lpstr>
      <vt:lpstr>Variabilité du climat à Reims un 6 septembre</vt:lpstr>
      <vt:lpstr>Prevision température France</vt:lpstr>
      <vt:lpstr>Influence de la France dans le monde</vt:lpstr>
      <vt:lpstr>Diapositive 37</vt:lpstr>
      <vt:lpstr>Une coupe de la terre !</vt:lpstr>
      <vt:lpstr>Couche atmosphérique </vt:lpstr>
      <vt:lpstr>La météorologie apparait comme un marqueur de l’évolution de la société </vt:lpstr>
      <vt:lpstr>Diapositive 41</vt:lpstr>
      <vt:lpstr>Diapositive 42</vt:lpstr>
      <vt:lpstr>Louis Bodin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Bodin</dc:title>
  <dc:creator>Claire</dc:creator>
  <cp:lastModifiedBy>Louis 2</cp:lastModifiedBy>
  <cp:revision>405</cp:revision>
  <dcterms:created xsi:type="dcterms:W3CDTF">2014-09-27T09:43:45Z</dcterms:created>
  <dcterms:modified xsi:type="dcterms:W3CDTF">2022-09-05T20:55:51Z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6372a-eb8e-4da1-8ea8-c8cb1eda62fe_Enabled">
    <vt:lpwstr>true</vt:lpwstr>
  </property>
  <property fmtid="{D5CDD505-2E9C-101B-9397-08002B2CF9AE}" pid="3" name="MSIP_Label_d5c6372a-eb8e-4da1-8ea8-c8cb1eda62fe_SetDate">
    <vt:lpwstr>2022-05-13T14:15:43Z</vt:lpwstr>
  </property>
  <property fmtid="{D5CDD505-2E9C-101B-9397-08002B2CF9AE}" pid="4" name="MSIP_Label_d5c6372a-eb8e-4da1-8ea8-c8cb1eda62fe_Method">
    <vt:lpwstr>Privileged</vt:lpwstr>
  </property>
  <property fmtid="{D5CDD505-2E9C-101B-9397-08002B2CF9AE}" pid="5" name="MSIP_Label_d5c6372a-eb8e-4da1-8ea8-c8cb1eda62fe_Name">
    <vt:lpwstr>Public</vt:lpwstr>
  </property>
  <property fmtid="{D5CDD505-2E9C-101B-9397-08002B2CF9AE}" pid="6" name="MSIP_Label_d5c6372a-eb8e-4da1-8ea8-c8cb1eda62fe_SiteId">
    <vt:lpwstr>6f1df60f-fc3e-42a1-87d6-e147f4aabf7f</vt:lpwstr>
  </property>
  <property fmtid="{D5CDD505-2E9C-101B-9397-08002B2CF9AE}" pid="7" name="MSIP_Label_d5c6372a-eb8e-4da1-8ea8-c8cb1eda62fe_ActionId">
    <vt:lpwstr>f1745367-b0bc-4f45-b18b-3b411074c876</vt:lpwstr>
  </property>
  <property fmtid="{D5CDD505-2E9C-101B-9397-08002B2CF9AE}" pid="8" name="MSIP_Label_d5c6372a-eb8e-4da1-8ea8-c8cb1eda62fe_ContentBits">
    <vt:lpwstr>0</vt:lpwstr>
  </property>
</Properties>
</file>