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  <p:sldMasterId id="2147483662" r:id="rId2"/>
    <p:sldMasterId id="2147483648" r:id="rId3"/>
    <p:sldMasterId id="2147483671" r:id="rId4"/>
    <p:sldMasterId id="2147483677" r:id="rId5"/>
    <p:sldMasterId id="2147483679" r:id="rId6"/>
    <p:sldMasterId id="2147483681" r:id="rId7"/>
  </p:sldMasterIdLst>
  <p:notesMasterIdLst>
    <p:notesMasterId r:id="rId28"/>
  </p:notesMasterIdLst>
  <p:handoutMasterIdLst>
    <p:handoutMasterId r:id="rId29"/>
  </p:handoutMasterIdLst>
  <p:sldIdLst>
    <p:sldId id="313" r:id="rId8"/>
    <p:sldId id="365" r:id="rId9"/>
    <p:sldId id="366" r:id="rId10"/>
    <p:sldId id="367" r:id="rId11"/>
    <p:sldId id="358" r:id="rId12"/>
    <p:sldId id="260" r:id="rId13"/>
    <p:sldId id="265" r:id="rId14"/>
    <p:sldId id="346" r:id="rId15"/>
    <p:sldId id="347" r:id="rId16"/>
    <p:sldId id="348" r:id="rId17"/>
    <p:sldId id="360" r:id="rId18"/>
    <p:sldId id="266" r:id="rId19"/>
    <p:sldId id="267" r:id="rId20"/>
    <p:sldId id="355" r:id="rId21"/>
    <p:sldId id="354" r:id="rId22"/>
    <p:sldId id="273" r:id="rId23"/>
    <p:sldId id="364" r:id="rId24"/>
    <p:sldId id="363" r:id="rId25"/>
    <p:sldId id="279" r:id="rId26"/>
    <p:sldId id="259" r:id="rId27"/>
  </p:sldIdLst>
  <p:sldSz cx="9144000" cy="6858000" type="screen4x3"/>
  <p:notesSz cx="6797675" cy="9928225"/>
  <p:defaultTextStyle>
    <a:defPPr>
      <a:defRPr lang="fr-FR"/>
    </a:defPPr>
    <a:lvl1pPr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5DA8"/>
    <a:srgbClr val="AC320C"/>
    <a:srgbClr val="CF3D0F"/>
    <a:srgbClr val="CC4712"/>
    <a:srgbClr val="EE7F00"/>
    <a:srgbClr val="626262"/>
    <a:srgbClr val="FFCCCC"/>
    <a:srgbClr val="FFFF99"/>
    <a:srgbClr val="CCFFCC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88" autoAdjust="0"/>
  </p:normalViewPr>
  <p:slideViewPr>
    <p:cSldViewPr>
      <p:cViewPr varScale="1">
        <p:scale>
          <a:sx n="116" d="100"/>
          <a:sy n="116" d="100"/>
        </p:scale>
        <p:origin x="144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8" d="100"/>
          <a:sy n="98" d="100"/>
        </p:scale>
        <p:origin x="-3552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FD69D8-08DC-45D1-823A-A88A6A35CCF8}" type="datetimeFigureOut">
              <a:rPr lang="fr-FR" smtClean="0"/>
              <a:t>07/12/2017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D9759B-5A3E-4285-9957-D8E587075C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99281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latin typeface="Arial" charset="0"/>
              </a:defRPr>
            </a:lvl1pPr>
          </a:lstStyle>
          <a:p>
            <a:endParaRPr lang="fr-FR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Arial" charset="0"/>
              </a:defRPr>
            </a:lvl1pPr>
          </a:lstStyle>
          <a:p>
            <a:endParaRPr lang="fr-FR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091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>
                <a:latin typeface="Arial" charset="0"/>
              </a:defRPr>
            </a:lvl1pPr>
          </a:lstStyle>
          <a:p>
            <a:endParaRPr lang="fr-FR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latin typeface="Arial" charset="0"/>
              </a:defRPr>
            </a:lvl1pPr>
          </a:lstStyle>
          <a:p>
            <a:fld id="{252AF598-1C5B-48AC-A24B-A0A3583DD931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03210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059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25E5A1A-46DF-4A07-9EBC-CEAF2076DFD4}" type="slidenum">
              <a:rPr lang="fr-FR" altLang="fr-FR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2</a:t>
            </a:fld>
            <a:endParaRPr lang="fr-FR" altLang="fr-FR">
              <a:solidFill>
                <a:prstClr val="black"/>
              </a:solidFill>
            </a:endParaRPr>
          </a:p>
        </p:txBody>
      </p:sp>
      <p:sp>
        <p:nvSpPr>
          <p:cNvPr id="110597" name="Espace réservé du pied de page 1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altLang="fr-FR">
                <a:solidFill>
                  <a:prstClr val="black"/>
                </a:solidFill>
              </a:rPr>
              <a:t>document non contractuel</a:t>
            </a:r>
          </a:p>
        </p:txBody>
      </p:sp>
    </p:spTree>
    <p:extLst>
      <p:ext uri="{BB962C8B-B14F-4D97-AF65-F5344CB8AC3E}">
        <p14:creationId xmlns:p14="http://schemas.microsoft.com/office/powerpoint/2010/main" val="24380316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77788" eaLnBrk="0" hangingPunct="0">
              <a:defRPr sz="11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685817" indent="-263776" defTabSz="877788" eaLnBrk="0" hangingPunct="0">
              <a:defRPr sz="11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055103" indent="-211021" defTabSz="877788" eaLnBrk="0" hangingPunct="0">
              <a:defRPr sz="11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477145" indent="-211021" defTabSz="877788" eaLnBrk="0" hangingPunct="0">
              <a:defRPr sz="11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1899186" indent="-211021" defTabSz="877788" eaLnBrk="0" hangingPunct="0">
              <a:defRPr sz="11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321227" indent="-211021" algn="ctr" defTabSz="877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743269" indent="-211021" algn="ctr" defTabSz="877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165310" indent="-211021" algn="ctr" defTabSz="877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587351" indent="-211021" algn="ctr" defTabSz="877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A102A081-A324-47CE-8A84-EA03B843AF49}" type="slidenum">
              <a:rPr lang="fr-FR" smtClean="0">
                <a:solidFill>
                  <a:prstClr val="black"/>
                </a:solidFill>
                <a:latin typeface="Arial" charset="0"/>
              </a:rPr>
              <a:pPr eaLnBrk="1" hangingPunct="1"/>
              <a:t>14</a:t>
            </a:fld>
            <a:endParaRPr lang="fr-FR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4544298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77788" eaLnBrk="0" hangingPunct="0">
              <a:defRPr sz="11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685817" indent="-263776" defTabSz="877788" eaLnBrk="0" hangingPunct="0">
              <a:defRPr sz="11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055103" indent="-211021" defTabSz="877788" eaLnBrk="0" hangingPunct="0">
              <a:defRPr sz="11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477145" indent="-211021" defTabSz="877788" eaLnBrk="0" hangingPunct="0">
              <a:defRPr sz="11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1899186" indent="-211021" defTabSz="877788" eaLnBrk="0" hangingPunct="0">
              <a:defRPr sz="11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321227" indent="-211021" algn="ctr" defTabSz="877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743269" indent="-211021" algn="ctr" defTabSz="877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165310" indent="-211021" algn="ctr" defTabSz="877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587351" indent="-211021" algn="ctr" defTabSz="877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103E512C-2406-4344-8A00-10098274EA21}" type="slidenum">
              <a:rPr lang="fr-FR" smtClean="0">
                <a:latin typeface="Arial" charset="0"/>
              </a:rPr>
              <a:pPr eaLnBrk="1" hangingPunct="1"/>
              <a:t>15</a:t>
            </a:fld>
            <a:endParaRPr lang="fr-FR" smtClean="0">
              <a:latin typeface="Arial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64" y="4716947"/>
            <a:ext cx="5438748" cy="4465930"/>
          </a:xfrm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1868677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77788" eaLnBrk="0" hangingPunct="0">
              <a:defRPr sz="11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685817" indent="-263776" defTabSz="877788" eaLnBrk="0" hangingPunct="0">
              <a:defRPr sz="11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055103" indent="-211021" defTabSz="877788" eaLnBrk="0" hangingPunct="0">
              <a:defRPr sz="11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477145" indent="-211021" defTabSz="877788" eaLnBrk="0" hangingPunct="0">
              <a:defRPr sz="11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1899186" indent="-211021" defTabSz="877788" eaLnBrk="0" hangingPunct="0">
              <a:defRPr sz="11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321227" indent="-211021" algn="ctr" defTabSz="877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743269" indent="-211021" algn="ctr" defTabSz="877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165310" indent="-211021" algn="ctr" defTabSz="877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587351" indent="-211021" algn="ctr" defTabSz="877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78D888A3-BBA1-404C-9DFE-686E2EAFCEE1}" type="slidenum">
              <a:rPr lang="fr-FR" smtClean="0">
                <a:latin typeface="Arial" charset="0"/>
              </a:rPr>
              <a:pPr eaLnBrk="1" hangingPunct="1"/>
              <a:t>16</a:t>
            </a:fld>
            <a:endParaRPr lang="fr-FR" smtClean="0">
              <a:latin typeface="Arial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64" y="4716947"/>
            <a:ext cx="5438748" cy="4465930"/>
          </a:xfrm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843181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162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3795501-D837-4E7A-85B9-0CF07A10A597}" type="slidenum">
              <a:rPr lang="fr-FR" altLang="fr-FR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3</a:t>
            </a:fld>
            <a:endParaRPr lang="fr-FR" altLang="fr-FR">
              <a:solidFill>
                <a:prstClr val="black"/>
              </a:solidFill>
            </a:endParaRPr>
          </a:p>
        </p:txBody>
      </p:sp>
      <p:sp>
        <p:nvSpPr>
          <p:cNvPr id="111621" name="Espace réservé du pied de page 1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altLang="fr-FR">
                <a:solidFill>
                  <a:prstClr val="black"/>
                </a:solidFill>
              </a:rPr>
              <a:t>document non contractuel</a:t>
            </a:r>
          </a:p>
        </p:txBody>
      </p:sp>
    </p:spTree>
    <p:extLst>
      <p:ext uri="{BB962C8B-B14F-4D97-AF65-F5344CB8AC3E}">
        <p14:creationId xmlns:p14="http://schemas.microsoft.com/office/powerpoint/2010/main" val="251339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264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219E5D2-0F85-4A7A-A3A4-89B17E626681}" type="slidenum">
              <a:rPr lang="fr-FR" altLang="fr-FR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4</a:t>
            </a:fld>
            <a:endParaRPr lang="fr-FR" altLang="fr-FR">
              <a:solidFill>
                <a:prstClr val="black"/>
              </a:solidFill>
            </a:endParaRPr>
          </a:p>
        </p:txBody>
      </p:sp>
      <p:sp>
        <p:nvSpPr>
          <p:cNvPr id="112645" name="Espace réservé du pied de page 1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altLang="fr-FR">
                <a:solidFill>
                  <a:prstClr val="black"/>
                </a:solidFill>
              </a:rPr>
              <a:t>document non contractuel</a:t>
            </a:r>
          </a:p>
        </p:txBody>
      </p:sp>
    </p:spTree>
    <p:extLst>
      <p:ext uri="{BB962C8B-B14F-4D97-AF65-F5344CB8AC3E}">
        <p14:creationId xmlns:p14="http://schemas.microsoft.com/office/powerpoint/2010/main" val="37141697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77788" eaLnBrk="0" hangingPunct="0">
              <a:defRPr sz="11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685817" indent="-263776" defTabSz="877788" eaLnBrk="0" hangingPunct="0">
              <a:defRPr sz="11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055103" indent="-211021" defTabSz="877788" eaLnBrk="0" hangingPunct="0">
              <a:defRPr sz="11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477145" indent="-211021" defTabSz="877788" eaLnBrk="0" hangingPunct="0">
              <a:defRPr sz="11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1899186" indent="-211021" defTabSz="877788" eaLnBrk="0" hangingPunct="0">
              <a:defRPr sz="11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321227" indent="-211021" algn="ctr" defTabSz="877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743269" indent="-211021" algn="ctr" defTabSz="877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165310" indent="-211021" algn="ctr" defTabSz="877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587351" indent="-211021" algn="ctr" defTabSz="877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2738D943-8B97-4012-AC37-FD24AC56F468}" type="slidenum">
              <a:rPr lang="fr-FR" smtClean="0">
                <a:latin typeface="Arial" charset="0"/>
              </a:rPr>
              <a:pPr eaLnBrk="1" hangingPunct="1"/>
              <a:t>6</a:t>
            </a:fld>
            <a:endParaRPr lang="fr-FR" smtClean="0">
              <a:latin typeface="Arial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64" y="4716947"/>
            <a:ext cx="5438748" cy="4465930"/>
          </a:xfrm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8135060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77788" eaLnBrk="0" hangingPunct="0">
              <a:defRPr sz="11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685817" indent="-263776" defTabSz="877788" eaLnBrk="0" hangingPunct="0">
              <a:defRPr sz="11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055103" indent="-211021" defTabSz="877788" eaLnBrk="0" hangingPunct="0">
              <a:defRPr sz="11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477145" indent="-211021" defTabSz="877788" eaLnBrk="0" hangingPunct="0">
              <a:defRPr sz="11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1899186" indent="-211021" defTabSz="877788" eaLnBrk="0" hangingPunct="0">
              <a:defRPr sz="11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321227" indent="-211021" algn="ctr" defTabSz="877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743269" indent="-211021" algn="ctr" defTabSz="877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165310" indent="-211021" algn="ctr" defTabSz="877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587351" indent="-211021" algn="ctr" defTabSz="877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EBF5CB44-9CAB-4663-9CCC-AA8ABB5800EB}" type="slidenum">
              <a:rPr lang="fr-FR" smtClean="0">
                <a:latin typeface="Arial" charset="0"/>
              </a:rPr>
              <a:pPr eaLnBrk="1" hangingPunct="1"/>
              <a:t>7</a:t>
            </a:fld>
            <a:endParaRPr lang="fr-FR" smtClean="0">
              <a:latin typeface="Arial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64" y="4716947"/>
            <a:ext cx="5438748" cy="4465930"/>
          </a:xfrm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9153388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77788" eaLnBrk="0" hangingPunct="0">
              <a:defRPr sz="11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685817" indent="-263776" defTabSz="877788" eaLnBrk="0" hangingPunct="0">
              <a:defRPr sz="11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055103" indent="-211021" defTabSz="877788" eaLnBrk="0" hangingPunct="0">
              <a:defRPr sz="11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477145" indent="-211021" defTabSz="877788" eaLnBrk="0" hangingPunct="0">
              <a:defRPr sz="11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1899186" indent="-211021" defTabSz="877788" eaLnBrk="0" hangingPunct="0">
              <a:defRPr sz="11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321227" indent="-211021" algn="ctr" defTabSz="877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743269" indent="-211021" algn="ctr" defTabSz="877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165310" indent="-211021" algn="ctr" defTabSz="877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587351" indent="-211021" algn="ctr" defTabSz="877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EBF5CB44-9CAB-4663-9CCC-AA8ABB5800EB}" type="slidenum">
              <a:rPr lang="fr-FR" smtClean="0">
                <a:latin typeface="Arial" charset="0"/>
              </a:rPr>
              <a:pPr eaLnBrk="1" hangingPunct="1"/>
              <a:t>8</a:t>
            </a:fld>
            <a:endParaRPr lang="fr-FR" smtClean="0">
              <a:latin typeface="Arial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64" y="4716947"/>
            <a:ext cx="5438748" cy="4465930"/>
          </a:xfrm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454024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77788" eaLnBrk="0" hangingPunct="0">
              <a:defRPr sz="11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685817" indent="-263776" defTabSz="877788" eaLnBrk="0" hangingPunct="0">
              <a:defRPr sz="11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055103" indent="-211021" defTabSz="877788" eaLnBrk="0" hangingPunct="0">
              <a:defRPr sz="11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477145" indent="-211021" defTabSz="877788" eaLnBrk="0" hangingPunct="0">
              <a:defRPr sz="11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1899186" indent="-211021" defTabSz="877788" eaLnBrk="0" hangingPunct="0">
              <a:defRPr sz="11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321227" indent="-211021" algn="ctr" defTabSz="877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743269" indent="-211021" algn="ctr" defTabSz="877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165310" indent="-211021" algn="ctr" defTabSz="877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587351" indent="-211021" algn="ctr" defTabSz="877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EBF5CB44-9CAB-4663-9CCC-AA8ABB5800EB}" type="slidenum">
              <a:rPr lang="fr-FR" smtClean="0">
                <a:latin typeface="Arial" charset="0"/>
              </a:rPr>
              <a:pPr eaLnBrk="1" hangingPunct="1"/>
              <a:t>9</a:t>
            </a:fld>
            <a:endParaRPr lang="fr-FR" smtClean="0">
              <a:latin typeface="Arial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64" y="4716947"/>
            <a:ext cx="5438748" cy="4465930"/>
          </a:xfrm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9683173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77788" eaLnBrk="0" hangingPunct="0">
              <a:defRPr sz="11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685817" indent="-263776" defTabSz="877788" eaLnBrk="0" hangingPunct="0">
              <a:defRPr sz="11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055103" indent="-211021" defTabSz="877788" eaLnBrk="0" hangingPunct="0">
              <a:defRPr sz="11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477145" indent="-211021" defTabSz="877788" eaLnBrk="0" hangingPunct="0">
              <a:defRPr sz="11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1899186" indent="-211021" defTabSz="877788" eaLnBrk="0" hangingPunct="0">
              <a:defRPr sz="11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321227" indent="-211021" algn="ctr" defTabSz="877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743269" indent="-211021" algn="ctr" defTabSz="877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165310" indent="-211021" algn="ctr" defTabSz="877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587351" indent="-211021" algn="ctr" defTabSz="877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EBF5CB44-9CAB-4663-9CCC-AA8ABB5800EB}" type="slidenum">
              <a:rPr lang="fr-FR" smtClean="0">
                <a:latin typeface="Arial" charset="0"/>
              </a:rPr>
              <a:pPr eaLnBrk="1" hangingPunct="1"/>
              <a:t>10</a:t>
            </a:fld>
            <a:endParaRPr lang="fr-FR" smtClean="0">
              <a:latin typeface="Arial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64" y="4716947"/>
            <a:ext cx="5438748" cy="4465930"/>
          </a:xfrm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6404306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77788" eaLnBrk="0" hangingPunct="0">
              <a:defRPr sz="11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685817" indent="-263776" defTabSz="877788" eaLnBrk="0" hangingPunct="0">
              <a:defRPr sz="11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055103" indent="-211021" defTabSz="877788" eaLnBrk="0" hangingPunct="0">
              <a:defRPr sz="11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477145" indent="-211021" defTabSz="877788" eaLnBrk="0" hangingPunct="0">
              <a:defRPr sz="11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1899186" indent="-211021" defTabSz="877788" eaLnBrk="0" hangingPunct="0">
              <a:defRPr sz="11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321227" indent="-211021" algn="ctr" defTabSz="877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743269" indent="-211021" algn="ctr" defTabSz="877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165310" indent="-211021" algn="ctr" defTabSz="877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587351" indent="-211021" algn="ctr" defTabSz="8777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E076B59A-1F88-448B-BB1D-FCFEDA7A8728}" type="slidenum">
              <a:rPr lang="fr-FR" smtClean="0">
                <a:latin typeface="Arial" charset="0"/>
              </a:rPr>
              <a:pPr eaLnBrk="1" hangingPunct="1"/>
              <a:t>12</a:t>
            </a:fld>
            <a:endParaRPr lang="fr-FR" smtClean="0">
              <a:latin typeface="Arial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64" y="4716947"/>
            <a:ext cx="5438748" cy="4465930"/>
          </a:xfrm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751592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la pré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Titre de la présentation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9E2E2-BF57-4BF2-90F8-BFE09CA1FF76}" type="datetimeFigureOut">
              <a:rPr lang="fr-FR" smtClean="0"/>
              <a:pPr/>
              <a:t>07/12/2017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fr-FR" sz="1400" b="1" smtClean="0">
                <a:solidFill>
                  <a:srgbClr val="005DA8"/>
                </a:solidFill>
              </a:rPr>
              <a:t>Retraite - Prévoyance - Santé - Epargne</a:t>
            </a:r>
            <a:r>
              <a:rPr lang="fr-FR" sz="1600" b="1" smtClean="0">
                <a:solidFill>
                  <a:srgbClr val="005DA8"/>
                </a:solidFill>
              </a:rPr>
              <a:t>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01997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7"/>
          <p:cNvSpPr>
            <a:spLocks noChangeShapeType="1"/>
          </p:cNvSpPr>
          <p:nvPr userDrawn="1"/>
        </p:nvSpPr>
        <p:spPr bwMode="auto">
          <a:xfrm>
            <a:off x="792163" y="6156325"/>
            <a:ext cx="1074737" cy="0"/>
          </a:xfrm>
          <a:prstGeom prst="line">
            <a:avLst/>
          </a:prstGeom>
          <a:noFill/>
          <a:ln w="10800" cap="sq">
            <a:solidFill>
              <a:srgbClr val="4C4C4C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lang="fr-FR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3113087"/>
            <a:ext cx="7427168" cy="675953"/>
          </a:xfrm>
          <a:prstGeom prst="rect">
            <a:avLst/>
          </a:prstGeom>
        </p:spPr>
        <p:txBody>
          <a:bodyPr>
            <a:normAutofit/>
          </a:bodyPr>
          <a:lstStyle>
            <a:lvl1pPr marL="622300" indent="-622300" algn="l">
              <a:defRPr sz="4500">
                <a:solidFill>
                  <a:srgbClr val="008AC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4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10 Décembre 2015</a:t>
            </a:r>
          </a:p>
        </p:txBody>
      </p:sp>
      <p:sp>
        <p:nvSpPr>
          <p:cNvPr id="5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539750" y="6381750"/>
            <a:ext cx="5543550" cy="215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document non contractuel</a:t>
            </a:r>
          </a:p>
        </p:txBody>
      </p:sp>
      <p:sp>
        <p:nvSpPr>
          <p:cNvPr id="6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D0EFF-A437-4612-B3EB-071BAEC9A91D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96775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1"/>
          <p:cNvSpPr>
            <a:spLocks noChangeShapeType="1"/>
          </p:cNvSpPr>
          <p:nvPr userDrawn="1"/>
        </p:nvSpPr>
        <p:spPr bwMode="auto">
          <a:xfrm>
            <a:off x="827088" y="971550"/>
            <a:ext cx="7775575" cy="1588"/>
          </a:xfrm>
          <a:prstGeom prst="line">
            <a:avLst/>
          </a:prstGeom>
          <a:noFill/>
          <a:ln w="10800" cap="sq">
            <a:solidFill>
              <a:srgbClr val="4C4C4C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lang="fr-FR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Line 7"/>
          <p:cNvSpPr>
            <a:spLocks noChangeShapeType="1"/>
          </p:cNvSpPr>
          <p:nvPr userDrawn="1"/>
        </p:nvSpPr>
        <p:spPr bwMode="auto">
          <a:xfrm>
            <a:off x="792163" y="6156325"/>
            <a:ext cx="1074737" cy="0"/>
          </a:xfrm>
          <a:prstGeom prst="line">
            <a:avLst/>
          </a:prstGeom>
          <a:noFill/>
          <a:ln w="10800" cap="sq">
            <a:solidFill>
              <a:srgbClr val="4C4C4C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lang="fr-FR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472976"/>
            <a:ext cx="8424936" cy="50775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 b="1">
                <a:solidFill>
                  <a:srgbClr val="008AC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395288" y="1125538"/>
            <a:ext cx="8425184" cy="4751734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10 Décembre 2015</a:t>
            </a: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fr-FR"/>
              <a:t>document non contractuel</a:t>
            </a: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4C767-73CE-4383-B936-4C22BE243104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267020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lôtur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4"/>
          <p:cNvSpPr>
            <a:spLocks noChangeShapeType="1"/>
          </p:cNvSpPr>
          <p:nvPr userDrawn="1"/>
        </p:nvSpPr>
        <p:spPr bwMode="auto">
          <a:xfrm>
            <a:off x="1187450" y="3933825"/>
            <a:ext cx="719138" cy="0"/>
          </a:xfrm>
          <a:prstGeom prst="line">
            <a:avLst/>
          </a:prstGeom>
          <a:noFill/>
          <a:ln w="10800" cap="sq">
            <a:solidFill>
              <a:srgbClr val="4C4C4C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lang="fr-FR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4" name="ZoneTexte 8"/>
          <p:cNvSpPr txBox="1">
            <a:spLocks noChangeArrowheads="1"/>
          </p:cNvSpPr>
          <p:nvPr userDrawn="1"/>
        </p:nvSpPr>
        <p:spPr bwMode="auto">
          <a:xfrm>
            <a:off x="1116013" y="4005263"/>
            <a:ext cx="44640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l" eaLnBrk="1" hangingPunct="1">
              <a:defRPr/>
            </a:pPr>
            <a:r>
              <a:rPr lang="fr-FR" altLang="fr-FR" sz="1300" smtClean="0">
                <a:solidFill>
                  <a:srgbClr val="4C4C4C"/>
                </a:solidFill>
                <a:latin typeface="Arial Black" pitchFamily="34" charset="0"/>
              </a:rPr>
              <a:t>Questions/Réponses, Remerciements, Contacts, Site Web,…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15616" y="980729"/>
            <a:ext cx="5832648" cy="29523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4500" b="0" baseline="0">
                <a:solidFill>
                  <a:srgbClr val="008AC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>
          <a:xfrm>
            <a:off x="1116013" y="6159500"/>
            <a:ext cx="4903787" cy="365125"/>
          </a:xfrm>
        </p:spPr>
        <p:txBody>
          <a:bodyPr/>
          <a:lstStyle>
            <a:lvl1pPr algn="l">
              <a:defRPr sz="1300">
                <a:solidFill>
                  <a:srgbClr val="4C4C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fr-FR"/>
              <a:t>document non contractuel</a:t>
            </a:r>
          </a:p>
        </p:txBody>
      </p:sp>
    </p:spTree>
    <p:extLst>
      <p:ext uri="{BB962C8B-B14F-4D97-AF65-F5344CB8AC3E}">
        <p14:creationId xmlns:p14="http://schemas.microsoft.com/office/powerpoint/2010/main" val="15006833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7"/>
          <p:cNvSpPr>
            <a:spLocks noChangeShapeType="1"/>
          </p:cNvSpPr>
          <p:nvPr userDrawn="1"/>
        </p:nvSpPr>
        <p:spPr bwMode="auto">
          <a:xfrm>
            <a:off x="792163" y="6156325"/>
            <a:ext cx="1074737" cy="0"/>
          </a:xfrm>
          <a:prstGeom prst="line">
            <a:avLst/>
          </a:prstGeom>
          <a:noFill/>
          <a:ln w="10800" cap="sq">
            <a:solidFill>
              <a:srgbClr val="4C4C4C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lang="fr-FR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10 Décembre 2015</a:t>
            </a:r>
          </a:p>
        </p:txBody>
      </p:sp>
      <p:sp>
        <p:nvSpPr>
          <p:cNvPr id="4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document non contractuel</a:t>
            </a:r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E02BE-5DCA-4B15-8D13-205297C47A1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93717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7"/>
          <p:cNvSpPr>
            <a:spLocks noChangeShapeType="1"/>
          </p:cNvSpPr>
          <p:nvPr userDrawn="1"/>
        </p:nvSpPr>
        <p:spPr bwMode="auto">
          <a:xfrm>
            <a:off x="792163" y="6156325"/>
            <a:ext cx="1074737" cy="0"/>
          </a:xfrm>
          <a:prstGeom prst="line">
            <a:avLst/>
          </a:prstGeom>
          <a:noFill/>
          <a:ln w="10800" cap="sq">
            <a:solidFill>
              <a:srgbClr val="4C4C4C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lang="fr-FR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Line 11"/>
          <p:cNvSpPr>
            <a:spLocks noChangeShapeType="1"/>
          </p:cNvSpPr>
          <p:nvPr userDrawn="1"/>
        </p:nvSpPr>
        <p:spPr bwMode="auto">
          <a:xfrm>
            <a:off x="900113" y="1411288"/>
            <a:ext cx="7775575" cy="1587"/>
          </a:xfrm>
          <a:prstGeom prst="line">
            <a:avLst/>
          </a:prstGeom>
          <a:noFill/>
          <a:ln w="10800" cap="sq">
            <a:solidFill>
              <a:srgbClr val="4C4C4C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lang="fr-FR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580926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10 Décembre 2015</a:t>
            </a:r>
          </a:p>
        </p:txBody>
      </p:sp>
      <p:sp>
        <p:nvSpPr>
          <p:cNvPr id="8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document non contractuel</a:t>
            </a:r>
          </a:p>
        </p:txBody>
      </p:sp>
      <p:sp>
        <p:nvSpPr>
          <p:cNvPr id="9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F1F07-214A-4019-9B65-A589B49B0FE0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4442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7"/>
          <p:cNvSpPr>
            <a:spLocks noChangeShapeType="1"/>
          </p:cNvSpPr>
          <p:nvPr userDrawn="1"/>
        </p:nvSpPr>
        <p:spPr bwMode="auto">
          <a:xfrm>
            <a:off x="792163" y="6156325"/>
            <a:ext cx="1074737" cy="0"/>
          </a:xfrm>
          <a:prstGeom prst="line">
            <a:avLst/>
          </a:prstGeom>
          <a:noFill/>
          <a:ln w="10800" cap="sq">
            <a:solidFill>
              <a:srgbClr val="4C4C4C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lang="fr-FR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900113" y="1411288"/>
            <a:ext cx="7775575" cy="1587"/>
          </a:xfrm>
          <a:prstGeom prst="line">
            <a:avLst/>
          </a:prstGeom>
          <a:noFill/>
          <a:ln w="10800" cap="sq">
            <a:solidFill>
              <a:srgbClr val="4C4C4C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lang="fr-FR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Line 11"/>
          <p:cNvSpPr>
            <a:spLocks noChangeShapeType="1"/>
          </p:cNvSpPr>
          <p:nvPr userDrawn="1"/>
        </p:nvSpPr>
        <p:spPr bwMode="auto">
          <a:xfrm>
            <a:off x="1196975" y="2133600"/>
            <a:ext cx="2511425" cy="0"/>
          </a:xfrm>
          <a:prstGeom prst="line">
            <a:avLst/>
          </a:prstGeom>
          <a:noFill/>
          <a:ln w="10800" cap="sq">
            <a:solidFill>
              <a:srgbClr val="4C4C4C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lang="fr-FR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Line 11"/>
          <p:cNvSpPr>
            <a:spLocks noChangeShapeType="1"/>
          </p:cNvSpPr>
          <p:nvPr userDrawn="1"/>
        </p:nvSpPr>
        <p:spPr bwMode="auto">
          <a:xfrm>
            <a:off x="5373688" y="2133600"/>
            <a:ext cx="2511425" cy="0"/>
          </a:xfrm>
          <a:prstGeom prst="line">
            <a:avLst/>
          </a:prstGeom>
          <a:noFill/>
          <a:ln w="10800" cap="sq">
            <a:solidFill>
              <a:srgbClr val="4C4C4C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lang="fr-FR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58092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600" b="1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" b="1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11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10 Décembre 2015</a:t>
            </a:r>
          </a:p>
        </p:txBody>
      </p:sp>
      <p:sp>
        <p:nvSpPr>
          <p:cNvPr id="12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document non contractuel</a:t>
            </a:r>
          </a:p>
        </p:txBody>
      </p:sp>
      <p:sp>
        <p:nvSpPr>
          <p:cNvPr id="13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98E9E-AB88-4DE0-916F-73A56530B1F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54475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7"/>
          <p:cNvSpPr>
            <a:spLocks noChangeShapeType="1"/>
          </p:cNvSpPr>
          <p:nvPr userDrawn="1"/>
        </p:nvSpPr>
        <p:spPr bwMode="auto">
          <a:xfrm>
            <a:off x="792163" y="6156325"/>
            <a:ext cx="1074737" cy="0"/>
          </a:xfrm>
          <a:prstGeom prst="line">
            <a:avLst/>
          </a:prstGeom>
          <a:noFill/>
          <a:ln w="10800" cap="sq">
            <a:solidFill>
              <a:srgbClr val="4C4C4C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lang="fr-FR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Line 11"/>
          <p:cNvSpPr>
            <a:spLocks noChangeShapeType="1"/>
          </p:cNvSpPr>
          <p:nvPr userDrawn="1"/>
        </p:nvSpPr>
        <p:spPr bwMode="auto">
          <a:xfrm>
            <a:off x="909638" y="1052513"/>
            <a:ext cx="2293937" cy="0"/>
          </a:xfrm>
          <a:prstGeom prst="line">
            <a:avLst/>
          </a:prstGeom>
          <a:noFill/>
          <a:ln w="10800" cap="sq">
            <a:solidFill>
              <a:srgbClr val="4C4C4C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lang="fr-FR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600" b="1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10 Décembre 2015</a:t>
            </a:r>
          </a:p>
        </p:txBody>
      </p:sp>
      <p:sp>
        <p:nvSpPr>
          <p:cNvPr id="8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document non contractuel</a:t>
            </a:r>
          </a:p>
        </p:txBody>
      </p:sp>
      <p:sp>
        <p:nvSpPr>
          <p:cNvPr id="9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01CCF-99C0-4768-A415-12C554FFD05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7705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 userDrawn="1"/>
        </p:nvSpPr>
        <p:spPr bwMode="auto">
          <a:xfrm>
            <a:off x="792163" y="6156325"/>
            <a:ext cx="1074737" cy="0"/>
          </a:xfrm>
          <a:prstGeom prst="line">
            <a:avLst/>
          </a:prstGeom>
          <a:noFill/>
          <a:ln w="10800" cap="sq">
            <a:solidFill>
              <a:srgbClr val="4C4C4C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lang="fr-FR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Line 11"/>
          <p:cNvSpPr>
            <a:spLocks noChangeShapeType="1"/>
          </p:cNvSpPr>
          <p:nvPr userDrawn="1"/>
        </p:nvSpPr>
        <p:spPr bwMode="auto">
          <a:xfrm>
            <a:off x="900113" y="1411288"/>
            <a:ext cx="7775575" cy="1587"/>
          </a:xfrm>
          <a:prstGeom prst="line">
            <a:avLst/>
          </a:prstGeom>
          <a:noFill/>
          <a:ln w="10800" cap="sq">
            <a:solidFill>
              <a:srgbClr val="4C4C4C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lang="fr-FR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580926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10 Décembre 2015</a:t>
            </a:r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document non contractuel</a:t>
            </a:r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88A65-E271-4D62-9A52-5A2BFABA989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09800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 userDrawn="1"/>
        </p:nvSpPr>
        <p:spPr bwMode="auto">
          <a:xfrm>
            <a:off x="792163" y="6156325"/>
            <a:ext cx="1074737" cy="0"/>
          </a:xfrm>
          <a:prstGeom prst="line">
            <a:avLst/>
          </a:prstGeom>
          <a:noFill/>
          <a:ln w="10800" cap="sq">
            <a:solidFill>
              <a:srgbClr val="4C4C4C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lang="fr-FR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Line 11"/>
          <p:cNvSpPr>
            <a:spLocks noChangeShapeType="1"/>
          </p:cNvSpPr>
          <p:nvPr userDrawn="1"/>
        </p:nvSpPr>
        <p:spPr bwMode="auto">
          <a:xfrm>
            <a:off x="7380288" y="692150"/>
            <a:ext cx="0" cy="4105275"/>
          </a:xfrm>
          <a:prstGeom prst="line">
            <a:avLst/>
          </a:prstGeom>
          <a:noFill/>
          <a:ln w="10800" cap="sq">
            <a:solidFill>
              <a:srgbClr val="4C4C4C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lang="fr-FR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10 Décembre 2015</a:t>
            </a:r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document non contractuel</a:t>
            </a:r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E305F-0F9D-4BE1-8C75-69D3A921360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24579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 userDrawn="1"/>
        </p:nvSpPr>
        <p:spPr bwMode="auto">
          <a:xfrm>
            <a:off x="792163" y="6156325"/>
            <a:ext cx="1074737" cy="0"/>
          </a:xfrm>
          <a:prstGeom prst="line">
            <a:avLst/>
          </a:prstGeom>
          <a:noFill/>
          <a:ln w="10800" cap="sq">
            <a:solidFill>
              <a:srgbClr val="4C4C4C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lang="fr-FR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marL="533400" indent="-533400"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10 Décembre 2015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document non contractuel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E110D-9B69-4E8F-A1F1-FAE573B4DB54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2158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9E2E2-BF57-4BF2-90F8-BFE09CA1FF76}" type="datetimeFigureOut">
              <a:rPr lang="fr-FR" smtClean="0"/>
              <a:pPr/>
              <a:t>07/12/2017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fr-FR" sz="1400" b="1" smtClean="0">
                <a:solidFill>
                  <a:srgbClr val="005DA8"/>
                </a:solidFill>
              </a:rPr>
              <a:t>Retraite - Prévoyance - Santé - Epargne</a:t>
            </a:r>
            <a:r>
              <a:rPr lang="fr-FR" sz="1600" b="1" smtClean="0">
                <a:solidFill>
                  <a:srgbClr val="005DA8"/>
                </a:solidFill>
              </a:rPr>
              <a:t> </a:t>
            </a:r>
          </a:p>
          <a:p>
            <a:endParaRPr lang="fr-FR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7"/>
          <p:cNvSpPr>
            <a:spLocks noChangeShapeType="1"/>
          </p:cNvSpPr>
          <p:nvPr userDrawn="1"/>
        </p:nvSpPr>
        <p:spPr bwMode="auto">
          <a:xfrm>
            <a:off x="792163" y="6156325"/>
            <a:ext cx="1074737" cy="0"/>
          </a:xfrm>
          <a:prstGeom prst="line">
            <a:avLst/>
          </a:prstGeom>
          <a:noFill/>
          <a:ln w="10800" cap="sq">
            <a:solidFill>
              <a:srgbClr val="4C4C4C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lang="fr-FR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Line 11"/>
          <p:cNvSpPr>
            <a:spLocks noChangeShapeType="1"/>
          </p:cNvSpPr>
          <p:nvPr userDrawn="1"/>
        </p:nvSpPr>
        <p:spPr bwMode="auto">
          <a:xfrm>
            <a:off x="2268538" y="5373688"/>
            <a:ext cx="2808287" cy="0"/>
          </a:xfrm>
          <a:prstGeom prst="line">
            <a:avLst/>
          </a:prstGeom>
          <a:noFill/>
          <a:ln w="10800" cap="sq">
            <a:solidFill>
              <a:srgbClr val="4C4C4C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lang="fr-FR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653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10 Décembre 2015</a:t>
            </a:r>
          </a:p>
        </p:txBody>
      </p:sp>
      <p:sp>
        <p:nvSpPr>
          <p:cNvPr id="8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document non contractuel</a:t>
            </a:r>
          </a:p>
        </p:txBody>
      </p:sp>
      <p:sp>
        <p:nvSpPr>
          <p:cNvPr id="9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79CA7-7304-4E7B-AD4B-F20D93A0546C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16566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du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5C6ED-12AE-45DC-A429-3B5E45D65BA3}" type="slidenum">
              <a:rPr/>
              <a:pPr>
                <a:defRPr/>
              </a:pPr>
              <a:t>‹N°›</a:t>
            </a:fld>
            <a:endParaRPr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document non contractuel</a:t>
            </a:r>
          </a:p>
        </p:txBody>
      </p:sp>
    </p:spTree>
    <p:extLst>
      <p:ext uri="{BB962C8B-B14F-4D97-AF65-F5344CB8AC3E}">
        <p14:creationId xmlns:p14="http://schemas.microsoft.com/office/powerpoint/2010/main" val="341643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u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Titre du chapitre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29575-2067-4AFF-83DF-F51A233C2664}" type="slidenum">
              <a:rPr lang="fr-FR" smtClean="0"/>
              <a:t>‹N°›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fr-FR" sz="1000" smtClean="0">
                <a:solidFill>
                  <a:srgbClr val="005DA8"/>
                </a:solidFill>
              </a:rPr>
              <a:t>Titre de la présentation / Date</a:t>
            </a:r>
            <a:endParaRPr lang="fr-FR" sz="1000" dirty="0" smtClean="0">
              <a:solidFill>
                <a:srgbClr val="005DA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339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816843" y="476672"/>
            <a:ext cx="7643589" cy="457424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 smtClean="0"/>
              <a:t>Titre de la diapo ou du contenu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Titre de la présentation / Date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07DF37-44AF-430E-8398-82F80304453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2" hasCustomPrompt="1"/>
          </p:nvPr>
        </p:nvSpPr>
        <p:spPr>
          <a:xfrm>
            <a:off x="468312" y="1557338"/>
            <a:ext cx="8208143" cy="44640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 smtClean="0"/>
              <a:t>Premier niveau 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71281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516688" y="6418263"/>
            <a:ext cx="895350" cy="2254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8D9239-D1B1-4068-90B8-96C842147E1A}" type="datetime1">
              <a:rPr lang="fr-FR"/>
              <a:pPr>
                <a:defRPr/>
              </a:pPr>
              <a:t>07/12/2017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6D889-74DF-4860-9D69-ABBC34A3570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468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lô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sz="4000" baseline="0">
                <a:latin typeface="+mj-lt"/>
              </a:defRPr>
            </a:lvl1pPr>
          </a:lstStyle>
          <a:p>
            <a:r>
              <a:rPr kumimoji="0" lang="fr-FR" sz="3700" b="1" i="0" u="none" strike="noStrike" kern="0" cap="none" spc="0" normalizeH="0" baseline="0" noProof="0" dirty="0" smtClean="0">
                <a:ln>
                  <a:noFill/>
                </a:ln>
                <a:solidFill>
                  <a:srgbClr val="005DA8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Titre de la présentation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fr-FR" sz="1400" b="1" smtClean="0">
                <a:solidFill>
                  <a:srgbClr val="005DA8"/>
                </a:solidFill>
              </a:rPr>
              <a:t>Retraite - Prévoyance - Santé - Epargne</a:t>
            </a:r>
            <a:r>
              <a:rPr lang="fr-FR" sz="1600" b="1" smtClean="0">
                <a:solidFill>
                  <a:srgbClr val="005DA8"/>
                </a:solidFill>
              </a:rPr>
              <a:t> </a:t>
            </a:r>
          </a:p>
          <a:p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 hasCustomPrompt="1"/>
          </p:nvPr>
        </p:nvSpPr>
        <p:spPr>
          <a:xfrm>
            <a:off x="3419872" y="3429000"/>
            <a:ext cx="5400600" cy="1152128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smtClean="0"/>
              <a:t>Questions/Réponses, Remerciements, Contacts, Sites web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17546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816843" y="476672"/>
            <a:ext cx="7643589" cy="457424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 smtClean="0"/>
              <a:t>Titre de la diapo ou du contenu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>
                <a:solidFill>
                  <a:srgbClr val="005DA8"/>
                </a:solidFill>
              </a:rPr>
              <a:t>Titre de la présentation / Date</a:t>
            </a:r>
            <a:endParaRPr lang="fr-FR" dirty="0">
              <a:solidFill>
                <a:srgbClr val="005DA8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07DF37-44AF-430E-8398-82F803044537}" type="slidenum">
              <a:rPr lang="fr-FR" smtClean="0">
                <a:solidFill>
                  <a:srgbClr val="005DA8"/>
                </a:solidFill>
              </a:rPr>
              <a:pPr/>
              <a:t>‹N°›</a:t>
            </a:fld>
            <a:endParaRPr lang="fr-FR">
              <a:solidFill>
                <a:srgbClr val="005DA8"/>
              </a:solidFill>
            </a:endParaRPr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2" hasCustomPrompt="1"/>
          </p:nvPr>
        </p:nvSpPr>
        <p:spPr>
          <a:xfrm>
            <a:off x="468312" y="1557338"/>
            <a:ext cx="8208143" cy="44640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 smtClean="0"/>
              <a:t>Premier niveau 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02765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816843" y="476672"/>
            <a:ext cx="7643589" cy="457424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 smtClean="0"/>
              <a:t>Titre de la diapo ou du contenu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>
                <a:solidFill>
                  <a:srgbClr val="005DA8"/>
                </a:solidFill>
              </a:rPr>
              <a:t>Titre de la présentation / Date</a:t>
            </a:r>
            <a:endParaRPr lang="fr-FR" dirty="0">
              <a:solidFill>
                <a:srgbClr val="005DA8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07DF37-44AF-430E-8398-82F803044537}" type="slidenum">
              <a:rPr lang="fr-FR" smtClean="0">
                <a:solidFill>
                  <a:srgbClr val="005DA8"/>
                </a:solidFill>
              </a:rPr>
              <a:pPr/>
              <a:t>‹N°›</a:t>
            </a:fld>
            <a:endParaRPr lang="fr-FR">
              <a:solidFill>
                <a:srgbClr val="005DA8"/>
              </a:solidFill>
            </a:endParaRPr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2" hasCustomPrompt="1"/>
          </p:nvPr>
        </p:nvSpPr>
        <p:spPr>
          <a:xfrm>
            <a:off x="468312" y="1557338"/>
            <a:ext cx="8208143" cy="44640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 smtClean="0"/>
              <a:t>Premier niveau 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87810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fade/>
      </p:transition>
    </mc:Choice>
    <mc:Fallback xmlns="">
      <p:transition advClick="0" advTm="1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4"/>
          <p:cNvSpPr>
            <a:spLocks noChangeShapeType="1"/>
          </p:cNvSpPr>
          <p:nvPr userDrawn="1"/>
        </p:nvSpPr>
        <p:spPr bwMode="auto">
          <a:xfrm>
            <a:off x="1187450" y="3933825"/>
            <a:ext cx="719138" cy="0"/>
          </a:xfrm>
          <a:prstGeom prst="line">
            <a:avLst/>
          </a:prstGeom>
          <a:noFill/>
          <a:ln w="10800" cap="sq">
            <a:solidFill>
              <a:srgbClr val="4C4C4C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lang="fr-FR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15616" y="980729"/>
            <a:ext cx="7560840" cy="29523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5700" b="1" baseline="0">
                <a:solidFill>
                  <a:srgbClr val="008AC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116013" y="3933825"/>
            <a:ext cx="2133600" cy="365125"/>
          </a:xfrm>
        </p:spPr>
        <p:txBody>
          <a:bodyPr/>
          <a:lstStyle>
            <a:lvl1pPr>
              <a:defRPr sz="1300" b="1">
                <a:solidFill>
                  <a:srgbClr val="4C4C4C"/>
                </a:solidFill>
                <a:latin typeface="Arial Black" panose="020B0A04020102020204" pitchFamily="34" charset="0"/>
              </a:defRPr>
            </a:lvl1pPr>
          </a:lstStyle>
          <a:p>
            <a:pPr>
              <a:defRPr/>
            </a:pPr>
            <a:r>
              <a:rPr lang="fr-FR"/>
              <a:t>10 Décembre 2015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116013" y="6159500"/>
            <a:ext cx="4903787" cy="365125"/>
          </a:xfrm>
        </p:spPr>
        <p:txBody>
          <a:bodyPr/>
          <a:lstStyle>
            <a:lvl1pPr algn="l">
              <a:defRPr sz="1300">
                <a:solidFill>
                  <a:srgbClr val="4C4C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fr-FR"/>
              <a:t>document non contractuel</a:t>
            </a:r>
          </a:p>
        </p:txBody>
      </p:sp>
    </p:spTree>
    <p:extLst>
      <p:ext uri="{BB962C8B-B14F-4D97-AF65-F5344CB8AC3E}">
        <p14:creationId xmlns:p14="http://schemas.microsoft.com/office/powerpoint/2010/main" val="3120885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AGRICA_logo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676" y="5805264"/>
            <a:ext cx="1474788" cy="71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275856" y="2276872"/>
            <a:ext cx="547260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z="3700" b="1" dirty="0" smtClean="0">
                <a:solidFill>
                  <a:srgbClr val="005DA8"/>
                </a:solidFill>
                <a:latin typeface="Verdana" pitchFamily="34" charset="0"/>
              </a:rPr>
              <a:t>Titre de la présentation</a:t>
            </a:r>
            <a:endParaRPr lang="fr-FR" sz="3700" b="1" dirty="0">
              <a:solidFill>
                <a:srgbClr val="005DA8"/>
              </a:solidFill>
              <a:latin typeface="Verdana" pitchFamily="34" charset="0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"/>
          </p:nvPr>
        </p:nvSpPr>
        <p:spPr>
          <a:xfrm>
            <a:off x="3302496" y="386104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1800" kern="1200" smtClean="0">
                <a:solidFill>
                  <a:srgbClr val="005DA8"/>
                </a:solidFill>
                <a:latin typeface="Verdana" pitchFamily="34" charset="0"/>
                <a:ea typeface="+mn-ea"/>
                <a:cs typeface="+mn-cs"/>
              </a:defRPr>
            </a:lvl1pPr>
          </a:lstStyle>
          <a:p>
            <a:fld id="{CC49E2E2-BF57-4BF2-90F8-BFE09CA1FF76}" type="datetimeFigureOut">
              <a:rPr lang="fr-FR" smtClean="0"/>
              <a:pPr/>
              <a:t>07/12/2017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827584" y="6165304"/>
            <a:ext cx="42561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spcBef>
                <a:spcPct val="50000"/>
              </a:spcBef>
            </a:pPr>
            <a:r>
              <a:rPr lang="fr-FR" sz="1400" b="1" dirty="0" smtClean="0">
                <a:solidFill>
                  <a:srgbClr val="005DA8"/>
                </a:solidFill>
              </a:rPr>
              <a:t>Retraite - Prévoyance - Santé - Epargne</a:t>
            </a:r>
            <a:r>
              <a:rPr lang="fr-FR" sz="1600" b="1" dirty="0" smtClean="0">
                <a:solidFill>
                  <a:srgbClr val="005DA8"/>
                </a:solidFill>
              </a:rPr>
              <a:t> </a:t>
            </a:r>
          </a:p>
          <a:p>
            <a:endParaRPr lang="fr-FR" dirty="0"/>
          </a:p>
        </p:txBody>
      </p:sp>
      <p:sp>
        <p:nvSpPr>
          <p:cNvPr id="9" name="Line 17"/>
          <p:cNvSpPr>
            <a:spLocks noChangeShapeType="1"/>
          </p:cNvSpPr>
          <p:nvPr/>
        </p:nvSpPr>
        <p:spPr bwMode="auto">
          <a:xfrm>
            <a:off x="3420814" y="3645024"/>
            <a:ext cx="5327650" cy="0"/>
          </a:xfrm>
          <a:prstGeom prst="line">
            <a:avLst/>
          </a:prstGeom>
          <a:noFill/>
          <a:ln w="28575">
            <a:solidFill>
              <a:schemeClr val="bg2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10" name="Picture 23" descr="visuel ppt copi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412875"/>
            <a:ext cx="2451100" cy="345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1319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95" r:id="rId2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Verdana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Verdana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Verdana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342900" marR="0" indent="-342900" algn="l" defTabSz="914400" rtl="0" eaLnBrk="1" fontAlgn="base" latinLnBrk="0" hangingPunct="1">
        <a:lnSpc>
          <a:spcPct val="200000"/>
        </a:lnSpc>
        <a:spcBef>
          <a:spcPct val="120000"/>
        </a:spcBef>
        <a:spcAft>
          <a:spcPct val="0"/>
        </a:spcAft>
        <a:buClrTx/>
        <a:buSzPct val="150000"/>
        <a:buFontTx/>
        <a:buBlip>
          <a:blip r:embed="rId6"/>
        </a:buBlip>
        <a:tabLst/>
        <a:defRPr sz="1600" b="1">
          <a:solidFill>
            <a:schemeClr val="tx1"/>
          </a:solidFill>
          <a:latin typeface="+mn-lt"/>
          <a:ea typeface="+mn-ea"/>
          <a:cs typeface="+mn-cs"/>
        </a:defRPr>
      </a:lvl1pPr>
      <a:lvl2pPr marL="515938" marR="0" indent="-171450" algn="l" defTabSz="914400" rtl="0" eaLnBrk="1" fontAlgn="base" latinLnBrk="0" hangingPunct="1">
        <a:lnSpc>
          <a:spcPct val="150000"/>
        </a:lnSpc>
        <a:spcBef>
          <a:spcPct val="50000"/>
        </a:spcBef>
        <a:spcAft>
          <a:spcPct val="0"/>
        </a:spcAft>
        <a:buClr>
          <a:srgbClr val="C4C4C4">
            <a:lumMod val="75000"/>
          </a:srgbClr>
        </a:buClr>
        <a:buSzPct val="100000"/>
        <a:buFontTx/>
        <a:buChar char="•"/>
        <a:tabLst/>
        <a:defRPr sz="1400" b="1">
          <a:solidFill>
            <a:schemeClr val="accent2"/>
          </a:solidFill>
          <a:latin typeface="+mn-lt"/>
          <a:cs typeface="+mn-cs"/>
        </a:defRPr>
      </a:lvl2pPr>
      <a:lvl3pPr marL="819150" marR="0" indent="-171450" algn="l" defTabSz="914400" rtl="0" eaLnBrk="1" fontAlgn="base" latinLnBrk="0" hangingPunct="1">
        <a:lnSpc>
          <a:spcPct val="150000"/>
        </a:lnSpc>
        <a:spcBef>
          <a:spcPct val="30000"/>
        </a:spcBef>
        <a:spcAft>
          <a:spcPct val="0"/>
        </a:spcAft>
        <a:buClrTx/>
        <a:buSzPct val="110000"/>
        <a:buFont typeface="Arial" pitchFamily="34" charset="0"/>
        <a:buChar char="•"/>
        <a:tabLst/>
        <a:defRPr sz="1200">
          <a:solidFill>
            <a:schemeClr val="tx1"/>
          </a:solidFill>
          <a:latin typeface="+mn-lt"/>
          <a:cs typeface="+mn-cs"/>
        </a:defRPr>
      </a:lvl3pPr>
      <a:lvl4pPr marL="1081088" marR="0" indent="-171450" algn="l" defTabSz="914400" rtl="0" eaLnBrk="1" fontAlgn="base" latinLnBrk="0" hangingPunct="1">
        <a:lnSpc>
          <a:spcPct val="100000"/>
        </a:lnSpc>
        <a:spcBef>
          <a:spcPct val="30000"/>
        </a:spcBef>
        <a:spcAft>
          <a:spcPct val="0"/>
        </a:spcAft>
        <a:buClrTx/>
        <a:buSzTx/>
        <a:buFontTx/>
        <a:buChar char="-"/>
        <a:tabLst/>
        <a:defRPr sz="1000">
          <a:solidFill>
            <a:schemeClr val="tx1"/>
          </a:solidFill>
          <a:latin typeface="+mn-lt"/>
          <a:cs typeface="+mn-cs"/>
        </a:defRPr>
      </a:lvl4pPr>
      <a:lvl5pPr marL="1258888" marR="0" indent="-157163" algn="l" defTabSz="914400" rtl="0" eaLnBrk="1" fontAlgn="base" latinLnBrk="0" hangingPunct="1">
        <a:lnSpc>
          <a:spcPct val="100000"/>
        </a:lnSpc>
        <a:spcBef>
          <a:spcPct val="30000"/>
        </a:spcBef>
        <a:spcAft>
          <a:spcPct val="0"/>
        </a:spcAft>
        <a:buClrTx/>
        <a:buSzTx/>
        <a:buFontTx/>
        <a:buChar char="»"/>
        <a:tabLst/>
        <a:defRPr sz="1000">
          <a:solidFill>
            <a:schemeClr val="tx1"/>
          </a:solidFill>
          <a:latin typeface="+mn-lt"/>
          <a:cs typeface="+mn-cs"/>
        </a:defRPr>
      </a:lvl5pPr>
      <a:lvl6pPr marL="1639888" indent="-157163" algn="l" rtl="0" eaLnBrk="1" fontAlgn="base" hangingPunct="1">
        <a:spcBef>
          <a:spcPct val="3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  <a:cs typeface="+mn-cs"/>
        </a:defRPr>
      </a:lvl6pPr>
      <a:lvl7pPr marL="2097088" indent="-157163" algn="l" rtl="0" eaLnBrk="1" fontAlgn="base" hangingPunct="1">
        <a:spcBef>
          <a:spcPct val="3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  <a:cs typeface="+mn-cs"/>
        </a:defRPr>
      </a:lvl7pPr>
      <a:lvl8pPr marL="2554288" indent="-157163" algn="l" rtl="0" eaLnBrk="1" fontAlgn="base" hangingPunct="1">
        <a:spcBef>
          <a:spcPct val="3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  <a:cs typeface="+mn-cs"/>
        </a:defRPr>
      </a:lvl8pPr>
      <a:lvl9pPr marL="3011488" indent="-157163" algn="l" rtl="0" eaLnBrk="1" fontAlgn="base" hangingPunct="1">
        <a:spcBef>
          <a:spcPct val="3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AGRICA_logo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6094239"/>
            <a:ext cx="1474788" cy="71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>
          <a:xfrm>
            <a:off x="4283968" y="6489000"/>
            <a:ext cx="576064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fr-FR" sz="1000" b="1" kern="1200" smtClean="0">
                <a:solidFill>
                  <a:srgbClr val="005DA8"/>
                </a:solidFill>
                <a:latin typeface="Verdana" pitchFamily="34" charset="0"/>
                <a:ea typeface="+mn-ea"/>
                <a:cs typeface="Arial" charset="0"/>
              </a:defRPr>
            </a:lvl1pPr>
          </a:lstStyle>
          <a:p>
            <a:fld id="{DEE29575-2067-4AFF-83DF-F51A233C266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" name="Espace réservé du titre 2"/>
          <p:cNvSpPr>
            <a:spLocks noGrp="1"/>
          </p:cNvSpPr>
          <p:nvPr>
            <p:ph type="title"/>
          </p:nvPr>
        </p:nvSpPr>
        <p:spPr>
          <a:xfrm>
            <a:off x="2636768" y="2852936"/>
            <a:ext cx="4671536" cy="5771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z="2800" b="1" dirty="0" smtClean="0">
                <a:solidFill>
                  <a:srgbClr val="005DA8"/>
                </a:solidFill>
                <a:latin typeface="Verdana" pitchFamily="34" charset="0"/>
              </a:rPr>
              <a:t>Titre du chapitre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35496" y="6489000"/>
            <a:ext cx="2895600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spcBef>
                <a:spcPct val="50000"/>
              </a:spcBef>
            </a:pPr>
            <a:r>
              <a:rPr lang="fr-FR" sz="1000" dirty="0" smtClean="0">
                <a:solidFill>
                  <a:srgbClr val="005DA8"/>
                </a:solidFill>
              </a:rPr>
              <a:t>Titre de la présentation / Date</a:t>
            </a:r>
          </a:p>
        </p:txBody>
      </p:sp>
      <p:grpSp>
        <p:nvGrpSpPr>
          <p:cNvPr id="7" name="Group 22"/>
          <p:cNvGrpSpPr>
            <a:grpSpLocks/>
          </p:cNvGrpSpPr>
          <p:nvPr/>
        </p:nvGrpSpPr>
        <p:grpSpPr bwMode="auto">
          <a:xfrm>
            <a:off x="1908175" y="2781300"/>
            <a:ext cx="755650" cy="627063"/>
            <a:chOff x="903" y="657"/>
            <a:chExt cx="1191" cy="987"/>
          </a:xfrm>
        </p:grpSpPr>
        <p:grpSp>
          <p:nvGrpSpPr>
            <p:cNvPr id="9" name="Group 23"/>
            <p:cNvGrpSpPr>
              <a:grpSpLocks/>
            </p:cNvGrpSpPr>
            <p:nvPr/>
          </p:nvGrpSpPr>
          <p:grpSpPr bwMode="auto">
            <a:xfrm>
              <a:off x="913" y="667"/>
              <a:ext cx="1171" cy="967"/>
              <a:chOff x="913" y="667"/>
              <a:chExt cx="1171" cy="967"/>
            </a:xfrm>
          </p:grpSpPr>
          <p:sp>
            <p:nvSpPr>
              <p:cNvPr id="14" name="Freeform 24"/>
              <p:cNvSpPr>
                <a:spLocks/>
              </p:cNvSpPr>
              <p:nvPr/>
            </p:nvSpPr>
            <p:spPr bwMode="auto">
              <a:xfrm>
                <a:off x="913" y="667"/>
                <a:ext cx="1171" cy="967"/>
              </a:xfrm>
              <a:custGeom>
                <a:avLst/>
                <a:gdLst>
                  <a:gd name="T0" fmla="+- 0 913 913"/>
                  <a:gd name="T1" fmla="*/ T0 w 1171"/>
                  <a:gd name="T2" fmla="+- 0 1635 667"/>
                  <a:gd name="T3" fmla="*/ 1635 h 967"/>
                  <a:gd name="T4" fmla="+- 0 2084 913"/>
                  <a:gd name="T5" fmla="*/ T4 w 1171"/>
                  <a:gd name="T6" fmla="+- 0 1635 667"/>
                  <a:gd name="T7" fmla="*/ 1635 h 967"/>
                  <a:gd name="T8" fmla="+- 0 2084 913"/>
                  <a:gd name="T9" fmla="*/ T8 w 1171"/>
                  <a:gd name="T10" fmla="+- 0 667 667"/>
                  <a:gd name="T11" fmla="*/ 667 h 967"/>
                  <a:gd name="T12" fmla="+- 0 913 913"/>
                  <a:gd name="T13" fmla="*/ T12 w 1171"/>
                  <a:gd name="T14" fmla="+- 0 667 667"/>
                  <a:gd name="T15" fmla="*/ 667 h 967"/>
                  <a:gd name="T16" fmla="+- 0 913 913"/>
                  <a:gd name="T17" fmla="*/ T16 w 1171"/>
                  <a:gd name="T18" fmla="+- 0 1635 667"/>
                  <a:gd name="T19" fmla="*/ 1635 h 96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171" h="967">
                    <a:moveTo>
                      <a:pt x="0" y="968"/>
                    </a:moveTo>
                    <a:lnTo>
                      <a:pt x="1171" y="968"/>
                    </a:lnTo>
                    <a:lnTo>
                      <a:pt x="1171" y="0"/>
                    </a:lnTo>
                    <a:lnTo>
                      <a:pt x="0" y="0"/>
                    </a:lnTo>
                    <a:lnTo>
                      <a:pt x="0" y="96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5DA8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1" name="Group 25"/>
            <p:cNvGrpSpPr>
              <a:grpSpLocks/>
            </p:cNvGrpSpPr>
            <p:nvPr/>
          </p:nvGrpSpPr>
          <p:grpSpPr bwMode="auto">
            <a:xfrm>
              <a:off x="1134" y="768"/>
              <a:ext cx="737" cy="735"/>
              <a:chOff x="1134" y="768"/>
              <a:chExt cx="737" cy="735"/>
            </a:xfrm>
          </p:grpSpPr>
          <p:sp>
            <p:nvSpPr>
              <p:cNvPr id="12" name="Freeform 26"/>
              <p:cNvSpPr>
                <a:spLocks/>
              </p:cNvSpPr>
              <p:nvPr/>
            </p:nvSpPr>
            <p:spPr bwMode="auto">
              <a:xfrm>
                <a:off x="1134" y="768"/>
                <a:ext cx="737" cy="735"/>
              </a:xfrm>
              <a:custGeom>
                <a:avLst/>
                <a:gdLst>
                  <a:gd name="T0" fmla="+- 0 1187 1134"/>
                  <a:gd name="T1" fmla="*/ T0 w 737"/>
                  <a:gd name="T2" fmla="+- 0 768 768"/>
                  <a:gd name="T3" fmla="*/ 768 h 735"/>
                  <a:gd name="T4" fmla="+- 0 1135 1134"/>
                  <a:gd name="T5" fmla="*/ T4 w 737"/>
                  <a:gd name="T6" fmla="+- 0 820 768"/>
                  <a:gd name="T7" fmla="*/ 820 h 735"/>
                  <a:gd name="T8" fmla="+- 0 1134 1134"/>
                  <a:gd name="T9" fmla="*/ T8 w 737"/>
                  <a:gd name="T10" fmla="+- 0 838 768"/>
                  <a:gd name="T11" fmla="*/ 838 h 735"/>
                  <a:gd name="T12" fmla="+- 0 1141 1134"/>
                  <a:gd name="T13" fmla="*/ T12 w 737"/>
                  <a:gd name="T14" fmla="+- 0 856 768"/>
                  <a:gd name="T15" fmla="*/ 856 h 735"/>
                  <a:gd name="T16" fmla="+- 0 1150 1134"/>
                  <a:gd name="T17" fmla="*/ T16 w 737"/>
                  <a:gd name="T18" fmla="+- 0 871 768"/>
                  <a:gd name="T19" fmla="*/ 871 h 735"/>
                  <a:gd name="T20" fmla="+- 0 1164 1134"/>
                  <a:gd name="T21" fmla="*/ T20 w 737"/>
                  <a:gd name="T22" fmla="+- 0 887 768"/>
                  <a:gd name="T23" fmla="*/ 887 h 735"/>
                  <a:gd name="T24" fmla="+- 0 1647 1134"/>
                  <a:gd name="T25" fmla="*/ T24 w 737"/>
                  <a:gd name="T26" fmla="+- 0 1369 768"/>
                  <a:gd name="T27" fmla="*/ 1369 h 735"/>
                  <a:gd name="T28" fmla="+- 0 1326 1134"/>
                  <a:gd name="T29" fmla="*/ T28 w 737"/>
                  <a:gd name="T30" fmla="+- 0 1369 768"/>
                  <a:gd name="T31" fmla="*/ 1369 h 735"/>
                  <a:gd name="T32" fmla="+- 0 1260 1134"/>
                  <a:gd name="T33" fmla="*/ T32 w 737"/>
                  <a:gd name="T34" fmla="+- 0 1386 768"/>
                  <a:gd name="T35" fmla="*/ 1386 h 735"/>
                  <a:gd name="T36" fmla="+- 0 1238 1134"/>
                  <a:gd name="T37" fmla="*/ T36 w 737"/>
                  <a:gd name="T38" fmla="+- 0 1419 768"/>
                  <a:gd name="T39" fmla="*/ 1419 h 735"/>
                  <a:gd name="T40" fmla="+- 0 1239 1134"/>
                  <a:gd name="T41" fmla="*/ T40 w 737"/>
                  <a:gd name="T42" fmla="+- 0 1447 768"/>
                  <a:gd name="T43" fmla="*/ 1447 h 735"/>
                  <a:gd name="T44" fmla="+- 0 1281 1134"/>
                  <a:gd name="T45" fmla="*/ T44 w 737"/>
                  <a:gd name="T46" fmla="+- 0 1499 768"/>
                  <a:gd name="T47" fmla="*/ 1499 h 735"/>
                  <a:gd name="T48" fmla="+- 0 1326 1134"/>
                  <a:gd name="T49" fmla="*/ T48 w 737"/>
                  <a:gd name="T50" fmla="+- 0 1502 768"/>
                  <a:gd name="T51" fmla="*/ 1502 h 735"/>
                  <a:gd name="T52" fmla="+- 0 1871 1134"/>
                  <a:gd name="T53" fmla="*/ T52 w 737"/>
                  <a:gd name="T54" fmla="+- 0 1502 768"/>
                  <a:gd name="T55" fmla="*/ 1502 h 735"/>
                  <a:gd name="T56" fmla="+- 0 1871 1134"/>
                  <a:gd name="T57" fmla="*/ T56 w 737"/>
                  <a:gd name="T58" fmla="+- 0 1278 768"/>
                  <a:gd name="T59" fmla="*/ 1278 h 735"/>
                  <a:gd name="T60" fmla="+- 0 1737 1134"/>
                  <a:gd name="T61" fmla="*/ T60 w 737"/>
                  <a:gd name="T62" fmla="+- 0 1278 768"/>
                  <a:gd name="T63" fmla="*/ 1278 h 735"/>
                  <a:gd name="T64" fmla="+- 0 1263 1134"/>
                  <a:gd name="T65" fmla="*/ T64 w 737"/>
                  <a:gd name="T66" fmla="+- 0 803 768"/>
                  <a:gd name="T67" fmla="*/ 803 h 735"/>
                  <a:gd name="T68" fmla="+- 0 1243 1134"/>
                  <a:gd name="T69" fmla="*/ T68 w 737"/>
                  <a:gd name="T70" fmla="+- 0 785 768"/>
                  <a:gd name="T71" fmla="*/ 785 h 735"/>
                  <a:gd name="T72" fmla="+- 0 1229 1134"/>
                  <a:gd name="T73" fmla="*/ T72 w 737"/>
                  <a:gd name="T74" fmla="+- 0 774 768"/>
                  <a:gd name="T75" fmla="*/ 774 h 735"/>
                  <a:gd name="T76" fmla="+- 0 1206 1134"/>
                  <a:gd name="T77" fmla="*/ T76 w 737"/>
                  <a:gd name="T78" fmla="+- 0 768 768"/>
                  <a:gd name="T79" fmla="*/ 768 h 735"/>
                  <a:gd name="T80" fmla="+- 0 1187 1134"/>
                  <a:gd name="T81" fmla="*/ T80 w 737"/>
                  <a:gd name="T82" fmla="+- 0 768 768"/>
                  <a:gd name="T83" fmla="*/ 768 h 73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</a:cxnLst>
                <a:rect l="0" t="0" r="r" b="b"/>
                <a:pathLst>
                  <a:path w="737" h="735">
                    <a:moveTo>
                      <a:pt x="53" y="0"/>
                    </a:moveTo>
                    <a:lnTo>
                      <a:pt x="1" y="52"/>
                    </a:lnTo>
                    <a:lnTo>
                      <a:pt x="0" y="70"/>
                    </a:lnTo>
                    <a:lnTo>
                      <a:pt x="7" y="88"/>
                    </a:lnTo>
                    <a:lnTo>
                      <a:pt x="16" y="103"/>
                    </a:lnTo>
                    <a:lnTo>
                      <a:pt x="30" y="119"/>
                    </a:lnTo>
                    <a:lnTo>
                      <a:pt x="513" y="601"/>
                    </a:lnTo>
                    <a:lnTo>
                      <a:pt x="192" y="601"/>
                    </a:lnTo>
                    <a:lnTo>
                      <a:pt x="126" y="618"/>
                    </a:lnTo>
                    <a:lnTo>
                      <a:pt x="104" y="651"/>
                    </a:lnTo>
                    <a:lnTo>
                      <a:pt x="105" y="679"/>
                    </a:lnTo>
                    <a:lnTo>
                      <a:pt x="147" y="731"/>
                    </a:lnTo>
                    <a:lnTo>
                      <a:pt x="192" y="734"/>
                    </a:lnTo>
                    <a:lnTo>
                      <a:pt x="737" y="734"/>
                    </a:lnTo>
                    <a:lnTo>
                      <a:pt x="737" y="510"/>
                    </a:lnTo>
                    <a:lnTo>
                      <a:pt x="603" y="510"/>
                    </a:lnTo>
                    <a:lnTo>
                      <a:pt x="129" y="35"/>
                    </a:lnTo>
                    <a:lnTo>
                      <a:pt x="109" y="17"/>
                    </a:lnTo>
                    <a:lnTo>
                      <a:pt x="95" y="6"/>
                    </a:lnTo>
                    <a:lnTo>
                      <a:pt x="72" y="0"/>
                    </a:lnTo>
                    <a:lnTo>
                      <a:pt x="53" y="0"/>
                    </a:lnTo>
                  </a:path>
                </a:pathLst>
              </a:custGeom>
              <a:solidFill>
                <a:srgbClr val="005D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" name="Freeform 27"/>
              <p:cNvSpPr>
                <a:spLocks/>
              </p:cNvSpPr>
              <p:nvPr/>
            </p:nvSpPr>
            <p:spPr bwMode="auto">
              <a:xfrm>
                <a:off x="1134" y="768"/>
                <a:ext cx="737" cy="735"/>
              </a:xfrm>
              <a:custGeom>
                <a:avLst/>
                <a:gdLst>
                  <a:gd name="T0" fmla="+- 0 1821 1134"/>
                  <a:gd name="T1" fmla="*/ T0 w 737"/>
                  <a:gd name="T2" fmla="+- 0 870 768"/>
                  <a:gd name="T3" fmla="*/ 870 h 735"/>
                  <a:gd name="T4" fmla="+- 0 1758 1134"/>
                  <a:gd name="T5" fmla="*/ T4 w 737"/>
                  <a:gd name="T6" fmla="+- 0 885 768"/>
                  <a:gd name="T7" fmla="*/ 885 h 735"/>
                  <a:gd name="T8" fmla="+- 0 1737 1134"/>
                  <a:gd name="T9" fmla="*/ T8 w 737"/>
                  <a:gd name="T10" fmla="+- 0 956 768"/>
                  <a:gd name="T11" fmla="*/ 956 h 735"/>
                  <a:gd name="T12" fmla="+- 0 1737 1134"/>
                  <a:gd name="T13" fmla="*/ T12 w 737"/>
                  <a:gd name="T14" fmla="+- 0 1278 768"/>
                  <a:gd name="T15" fmla="*/ 1278 h 735"/>
                  <a:gd name="T16" fmla="+- 0 1871 1134"/>
                  <a:gd name="T17" fmla="*/ T16 w 737"/>
                  <a:gd name="T18" fmla="+- 0 1278 768"/>
                  <a:gd name="T19" fmla="*/ 1278 h 735"/>
                  <a:gd name="T20" fmla="+- 0 1871 1134"/>
                  <a:gd name="T21" fmla="*/ T20 w 737"/>
                  <a:gd name="T22" fmla="+- 0 956 768"/>
                  <a:gd name="T23" fmla="*/ 956 h 735"/>
                  <a:gd name="T24" fmla="+- 0 1854 1134"/>
                  <a:gd name="T25" fmla="*/ T24 w 737"/>
                  <a:gd name="T26" fmla="+- 0 891 768"/>
                  <a:gd name="T27" fmla="*/ 891 h 735"/>
                  <a:gd name="T28" fmla="+- 0 1821 1134"/>
                  <a:gd name="T29" fmla="*/ T28 w 737"/>
                  <a:gd name="T30" fmla="+- 0 870 768"/>
                  <a:gd name="T31" fmla="*/ 870 h 73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737" h="735">
                    <a:moveTo>
                      <a:pt x="687" y="102"/>
                    </a:moveTo>
                    <a:lnTo>
                      <a:pt x="624" y="117"/>
                    </a:lnTo>
                    <a:lnTo>
                      <a:pt x="603" y="188"/>
                    </a:lnTo>
                    <a:lnTo>
                      <a:pt x="603" y="510"/>
                    </a:lnTo>
                    <a:lnTo>
                      <a:pt x="737" y="510"/>
                    </a:lnTo>
                    <a:lnTo>
                      <a:pt x="737" y="188"/>
                    </a:lnTo>
                    <a:lnTo>
                      <a:pt x="720" y="123"/>
                    </a:lnTo>
                    <a:lnTo>
                      <a:pt x="687" y="102"/>
                    </a:lnTo>
                  </a:path>
                </a:pathLst>
              </a:custGeom>
              <a:solidFill>
                <a:srgbClr val="005D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</p:grpSp>
      <p:sp>
        <p:nvSpPr>
          <p:cNvPr id="15" name="Rectangle 28"/>
          <p:cNvSpPr>
            <a:spLocks noChangeArrowheads="1"/>
          </p:cNvSpPr>
          <p:nvPr/>
        </p:nvSpPr>
        <p:spPr bwMode="auto">
          <a:xfrm>
            <a:off x="2771775" y="3573463"/>
            <a:ext cx="5975350" cy="71437"/>
          </a:xfrm>
          <a:prstGeom prst="rect">
            <a:avLst/>
          </a:prstGeom>
          <a:solidFill>
            <a:srgbClr val="005DA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1283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Verdana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Verdana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Verdana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342900" indent="-342900" algn="l" rtl="0" eaLnBrk="1" fontAlgn="base" hangingPunct="1">
        <a:lnSpc>
          <a:spcPct val="200000"/>
        </a:lnSpc>
        <a:spcBef>
          <a:spcPct val="120000"/>
        </a:spcBef>
        <a:spcAft>
          <a:spcPct val="0"/>
        </a:spcAft>
        <a:buSzPct val="150000"/>
        <a:buFontTx/>
        <a:buBlip>
          <a:blip r:embed="rId4"/>
        </a:buBlip>
        <a:defRPr sz="1600" b="1">
          <a:solidFill>
            <a:schemeClr val="tx1"/>
          </a:solidFill>
          <a:latin typeface="+mn-lt"/>
          <a:ea typeface="+mn-ea"/>
          <a:cs typeface="+mn-cs"/>
        </a:defRPr>
      </a:lvl1pPr>
      <a:lvl2pPr marL="344488" marR="0" indent="0" algn="l" defTabSz="914400" rtl="0" eaLnBrk="1" fontAlgn="base" latinLnBrk="0" hangingPunct="1">
        <a:lnSpc>
          <a:spcPct val="200000"/>
        </a:lnSpc>
        <a:spcBef>
          <a:spcPct val="50000"/>
        </a:spcBef>
        <a:spcAft>
          <a:spcPct val="0"/>
        </a:spcAft>
        <a:buClr>
          <a:schemeClr val="bg1">
            <a:lumMod val="50000"/>
          </a:schemeClr>
        </a:buClr>
        <a:buSzPct val="200000"/>
        <a:buFont typeface="Arial" pitchFamily="34" charset="0"/>
        <a:buChar char="•"/>
        <a:tabLst/>
        <a:defRPr sz="1400" b="1">
          <a:solidFill>
            <a:schemeClr val="accent2"/>
          </a:solidFill>
          <a:latin typeface="+mn-lt"/>
          <a:cs typeface="+mn-cs"/>
        </a:defRPr>
      </a:lvl2pPr>
      <a:lvl3pPr marL="841375" indent="-193675" algn="l" rtl="0" eaLnBrk="1" fontAlgn="base" hangingPunct="1">
        <a:lnSpc>
          <a:spcPct val="200000"/>
        </a:lnSpc>
        <a:spcBef>
          <a:spcPct val="30000"/>
        </a:spcBef>
        <a:spcAft>
          <a:spcPct val="0"/>
        </a:spcAft>
        <a:buSzPct val="110000"/>
        <a:buChar char="•"/>
        <a:defRPr sz="1200">
          <a:solidFill>
            <a:schemeClr val="tx1"/>
          </a:solidFill>
          <a:latin typeface="+mn-lt"/>
          <a:cs typeface="+mn-cs"/>
        </a:defRPr>
      </a:lvl3pPr>
      <a:lvl4pPr marL="1023938" indent="-180975" algn="l" rtl="0" eaLnBrk="1" fontAlgn="base" hangingPunct="1">
        <a:spcBef>
          <a:spcPct val="30000"/>
        </a:spcBef>
        <a:spcAft>
          <a:spcPct val="0"/>
        </a:spcAft>
        <a:buChar char="–"/>
        <a:defRPr sz="1000">
          <a:solidFill>
            <a:schemeClr val="tx1"/>
          </a:solidFill>
          <a:latin typeface="+mn-lt"/>
          <a:cs typeface="+mn-cs"/>
        </a:defRPr>
      </a:lvl4pPr>
      <a:lvl5pPr marL="1182688" indent="-157163" algn="l" rtl="0" eaLnBrk="1" fontAlgn="base" hangingPunct="1">
        <a:spcBef>
          <a:spcPct val="3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  <a:cs typeface="+mn-cs"/>
        </a:defRPr>
      </a:lvl5pPr>
      <a:lvl6pPr marL="1639888" indent="-157163" algn="l" rtl="0" eaLnBrk="1" fontAlgn="base" hangingPunct="1">
        <a:spcBef>
          <a:spcPct val="3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  <a:cs typeface="+mn-cs"/>
        </a:defRPr>
      </a:lvl6pPr>
      <a:lvl7pPr marL="2097088" indent="-157163" algn="l" rtl="0" eaLnBrk="1" fontAlgn="base" hangingPunct="1">
        <a:spcBef>
          <a:spcPct val="3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  <a:cs typeface="+mn-cs"/>
        </a:defRPr>
      </a:lvl7pPr>
      <a:lvl8pPr marL="2554288" indent="-157163" algn="l" rtl="0" eaLnBrk="1" fontAlgn="base" hangingPunct="1">
        <a:spcBef>
          <a:spcPct val="3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  <a:cs typeface="+mn-cs"/>
        </a:defRPr>
      </a:lvl8pPr>
      <a:lvl9pPr marL="3011488" indent="-157163" algn="l" rtl="0" eaLnBrk="1" fontAlgn="base" hangingPunct="1">
        <a:spcBef>
          <a:spcPct val="3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6843" y="476672"/>
            <a:ext cx="5267325" cy="457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dirty="0" smtClean="0"/>
              <a:t>Titre de la diapo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8313" y="6489000"/>
            <a:ext cx="2037985" cy="226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6000" tIns="36000" rIns="36000" bIns="3600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 sz="1000"/>
            </a:lvl1pPr>
          </a:lstStyle>
          <a:p>
            <a:r>
              <a:rPr lang="fr-FR" dirty="0" smtClean="0"/>
              <a:t>Titre de la présentation / Date</a:t>
            </a:r>
            <a:endParaRPr lang="fr-FR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87850" y="6489000"/>
            <a:ext cx="368300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6000" tIns="36000" rIns="36000" bIns="3600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000" b="1"/>
            </a:lvl1pPr>
          </a:lstStyle>
          <a:p>
            <a:fld id="{FB07DF37-44AF-430E-8398-82F803044537}" type="slidenum">
              <a:rPr lang="fr-FR"/>
              <a:pPr/>
              <a:t>‹N°›</a:t>
            </a:fld>
            <a:endParaRPr lang="fr-FR"/>
          </a:p>
        </p:txBody>
      </p:sp>
      <p:pic>
        <p:nvPicPr>
          <p:cNvPr id="8" name="Picture 5" descr="AGRICA_logo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676" y="6022231"/>
            <a:ext cx="1474788" cy="71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36"/>
          <p:cNvGrpSpPr>
            <a:grpSpLocks/>
          </p:cNvGrpSpPr>
          <p:nvPr/>
        </p:nvGrpSpPr>
        <p:grpSpPr bwMode="auto">
          <a:xfrm>
            <a:off x="323850" y="476250"/>
            <a:ext cx="503238" cy="417513"/>
            <a:chOff x="903" y="657"/>
            <a:chExt cx="1191" cy="987"/>
          </a:xfrm>
        </p:grpSpPr>
        <p:grpSp>
          <p:nvGrpSpPr>
            <p:cNvPr id="10" name="Group 37"/>
            <p:cNvGrpSpPr>
              <a:grpSpLocks/>
            </p:cNvGrpSpPr>
            <p:nvPr/>
          </p:nvGrpSpPr>
          <p:grpSpPr bwMode="auto">
            <a:xfrm>
              <a:off x="913" y="667"/>
              <a:ext cx="1171" cy="967"/>
              <a:chOff x="913" y="667"/>
              <a:chExt cx="1171" cy="967"/>
            </a:xfrm>
          </p:grpSpPr>
          <p:sp>
            <p:nvSpPr>
              <p:cNvPr id="14" name="Freeform 38"/>
              <p:cNvSpPr>
                <a:spLocks/>
              </p:cNvSpPr>
              <p:nvPr/>
            </p:nvSpPr>
            <p:spPr bwMode="auto">
              <a:xfrm>
                <a:off x="913" y="667"/>
                <a:ext cx="1171" cy="967"/>
              </a:xfrm>
              <a:custGeom>
                <a:avLst/>
                <a:gdLst>
                  <a:gd name="T0" fmla="+- 0 913 913"/>
                  <a:gd name="T1" fmla="*/ T0 w 1171"/>
                  <a:gd name="T2" fmla="+- 0 1635 667"/>
                  <a:gd name="T3" fmla="*/ 1635 h 967"/>
                  <a:gd name="T4" fmla="+- 0 2084 913"/>
                  <a:gd name="T5" fmla="*/ T4 w 1171"/>
                  <a:gd name="T6" fmla="+- 0 1635 667"/>
                  <a:gd name="T7" fmla="*/ 1635 h 967"/>
                  <a:gd name="T8" fmla="+- 0 2084 913"/>
                  <a:gd name="T9" fmla="*/ T8 w 1171"/>
                  <a:gd name="T10" fmla="+- 0 667 667"/>
                  <a:gd name="T11" fmla="*/ 667 h 967"/>
                  <a:gd name="T12" fmla="+- 0 913 913"/>
                  <a:gd name="T13" fmla="*/ T12 w 1171"/>
                  <a:gd name="T14" fmla="+- 0 667 667"/>
                  <a:gd name="T15" fmla="*/ 667 h 967"/>
                  <a:gd name="T16" fmla="+- 0 913 913"/>
                  <a:gd name="T17" fmla="*/ T16 w 1171"/>
                  <a:gd name="T18" fmla="+- 0 1635 667"/>
                  <a:gd name="T19" fmla="*/ 1635 h 96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171" h="967">
                    <a:moveTo>
                      <a:pt x="0" y="968"/>
                    </a:moveTo>
                    <a:lnTo>
                      <a:pt x="1171" y="968"/>
                    </a:lnTo>
                    <a:lnTo>
                      <a:pt x="1171" y="0"/>
                    </a:lnTo>
                    <a:lnTo>
                      <a:pt x="0" y="0"/>
                    </a:lnTo>
                    <a:lnTo>
                      <a:pt x="0" y="96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5DA8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1" name="Group 39"/>
            <p:cNvGrpSpPr>
              <a:grpSpLocks/>
            </p:cNvGrpSpPr>
            <p:nvPr/>
          </p:nvGrpSpPr>
          <p:grpSpPr bwMode="auto">
            <a:xfrm>
              <a:off x="1134" y="768"/>
              <a:ext cx="737" cy="735"/>
              <a:chOff x="1134" y="768"/>
              <a:chExt cx="737" cy="735"/>
            </a:xfrm>
          </p:grpSpPr>
          <p:sp>
            <p:nvSpPr>
              <p:cNvPr id="12" name="Freeform 40"/>
              <p:cNvSpPr>
                <a:spLocks/>
              </p:cNvSpPr>
              <p:nvPr/>
            </p:nvSpPr>
            <p:spPr bwMode="auto">
              <a:xfrm>
                <a:off x="1134" y="768"/>
                <a:ext cx="737" cy="735"/>
              </a:xfrm>
              <a:custGeom>
                <a:avLst/>
                <a:gdLst>
                  <a:gd name="T0" fmla="+- 0 1187 1134"/>
                  <a:gd name="T1" fmla="*/ T0 w 737"/>
                  <a:gd name="T2" fmla="+- 0 768 768"/>
                  <a:gd name="T3" fmla="*/ 768 h 735"/>
                  <a:gd name="T4" fmla="+- 0 1135 1134"/>
                  <a:gd name="T5" fmla="*/ T4 w 737"/>
                  <a:gd name="T6" fmla="+- 0 820 768"/>
                  <a:gd name="T7" fmla="*/ 820 h 735"/>
                  <a:gd name="T8" fmla="+- 0 1134 1134"/>
                  <a:gd name="T9" fmla="*/ T8 w 737"/>
                  <a:gd name="T10" fmla="+- 0 838 768"/>
                  <a:gd name="T11" fmla="*/ 838 h 735"/>
                  <a:gd name="T12" fmla="+- 0 1141 1134"/>
                  <a:gd name="T13" fmla="*/ T12 w 737"/>
                  <a:gd name="T14" fmla="+- 0 856 768"/>
                  <a:gd name="T15" fmla="*/ 856 h 735"/>
                  <a:gd name="T16" fmla="+- 0 1150 1134"/>
                  <a:gd name="T17" fmla="*/ T16 w 737"/>
                  <a:gd name="T18" fmla="+- 0 871 768"/>
                  <a:gd name="T19" fmla="*/ 871 h 735"/>
                  <a:gd name="T20" fmla="+- 0 1164 1134"/>
                  <a:gd name="T21" fmla="*/ T20 w 737"/>
                  <a:gd name="T22" fmla="+- 0 887 768"/>
                  <a:gd name="T23" fmla="*/ 887 h 735"/>
                  <a:gd name="T24" fmla="+- 0 1647 1134"/>
                  <a:gd name="T25" fmla="*/ T24 w 737"/>
                  <a:gd name="T26" fmla="+- 0 1369 768"/>
                  <a:gd name="T27" fmla="*/ 1369 h 735"/>
                  <a:gd name="T28" fmla="+- 0 1326 1134"/>
                  <a:gd name="T29" fmla="*/ T28 w 737"/>
                  <a:gd name="T30" fmla="+- 0 1369 768"/>
                  <a:gd name="T31" fmla="*/ 1369 h 735"/>
                  <a:gd name="T32" fmla="+- 0 1260 1134"/>
                  <a:gd name="T33" fmla="*/ T32 w 737"/>
                  <a:gd name="T34" fmla="+- 0 1386 768"/>
                  <a:gd name="T35" fmla="*/ 1386 h 735"/>
                  <a:gd name="T36" fmla="+- 0 1238 1134"/>
                  <a:gd name="T37" fmla="*/ T36 w 737"/>
                  <a:gd name="T38" fmla="+- 0 1419 768"/>
                  <a:gd name="T39" fmla="*/ 1419 h 735"/>
                  <a:gd name="T40" fmla="+- 0 1239 1134"/>
                  <a:gd name="T41" fmla="*/ T40 w 737"/>
                  <a:gd name="T42" fmla="+- 0 1447 768"/>
                  <a:gd name="T43" fmla="*/ 1447 h 735"/>
                  <a:gd name="T44" fmla="+- 0 1281 1134"/>
                  <a:gd name="T45" fmla="*/ T44 w 737"/>
                  <a:gd name="T46" fmla="+- 0 1499 768"/>
                  <a:gd name="T47" fmla="*/ 1499 h 735"/>
                  <a:gd name="T48" fmla="+- 0 1326 1134"/>
                  <a:gd name="T49" fmla="*/ T48 w 737"/>
                  <a:gd name="T50" fmla="+- 0 1502 768"/>
                  <a:gd name="T51" fmla="*/ 1502 h 735"/>
                  <a:gd name="T52" fmla="+- 0 1871 1134"/>
                  <a:gd name="T53" fmla="*/ T52 w 737"/>
                  <a:gd name="T54" fmla="+- 0 1502 768"/>
                  <a:gd name="T55" fmla="*/ 1502 h 735"/>
                  <a:gd name="T56" fmla="+- 0 1871 1134"/>
                  <a:gd name="T57" fmla="*/ T56 w 737"/>
                  <a:gd name="T58" fmla="+- 0 1278 768"/>
                  <a:gd name="T59" fmla="*/ 1278 h 735"/>
                  <a:gd name="T60" fmla="+- 0 1737 1134"/>
                  <a:gd name="T61" fmla="*/ T60 w 737"/>
                  <a:gd name="T62" fmla="+- 0 1278 768"/>
                  <a:gd name="T63" fmla="*/ 1278 h 735"/>
                  <a:gd name="T64" fmla="+- 0 1263 1134"/>
                  <a:gd name="T65" fmla="*/ T64 w 737"/>
                  <a:gd name="T66" fmla="+- 0 803 768"/>
                  <a:gd name="T67" fmla="*/ 803 h 735"/>
                  <a:gd name="T68" fmla="+- 0 1243 1134"/>
                  <a:gd name="T69" fmla="*/ T68 w 737"/>
                  <a:gd name="T70" fmla="+- 0 785 768"/>
                  <a:gd name="T71" fmla="*/ 785 h 735"/>
                  <a:gd name="T72" fmla="+- 0 1229 1134"/>
                  <a:gd name="T73" fmla="*/ T72 w 737"/>
                  <a:gd name="T74" fmla="+- 0 774 768"/>
                  <a:gd name="T75" fmla="*/ 774 h 735"/>
                  <a:gd name="T76" fmla="+- 0 1206 1134"/>
                  <a:gd name="T77" fmla="*/ T76 w 737"/>
                  <a:gd name="T78" fmla="+- 0 768 768"/>
                  <a:gd name="T79" fmla="*/ 768 h 735"/>
                  <a:gd name="T80" fmla="+- 0 1187 1134"/>
                  <a:gd name="T81" fmla="*/ T80 w 737"/>
                  <a:gd name="T82" fmla="+- 0 768 768"/>
                  <a:gd name="T83" fmla="*/ 768 h 73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</a:cxnLst>
                <a:rect l="0" t="0" r="r" b="b"/>
                <a:pathLst>
                  <a:path w="737" h="735">
                    <a:moveTo>
                      <a:pt x="53" y="0"/>
                    </a:moveTo>
                    <a:lnTo>
                      <a:pt x="1" y="52"/>
                    </a:lnTo>
                    <a:lnTo>
                      <a:pt x="0" y="70"/>
                    </a:lnTo>
                    <a:lnTo>
                      <a:pt x="7" y="88"/>
                    </a:lnTo>
                    <a:lnTo>
                      <a:pt x="16" y="103"/>
                    </a:lnTo>
                    <a:lnTo>
                      <a:pt x="30" y="119"/>
                    </a:lnTo>
                    <a:lnTo>
                      <a:pt x="513" y="601"/>
                    </a:lnTo>
                    <a:lnTo>
                      <a:pt x="192" y="601"/>
                    </a:lnTo>
                    <a:lnTo>
                      <a:pt x="126" y="618"/>
                    </a:lnTo>
                    <a:lnTo>
                      <a:pt x="104" y="651"/>
                    </a:lnTo>
                    <a:lnTo>
                      <a:pt x="105" y="679"/>
                    </a:lnTo>
                    <a:lnTo>
                      <a:pt x="147" y="731"/>
                    </a:lnTo>
                    <a:lnTo>
                      <a:pt x="192" y="734"/>
                    </a:lnTo>
                    <a:lnTo>
                      <a:pt x="737" y="734"/>
                    </a:lnTo>
                    <a:lnTo>
                      <a:pt x="737" y="510"/>
                    </a:lnTo>
                    <a:lnTo>
                      <a:pt x="603" y="510"/>
                    </a:lnTo>
                    <a:lnTo>
                      <a:pt x="129" y="35"/>
                    </a:lnTo>
                    <a:lnTo>
                      <a:pt x="109" y="17"/>
                    </a:lnTo>
                    <a:lnTo>
                      <a:pt x="95" y="6"/>
                    </a:lnTo>
                    <a:lnTo>
                      <a:pt x="72" y="0"/>
                    </a:lnTo>
                    <a:lnTo>
                      <a:pt x="53" y="0"/>
                    </a:lnTo>
                  </a:path>
                </a:pathLst>
              </a:custGeom>
              <a:solidFill>
                <a:srgbClr val="005D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" name="Freeform 41"/>
              <p:cNvSpPr>
                <a:spLocks/>
              </p:cNvSpPr>
              <p:nvPr/>
            </p:nvSpPr>
            <p:spPr bwMode="auto">
              <a:xfrm>
                <a:off x="1134" y="768"/>
                <a:ext cx="737" cy="735"/>
              </a:xfrm>
              <a:custGeom>
                <a:avLst/>
                <a:gdLst>
                  <a:gd name="T0" fmla="+- 0 1821 1134"/>
                  <a:gd name="T1" fmla="*/ T0 w 737"/>
                  <a:gd name="T2" fmla="+- 0 870 768"/>
                  <a:gd name="T3" fmla="*/ 870 h 735"/>
                  <a:gd name="T4" fmla="+- 0 1758 1134"/>
                  <a:gd name="T5" fmla="*/ T4 w 737"/>
                  <a:gd name="T6" fmla="+- 0 885 768"/>
                  <a:gd name="T7" fmla="*/ 885 h 735"/>
                  <a:gd name="T8" fmla="+- 0 1737 1134"/>
                  <a:gd name="T9" fmla="*/ T8 w 737"/>
                  <a:gd name="T10" fmla="+- 0 956 768"/>
                  <a:gd name="T11" fmla="*/ 956 h 735"/>
                  <a:gd name="T12" fmla="+- 0 1737 1134"/>
                  <a:gd name="T13" fmla="*/ T12 w 737"/>
                  <a:gd name="T14" fmla="+- 0 1278 768"/>
                  <a:gd name="T15" fmla="*/ 1278 h 735"/>
                  <a:gd name="T16" fmla="+- 0 1871 1134"/>
                  <a:gd name="T17" fmla="*/ T16 w 737"/>
                  <a:gd name="T18" fmla="+- 0 1278 768"/>
                  <a:gd name="T19" fmla="*/ 1278 h 735"/>
                  <a:gd name="T20" fmla="+- 0 1871 1134"/>
                  <a:gd name="T21" fmla="*/ T20 w 737"/>
                  <a:gd name="T22" fmla="+- 0 956 768"/>
                  <a:gd name="T23" fmla="*/ 956 h 735"/>
                  <a:gd name="T24" fmla="+- 0 1854 1134"/>
                  <a:gd name="T25" fmla="*/ T24 w 737"/>
                  <a:gd name="T26" fmla="+- 0 891 768"/>
                  <a:gd name="T27" fmla="*/ 891 h 735"/>
                  <a:gd name="T28" fmla="+- 0 1821 1134"/>
                  <a:gd name="T29" fmla="*/ T28 w 737"/>
                  <a:gd name="T30" fmla="+- 0 870 768"/>
                  <a:gd name="T31" fmla="*/ 870 h 73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737" h="735">
                    <a:moveTo>
                      <a:pt x="687" y="102"/>
                    </a:moveTo>
                    <a:lnTo>
                      <a:pt x="624" y="117"/>
                    </a:lnTo>
                    <a:lnTo>
                      <a:pt x="603" y="188"/>
                    </a:lnTo>
                    <a:lnTo>
                      <a:pt x="603" y="510"/>
                    </a:lnTo>
                    <a:lnTo>
                      <a:pt x="737" y="510"/>
                    </a:lnTo>
                    <a:lnTo>
                      <a:pt x="737" y="188"/>
                    </a:lnTo>
                    <a:lnTo>
                      <a:pt x="720" y="123"/>
                    </a:lnTo>
                    <a:lnTo>
                      <a:pt x="687" y="102"/>
                    </a:lnTo>
                  </a:path>
                </a:pathLst>
              </a:custGeom>
              <a:solidFill>
                <a:srgbClr val="005D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</p:grpSp>
      <p:sp>
        <p:nvSpPr>
          <p:cNvPr id="15" name="Rectangle 25"/>
          <p:cNvSpPr>
            <a:spLocks noChangeArrowheads="1"/>
          </p:cNvSpPr>
          <p:nvPr/>
        </p:nvSpPr>
        <p:spPr bwMode="auto">
          <a:xfrm>
            <a:off x="900113" y="981075"/>
            <a:ext cx="7559675" cy="71438"/>
          </a:xfrm>
          <a:prstGeom prst="rect">
            <a:avLst/>
          </a:prstGeom>
          <a:solidFill>
            <a:srgbClr val="005DA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>
          <a:xfrm>
            <a:off x="457200" y="1556792"/>
            <a:ext cx="8219256" cy="4465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Premier niveau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  <a:p>
            <a:pPr lvl="4"/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500" b="1" baseline="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Verdana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Verdana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Verdana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342900" indent="-342900" algn="l" rtl="0" eaLnBrk="1" fontAlgn="base" hangingPunct="1">
        <a:lnSpc>
          <a:spcPct val="200000"/>
        </a:lnSpc>
        <a:spcBef>
          <a:spcPct val="120000"/>
        </a:spcBef>
        <a:spcAft>
          <a:spcPct val="0"/>
        </a:spcAft>
        <a:buSzPct val="150000"/>
        <a:buFontTx/>
        <a:buBlip>
          <a:blip r:embed="rId5"/>
        </a:buBlip>
        <a:defRPr sz="1600" b="1" baseline="0">
          <a:solidFill>
            <a:schemeClr val="tx1"/>
          </a:solidFill>
          <a:latin typeface="+mn-lt"/>
          <a:ea typeface="+mn-ea"/>
          <a:cs typeface="+mn-cs"/>
        </a:defRPr>
      </a:lvl1pPr>
      <a:lvl2pPr marL="630238" marR="0" indent="-285750" algn="l" defTabSz="914400" rtl="0" eaLnBrk="1" fontAlgn="base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bg2">
            <a:lumMod val="50000"/>
          </a:schemeClr>
        </a:buClr>
        <a:buSzPct val="125000"/>
        <a:buFont typeface="Arial" pitchFamily="34" charset="0"/>
        <a:buChar char="•"/>
        <a:tabLst/>
        <a:defRPr lang="fr-FR" sz="1400" b="1" kern="1200" baseline="0" dirty="0" smtClean="0">
          <a:solidFill>
            <a:schemeClr val="bg2">
              <a:lumMod val="50000"/>
            </a:schemeClr>
          </a:solidFill>
          <a:latin typeface="Verdana" pitchFamily="34" charset="0"/>
          <a:ea typeface="+mn-ea"/>
          <a:cs typeface="+mn-cs"/>
        </a:defRPr>
      </a:lvl2pPr>
      <a:lvl3pPr marL="804863" indent="-171450" algn="l" defTabSz="809625" rtl="0" eaLnBrk="1" fontAlgn="base" hangingPunct="1">
        <a:lnSpc>
          <a:spcPct val="100000"/>
        </a:lnSpc>
        <a:spcBef>
          <a:spcPts val="600"/>
        </a:spcBef>
        <a:spcAft>
          <a:spcPts val="600"/>
        </a:spcAft>
        <a:buSzPct val="110000"/>
        <a:buFont typeface="Arial" pitchFamily="34" charset="0"/>
        <a:buChar char="•"/>
        <a:defRPr sz="1400" baseline="0">
          <a:solidFill>
            <a:schemeClr val="tx1"/>
          </a:solidFill>
          <a:latin typeface="+mn-lt"/>
          <a:cs typeface="+mn-cs"/>
        </a:defRPr>
      </a:lvl3pPr>
      <a:lvl4pPr marL="985838" indent="-171450" algn="l" rtl="0" eaLnBrk="1" fontAlgn="base" hangingPunct="1">
        <a:lnSpc>
          <a:spcPct val="100000"/>
        </a:lnSpc>
        <a:spcBef>
          <a:spcPts val="400"/>
        </a:spcBef>
        <a:spcAft>
          <a:spcPts val="0"/>
        </a:spcAft>
        <a:buFontTx/>
        <a:buChar char="-"/>
        <a:tabLst/>
        <a:defRPr lang="fr-FR" sz="1000" baseline="0" dirty="0" smtClean="0">
          <a:solidFill>
            <a:schemeClr val="tx1"/>
          </a:solidFill>
          <a:latin typeface="+mn-lt"/>
          <a:cs typeface="+mn-cs"/>
        </a:defRPr>
      </a:lvl4pPr>
      <a:lvl5pPr marL="1344613" indent="-157163" algn="l" rtl="0" eaLnBrk="1" fontAlgn="base" hangingPunct="1">
        <a:lnSpc>
          <a:spcPct val="100000"/>
        </a:lnSpc>
        <a:spcBef>
          <a:spcPts val="0"/>
        </a:spcBef>
        <a:spcAft>
          <a:spcPts val="0"/>
        </a:spcAft>
        <a:buChar char="»"/>
        <a:tabLst/>
        <a:defRPr sz="800" baseline="0">
          <a:solidFill>
            <a:schemeClr val="tx1"/>
          </a:solidFill>
          <a:latin typeface="+mn-lt"/>
          <a:cs typeface="+mn-cs"/>
        </a:defRPr>
      </a:lvl5pPr>
      <a:lvl6pPr marL="1258888" indent="-157163" algn="l" rtl="0" eaLnBrk="1" fontAlgn="base" hangingPunct="1">
        <a:lnSpc>
          <a:spcPct val="100000"/>
        </a:lnSpc>
        <a:spcBef>
          <a:spcPts val="600"/>
        </a:spcBef>
        <a:spcAft>
          <a:spcPts val="0"/>
        </a:spcAft>
        <a:buChar char="»"/>
        <a:defRPr sz="1000">
          <a:solidFill>
            <a:schemeClr val="tx1"/>
          </a:solidFill>
          <a:latin typeface="+mn-lt"/>
          <a:cs typeface="+mn-cs"/>
        </a:defRPr>
      </a:lvl6pPr>
      <a:lvl7pPr marL="2097088" indent="-157163" algn="l" rtl="0" eaLnBrk="1" fontAlgn="base" hangingPunct="1">
        <a:spcBef>
          <a:spcPct val="3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  <a:cs typeface="+mn-cs"/>
        </a:defRPr>
      </a:lvl7pPr>
      <a:lvl8pPr marL="2554288" indent="-157163" algn="l" rtl="0" eaLnBrk="1" fontAlgn="base" hangingPunct="1">
        <a:spcBef>
          <a:spcPct val="3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  <a:cs typeface="+mn-cs"/>
        </a:defRPr>
      </a:lvl8pPr>
      <a:lvl9pPr marL="3011488" indent="-157163" algn="l" rtl="0" eaLnBrk="1" fontAlgn="base" hangingPunct="1">
        <a:spcBef>
          <a:spcPct val="3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AGRICA_logo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676" y="5805264"/>
            <a:ext cx="1474788" cy="71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203848" y="2060848"/>
            <a:ext cx="561662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z="3700" b="1" dirty="0" smtClean="0">
                <a:solidFill>
                  <a:srgbClr val="005DA8"/>
                </a:solidFill>
                <a:latin typeface="Verdana" pitchFamily="34" charset="0"/>
              </a:rPr>
              <a:t>Diapositive de clôture</a:t>
            </a:r>
            <a:endParaRPr lang="fr-FR" sz="3700" b="1" dirty="0">
              <a:solidFill>
                <a:srgbClr val="005DA8"/>
              </a:solidFill>
              <a:latin typeface="Verdana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963960" y="6165304"/>
            <a:ext cx="42561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spcBef>
                <a:spcPct val="50000"/>
              </a:spcBef>
            </a:pPr>
            <a:r>
              <a:rPr lang="fr-FR" sz="1400" b="1" dirty="0" smtClean="0">
                <a:solidFill>
                  <a:srgbClr val="005DA8"/>
                </a:solidFill>
              </a:rPr>
              <a:t>Retraite - Prévoyance - Santé - Epargne</a:t>
            </a:r>
            <a:r>
              <a:rPr lang="fr-FR" sz="1600" b="1" dirty="0" smtClean="0">
                <a:solidFill>
                  <a:srgbClr val="005DA8"/>
                </a:solidFill>
              </a:rPr>
              <a:t> </a:t>
            </a:r>
          </a:p>
          <a:p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>
          <a:xfrm>
            <a:off x="3491880" y="3477271"/>
            <a:ext cx="5266927" cy="1031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Questions/Réponses, Remerciements, Contacts, Site web</a:t>
            </a:r>
            <a:endParaRPr lang="fr-FR" dirty="0"/>
          </a:p>
        </p:txBody>
      </p:sp>
      <p:pic>
        <p:nvPicPr>
          <p:cNvPr id="7" name="Picture 23" descr="visuel ppt copi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412875"/>
            <a:ext cx="2451100" cy="345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8655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Verdana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Verdana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Verdana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0" marR="0" indent="0" algn="l" defTabSz="914400" rtl="0" eaLnBrk="1" fontAlgn="base" latinLnBrk="0" hangingPunct="1">
        <a:lnSpc>
          <a:spcPct val="200000"/>
        </a:lnSpc>
        <a:spcBef>
          <a:spcPct val="120000"/>
        </a:spcBef>
        <a:spcAft>
          <a:spcPct val="0"/>
        </a:spcAft>
        <a:buClrTx/>
        <a:buSzPct val="150000"/>
        <a:buFontTx/>
        <a:buNone/>
        <a:tabLst/>
        <a:defRPr sz="1600" b="0" baseline="0">
          <a:solidFill>
            <a:schemeClr val="tx1"/>
          </a:solidFill>
          <a:latin typeface="+mn-lt"/>
          <a:ea typeface="+mn-ea"/>
          <a:cs typeface="+mn-cs"/>
        </a:defRPr>
      </a:lvl1pPr>
      <a:lvl2pPr marL="515938" marR="0" indent="-171450" algn="l" defTabSz="914400" rtl="0" eaLnBrk="1" fontAlgn="base" latinLnBrk="0" hangingPunct="1">
        <a:lnSpc>
          <a:spcPct val="150000"/>
        </a:lnSpc>
        <a:spcBef>
          <a:spcPct val="50000"/>
        </a:spcBef>
        <a:spcAft>
          <a:spcPct val="0"/>
        </a:spcAft>
        <a:buClr>
          <a:srgbClr val="C4C4C4">
            <a:lumMod val="75000"/>
          </a:srgbClr>
        </a:buClr>
        <a:buSzPct val="100000"/>
        <a:buFontTx/>
        <a:buChar char="•"/>
        <a:tabLst/>
        <a:defRPr sz="1400" b="1">
          <a:solidFill>
            <a:schemeClr val="accent2"/>
          </a:solidFill>
          <a:latin typeface="+mn-lt"/>
          <a:cs typeface="+mn-cs"/>
        </a:defRPr>
      </a:lvl2pPr>
      <a:lvl3pPr marL="819150" marR="0" indent="-171450" algn="l" defTabSz="914400" rtl="0" eaLnBrk="1" fontAlgn="base" latinLnBrk="0" hangingPunct="1">
        <a:lnSpc>
          <a:spcPct val="150000"/>
        </a:lnSpc>
        <a:spcBef>
          <a:spcPct val="30000"/>
        </a:spcBef>
        <a:spcAft>
          <a:spcPct val="0"/>
        </a:spcAft>
        <a:buClrTx/>
        <a:buSzPct val="110000"/>
        <a:buFont typeface="Arial" pitchFamily="34" charset="0"/>
        <a:buChar char="•"/>
        <a:tabLst/>
        <a:defRPr sz="1200">
          <a:solidFill>
            <a:schemeClr val="tx1"/>
          </a:solidFill>
          <a:latin typeface="+mn-lt"/>
          <a:cs typeface="+mn-cs"/>
        </a:defRPr>
      </a:lvl3pPr>
      <a:lvl4pPr marL="1081088" marR="0" indent="-171450" algn="l" defTabSz="914400" rtl="0" eaLnBrk="1" fontAlgn="base" latinLnBrk="0" hangingPunct="1">
        <a:lnSpc>
          <a:spcPct val="100000"/>
        </a:lnSpc>
        <a:spcBef>
          <a:spcPct val="30000"/>
        </a:spcBef>
        <a:spcAft>
          <a:spcPct val="0"/>
        </a:spcAft>
        <a:buClrTx/>
        <a:buSzTx/>
        <a:buFontTx/>
        <a:buChar char="-"/>
        <a:tabLst/>
        <a:defRPr sz="1000">
          <a:solidFill>
            <a:schemeClr val="tx1"/>
          </a:solidFill>
          <a:latin typeface="+mn-lt"/>
          <a:cs typeface="+mn-cs"/>
        </a:defRPr>
      </a:lvl4pPr>
      <a:lvl5pPr marL="1258888" marR="0" indent="-157163" algn="l" defTabSz="914400" rtl="0" eaLnBrk="1" fontAlgn="base" latinLnBrk="0" hangingPunct="1">
        <a:lnSpc>
          <a:spcPct val="100000"/>
        </a:lnSpc>
        <a:spcBef>
          <a:spcPct val="30000"/>
        </a:spcBef>
        <a:spcAft>
          <a:spcPct val="0"/>
        </a:spcAft>
        <a:buClrTx/>
        <a:buSzTx/>
        <a:buFontTx/>
        <a:buChar char="»"/>
        <a:tabLst/>
        <a:defRPr sz="1000">
          <a:solidFill>
            <a:schemeClr val="tx1"/>
          </a:solidFill>
          <a:latin typeface="+mn-lt"/>
          <a:cs typeface="+mn-cs"/>
        </a:defRPr>
      </a:lvl5pPr>
      <a:lvl6pPr marL="1639888" indent="-157163" algn="l" rtl="0" eaLnBrk="1" fontAlgn="base" hangingPunct="1">
        <a:spcBef>
          <a:spcPct val="3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  <a:cs typeface="+mn-cs"/>
        </a:defRPr>
      </a:lvl6pPr>
      <a:lvl7pPr marL="2097088" indent="-157163" algn="l" rtl="0" eaLnBrk="1" fontAlgn="base" hangingPunct="1">
        <a:spcBef>
          <a:spcPct val="3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  <a:cs typeface="+mn-cs"/>
        </a:defRPr>
      </a:lvl7pPr>
      <a:lvl8pPr marL="2554288" indent="-157163" algn="l" rtl="0" eaLnBrk="1" fontAlgn="base" hangingPunct="1">
        <a:spcBef>
          <a:spcPct val="3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  <a:cs typeface="+mn-cs"/>
        </a:defRPr>
      </a:lvl8pPr>
      <a:lvl9pPr marL="3011488" indent="-157163" algn="l" rtl="0" eaLnBrk="1" fontAlgn="base" hangingPunct="1">
        <a:spcBef>
          <a:spcPct val="3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6843" y="476672"/>
            <a:ext cx="5267325" cy="457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dirty="0" smtClean="0"/>
              <a:t>Titre de la diapo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8313" y="6489000"/>
            <a:ext cx="2037985" cy="226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6000" tIns="36000" rIns="36000" bIns="3600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 sz="1000"/>
            </a:lvl1pPr>
          </a:lstStyle>
          <a:p>
            <a:r>
              <a:rPr lang="fr-FR" dirty="0" smtClean="0">
                <a:solidFill>
                  <a:srgbClr val="005DA8"/>
                </a:solidFill>
              </a:rPr>
              <a:t>Titre de la présentation / Date</a:t>
            </a:r>
            <a:endParaRPr lang="fr-FR" dirty="0">
              <a:solidFill>
                <a:srgbClr val="005DA8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87850" y="6489000"/>
            <a:ext cx="368300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6000" tIns="36000" rIns="36000" bIns="3600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000" b="1"/>
            </a:lvl1pPr>
          </a:lstStyle>
          <a:p>
            <a:fld id="{FB07DF37-44AF-430E-8398-82F803044537}" type="slidenum">
              <a:rPr lang="fr-FR">
                <a:solidFill>
                  <a:srgbClr val="005DA8"/>
                </a:solidFill>
              </a:rPr>
              <a:pPr/>
              <a:t>‹N°›</a:t>
            </a:fld>
            <a:endParaRPr lang="fr-FR">
              <a:solidFill>
                <a:srgbClr val="005DA8"/>
              </a:solidFill>
            </a:endParaRPr>
          </a:p>
        </p:txBody>
      </p:sp>
      <p:pic>
        <p:nvPicPr>
          <p:cNvPr id="8" name="Picture 5" descr="AGRICA_logo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676" y="6022231"/>
            <a:ext cx="1474788" cy="71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36"/>
          <p:cNvGrpSpPr>
            <a:grpSpLocks/>
          </p:cNvGrpSpPr>
          <p:nvPr/>
        </p:nvGrpSpPr>
        <p:grpSpPr bwMode="auto">
          <a:xfrm>
            <a:off x="323850" y="476250"/>
            <a:ext cx="503238" cy="417513"/>
            <a:chOff x="903" y="657"/>
            <a:chExt cx="1191" cy="987"/>
          </a:xfrm>
        </p:grpSpPr>
        <p:grpSp>
          <p:nvGrpSpPr>
            <p:cNvPr id="10" name="Group 37"/>
            <p:cNvGrpSpPr>
              <a:grpSpLocks/>
            </p:cNvGrpSpPr>
            <p:nvPr/>
          </p:nvGrpSpPr>
          <p:grpSpPr bwMode="auto">
            <a:xfrm>
              <a:off x="913" y="667"/>
              <a:ext cx="1171" cy="967"/>
              <a:chOff x="913" y="667"/>
              <a:chExt cx="1171" cy="967"/>
            </a:xfrm>
          </p:grpSpPr>
          <p:sp>
            <p:nvSpPr>
              <p:cNvPr id="14" name="Freeform 38"/>
              <p:cNvSpPr>
                <a:spLocks/>
              </p:cNvSpPr>
              <p:nvPr/>
            </p:nvSpPr>
            <p:spPr bwMode="auto">
              <a:xfrm>
                <a:off x="913" y="667"/>
                <a:ext cx="1171" cy="967"/>
              </a:xfrm>
              <a:custGeom>
                <a:avLst/>
                <a:gdLst>
                  <a:gd name="T0" fmla="+- 0 913 913"/>
                  <a:gd name="T1" fmla="*/ T0 w 1171"/>
                  <a:gd name="T2" fmla="+- 0 1635 667"/>
                  <a:gd name="T3" fmla="*/ 1635 h 967"/>
                  <a:gd name="T4" fmla="+- 0 2084 913"/>
                  <a:gd name="T5" fmla="*/ T4 w 1171"/>
                  <a:gd name="T6" fmla="+- 0 1635 667"/>
                  <a:gd name="T7" fmla="*/ 1635 h 967"/>
                  <a:gd name="T8" fmla="+- 0 2084 913"/>
                  <a:gd name="T9" fmla="*/ T8 w 1171"/>
                  <a:gd name="T10" fmla="+- 0 667 667"/>
                  <a:gd name="T11" fmla="*/ 667 h 967"/>
                  <a:gd name="T12" fmla="+- 0 913 913"/>
                  <a:gd name="T13" fmla="*/ T12 w 1171"/>
                  <a:gd name="T14" fmla="+- 0 667 667"/>
                  <a:gd name="T15" fmla="*/ 667 h 967"/>
                  <a:gd name="T16" fmla="+- 0 913 913"/>
                  <a:gd name="T17" fmla="*/ T16 w 1171"/>
                  <a:gd name="T18" fmla="+- 0 1635 667"/>
                  <a:gd name="T19" fmla="*/ 1635 h 96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171" h="967">
                    <a:moveTo>
                      <a:pt x="0" y="968"/>
                    </a:moveTo>
                    <a:lnTo>
                      <a:pt x="1171" y="968"/>
                    </a:lnTo>
                    <a:lnTo>
                      <a:pt x="1171" y="0"/>
                    </a:lnTo>
                    <a:lnTo>
                      <a:pt x="0" y="0"/>
                    </a:lnTo>
                    <a:lnTo>
                      <a:pt x="0" y="96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5DA8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>
                  <a:solidFill>
                    <a:srgbClr val="005DA8"/>
                  </a:solidFill>
                </a:endParaRPr>
              </a:p>
            </p:txBody>
          </p:sp>
        </p:grpSp>
        <p:grpSp>
          <p:nvGrpSpPr>
            <p:cNvPr id="11" name="Group 39"/>
            <p:cNvGrpSpPr>
              <a:grpSpLocks/>
            </p:cNvGrpSpPr>
            <p:nvPr/>
          </p:nvGrpSpPr>
          <p:grpSpPr bwMode="auto">
            <a:xfrm>
              <a:off x="1134" y="768"/>
              <a:ext cx="737" cy="735"/>
              <a:chOff x="1134" y="768"/>
              <a:chExt cx="737" cy="735"/>
            </a:xfrm>
          </p:grpSpPr>
          <p:sp>
            <p:nvSpPr>
              <p:cNvPr id="12" name="Freeform 40"/>
              <p:cNvSpPr>
                <a:spLocks/>
              </p:cNvSpPr>
              <p:nvPr/>
            </p:nvSpPr>
            <p:spPr bwMode="auto">
              <a:xfrm>
                <a:off x="1134" y="768"/>
                <a:ext cx="737" cy="735"/>
              </a:xfrm>
              <a:custGeom>
                <a:avLst/>
                <a:gdLst>
                  <a:gd name="T0" fmla="+- 0 1187 1134"/>
                  <a:gd name="T1" fmla="*/ T0 w 737"/>
                  <a:gd name="T2" fmla="+- 0 768 768"/>
                  <a:gd name="T3" fmla="*/ 768 h 735"/>
                  <a:gd name="T4" fmla="+- 0 1135 1134"/>
                  <a:gd name="T5" fmla="*/ T4 w 737"/>
                  <a:gd name="T6" fmla="+- 0 820 768"/>
                  <a:gd name="T7" fmla="*/ 820 h 735"/>
                  <a:gd name="T8" fmla="+- 0 1134 1134"/>
                  <a:gd name="T9" fmla="*/ T8 w 737"/>
                  <a:gd name="T10" fmla="+- 0 838 768"/>
                  <a:gd name="T11" fmla="*/ 838 h 735"/>
                  <a:gd name="T12" fmla="+- 0 1141 1134"/>
                  <a:gd name="T13" fmla="*/ T12 w 737"/>
                  <a:gd name="T14" fmla="+- 0 856 768"/>
                  <a:gd name="T15" fmla="*/ 856 h 735"/>
                  <a:gd name="T16" fmla="+- 0 1150 1134"/>
                  <a:gd name="T17" fmla="*/ T16 w 737"/>
                  <a:gd name="T18" fmla="+- 0 871 768"/>
                  <a:gd name="T19" fmla="*/ 871 h 735"/>
                  <a:gd name="T20" fmla="+- 0 1164 1134"/>
                  <a:gd name="T21" fmla="*/ T20 w 737"/>
                  <a:gd name="T22" fmla="+- 0 887 768"/>
                  <a:gd name="T23" fmla="*/ 887 h 735"/>
                  <a:gd name="T24" fmla="+- 0 1647 1134"/>
                  <a:gd name="T25" fmla="*/ T24 w 737"/>
                  <a:gd name="T26" fmla="+- 0 1369 768"/>
                  <a:gd name="T27" fmla="*/ 1369 h 735"/>
                  <a:gd name="T28" fmla="+- 0 1326 1134"/>
                  <a:gd name="T29" fmla="*/ T28 w 737"/>
                  <a:gd name="T30" fmla="+- 0 1369 768"/>
                  <a:gd name="T31" fmla="*/ 1369 h 735"/>
                  <a:gd name="T32" fmla="+- 0 1260 1134"/>
                  <a:gd name="T33" fmla="*/ T32 w 737"/>
                  <a:gd name="T34" fmla="+- 0 1386 768"/>
                  <a:gd name="T35" fmla="*/ 1386 h 735"/>
                  <a:gd name="T36" fmla="+- 0 1238 1134"/>
                  <a:gd name="T37" fmla="*/ T36 w 737"/>
                  <a:gd name="T38" fmla="+- 0 1419 768"/>
                  <a:gd name="T39" fmla="*/ 1419 h 735"/>
                  <a:gd name="T40" fmla="+- 0 1239 1134"/>
                  <a:gd name="T41" fmla="*/ T40 w 737"/>
                  <a:gd name="T42" fmla="+- 0 1447 768"/>
                  <a:gd name="T43" fmla="*/ 1447 h 735"/>
                  <a:gd name="T44" fmla="+- 0 1281 1134"/>
                  <a:gd name="T45" fmla="*/ T44 w 737"/>
                  <a:gd name="T46" fmla="+- 0 1499 768"/>
                  <a:gd name="T47" fmla="*/ 1499 h 735"/>
                  <a:gd name="T48" fmla="+- 0 1326 1134"/>
                  <a:gd name="T49" fmla="*/ T48 w 737"/>
                  <a:gd name="T50" fmla="+- 0 1502 768"/>
                  <a:gd name="T51" fmla="*/ 1502 h 735"/>
                  <a:gd name="T52" fmla="+- 0 1871 1134"/>
                  <a:gd name="T53" fmla="*/ T52 w 737"/>
                  <a:gd name="T54" fmla="+- 0 1502 768"/>
                  <a:gd name="T55" fmla="*/ 1502 h 735"/>
                  <a:gd name="T56" fmla="+- 0 1871 1134"/>
                  <a:gd name="T57" fmla="*/ T56 w 737"/>
                  <a:gd name="T58" fmla="+- 0 1278 768"/>
                  <a:gd name="T59" fmla="*/ 1278 h 735"/>
                  <a:gd name="T60" fmla="+- 0 1737 1134"/>
                  <a:gd name="T61" fmla="*/ T60 w 737"/>
                  <a:gd name="T62" fmla="+- 0 1278 768"/>
                  <a:gd name="T63" fmla="*/ 1278 h 735"/>
                  <a:gd name="T64" fmla="+- 0 1263 1134"/>
                  <a:gd name="T65" fmla="*/ T64 w 737"/>
                  <a:gd name="T66" fmla="+- 0 803 768"/>
                  <a:gd name="T67" fmla="*/ 803 h 735"/>
                  <a:gd name="T68" fmla="+- 0 1243 1134"/>
                  <a:gd name="T69" fmla="*/ T68 w 737"/>
                  <a:gd name="T70" fmla="+- 0 785 768"/>
                  <a:gd name="T71" fmla="*/ 785 h 735"/>
                  <a:gd name="T72" fmla="+- 0 1229 1134"/>
                  <a:gd name="T73" fmla="*/ T72 w 737"/>
                  <a:gd name="T74" fmla="+- 0 774 768"/>
                  <a:gd name="T75" fmla="*/ 774 h 735"/>
                  <a:gd name="T76" fmla="+- 0 1206 1134"/>
                  <a:gd name="T77" fmla="*/ T76 w 737"/>
                  <a:gd name="T78" fmla="+- 0 768 768"/>
                  <a:gd name="T79" fmla="*/ 768 h 735"/>
                  <a:gd name="T80" fmla="+- 0 1187 1134"/>
                  <a:gd name="T81" fmla="*/ T80 w 737"/>
                  <a:gd name="T82" fmla="+- 0 768 768"/>
                  <a:gd name="T83" fmla="*/ 768 h 73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</a:cxnLst>
                <a:rect l="0" t="0" r="r" b="b"/>
                <a:pathLst>
                  <a:path w="737" h="735">
                    <a:moveTo>
                      <a:pt x="53" y="0"/>
                    </a:moveTo>
                    <a:lnTo>
                      <a:pt x="1" y="52"/>
                    </a:lnTo>
                    <a:lnTo>
                      <a:pt x="0" y="70"/>
                    </a:lnTo>
                    <a:lnTo>
                      <a:pt x="7" y="88"/>
                    </a:lnTo>
                    <a:lnTo>
                      <a:pt x="16" y="103"/>
                    </a:lnTo>
                    <a:lnTo>
                      <a:pt x="30" y="119"/>
                    </a:lnTo>
                    <a:lnTo>
                      <a:pt x="513" y="601"/>
                    </a:lnTo>
                    <a:lnTo>
                      <a:pt x="192" y="601"/>
                    </a:lnTo>
                    <a:lnTo>
                      <a:pt x="126" y="618"/>
                    </a:lnTo>
                    <a:lnTo>
                      <a:pt x="104" y="651"/>
                    </a:lnTo>
                    <a:lnTo>
                      <a:pt x="105" y="679"/>
                    </a:lnTo>
                    <a:lnTo>
                      <a:pt x="147" y="731"/>
                    </a:lnTo>
                    <a:lnTo>
                      <a:pt x="192" y="734"/>
                    </a:lnTo>
                    <a:lnTo>
                      <a:pt x="737" y="734"/>
                    </a:lnTo>
                    <a:lnTo>
                      <a:pt x="737" y="510"/>
                    </a:lnTo>
                    <a:lnTo>
                      <a:pt x="603" y="510"/>
                    </a:lnTo>
                    <a:lnTo>
                      <a:pt x="129" y="35"/>
                    </a:lnTo>
                    <a:lnTo>
                      <a:pt x="109" y="17"/>
                    </a:lnTo>
                    <a:lnTo>
                      <a:pt x="95" y="6"/>
                    </a:lnTo>
                    <a:lnTo>
                      <a:pt x="72" y="0"/>
                    </a:lnTo>
                    <a:lnTo>
                      <a:pt x="53" y="0"/>
                    </a:lnTo>
                  </a:path>
                </a:pathLst>
              </a:custGeom>
              <a:solidFill>
                <a:srgbClr val="005D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>
                  <a:solidFill>
                    <a:srgbClr val="005DA8"/>
                  </a:solidFill>
                </a:endParaRPr>
              </a:p>
            </p:txBody>
          </p:sp>
          <p:sp>
            <p:nvSpPr>
              <p:cNvPr id="13" name="Freeform 41"/>
              <p:cNvSpPr>
                <a:spLocks/>
              </p:cNvSpPr>
              <p:nvPr/>
            </p:nvSpPr>
            <p:spPr bwMode="auto">
              <a:xfrm>
                <a:off x="1134" y="768"/>
                <a:ext cx="737" cy="735"/>
              </a:xfrm>
              <a:custGeom>
                <a:avLst/>
                <a:gdLst>
                  <a:gd name="T0" fmla="+- 0 1821 1134"/>
                  <a:gd name="T1" fmla="*/ T0 w 737"/>
                  <a:gd name="T2" fmla="+- 0 870 768"/>
                  <a:gd name="T3" fmla="*/ 870 h 735"/>
                  <a:gd name="T4" fmla="+- 0 1758 1134"/>
                  <a:gd name="T5" fmla="*/ T4 w 737"/>
                  <a:gd name="T6" fmla="+- 0 885 768"/>
                  <a:gd name="T7" fmla="*/ 885 h 735"/>
                  <a:gd name="T8" fmla="+- 0 1737 1134"/>
                  <a:gd name="T9" fmla="*/ T8 w 737"/>
                  <a:gd name="T10" fmla="+- 0 956 768"/>
                  <a:gd name="T11" fmla="*/ 956 h 735"/>
                  <a:gd name="T12" fmla="+- 0 1737 1134"/>
                  <a:gd name="T13" fmla="*/ T12 w 737"/>
                  <a:gd name="T14" fmla="+- 0 1278 768"/>
                  <a:gd name="T15" fmla="*/ 1278 h 735"/>
                  <a:gd name="T16" fmla="+- 0 1871 1134"/>
                  <a:gd name="T17" fmla="*/ T16 w 737"/>
                  <a:gd name="T18" fmla="+- 0 1278 768"/>
                  <a:gd name="T19" fmla="*/ 1278 h 735"/>
                  <a:gd name="T20" fmla="+- 0 1871 1134"/>
                  <a:gd name="T21" fmla="*/ T20 w 737"/>
                  <a:gd name="T22" fmla="+- 0 956 768"/>
                  <a:gd name="T23" fmla="*/ 956 h 735"/>
                  <a:gd name="T24" fmla="+- 0 1854 1134"/>
                  <a:gd name="T25" fmla="*/ T24 w 737"/>
                  <a:gd name="T26" fmla="+- 0 891 768"/>
                  <a:gd name="T27" fmla="*/ 891 h 735"/>
                  <a:gd name="T28" fmla="+- 0 1821 1134"/>
                  <a:gd name="T29" fmla="*/ T28 w 737"/>
                  <a:gd name="T30" fmla="+- 0 870 768"/>
                  <a:gd name="T31" fmla="*/ 870 h 73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737" h="735">
                    <a:moveTo>
                      <a:pt x="687" y="102"/>
                    </a:moveTo>
                    <a:lnTo>
                      <a:pt x="624" y="117"/>
                    </a:lnTo>
                    <a:lnTo>
                      <a:pt x="603" y="188"/>
                    </a:lnTo>
                    <a:lnTo>
                      <a:pt x="603" y="510"/>
                    </a:lnTo>
                    <a:lnTo>
                      <a:pt x="737" y="510"/>
                    </a:lnTo>
                    <a:lnTo>
                      <a:pt x="737" y="188"/>
                    </a:lnTo>
                    <a:lnTo>
                      <a:pt x="720" y="123"/>
                    </a:lnTo>
                    <a:lnTo>
                      <a:pt x="687" y="102"/>
                    </a:lnTo>
                  </a:path>
                </a:pathLst>
              </a:custGeom>
              <a:solidFill>
                <a:srgbClr val="005D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>
                  <a:solidFill>
                    <a:srgbClr val="005DA8"/>
                  </a:solidFill>
                </a:endParaRPr>
              </a:p>
            </p:txBody>
          </p:sp>
        </p:grpSp>
      </p:grpSp>
      <p:sp>
        <p:nvSpPr>
          <p:cNvPr id="15" name="Rectangle 25"/>
          <p:cNvSpPr>
            <a:spLocks noChangeArrowheads="1"/>
          </p:cNvSpPr>
          <p:nvPr/>
        </p:nvSpPr>
        <p:spPr bwMode="auto">
          <a:xfrm>
            <a:off x="900113" y="981075"/>
            <a:ext cx="7559675" cy="71438"/>
          </a:xfrm>
          <a:prstGeom prst="rect">
            <a:avLst/>
          </a:prstGeom>
          <a:solidFill>
            <a:srgbClr val="005DA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>
              <a:solidFill>
                <a:srgbClr val="005DA8"/>
              </a:solidFill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>
          <a:xfrm>
            <a:off x="457200" y="1556792"/>
            <a:ext cx="8219256" cy="4465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Premier niveau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  <a:p>
            <a:pPr lvl="4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01193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500" b="1" baseline="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Verdana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Verdana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Verdana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342900" indent="-342900" algn="l" rtl="0" eaLnBrk="1" fontAlgn="base" hangingPunct="1">
        <a:lnSpc>
          <a:spcPct val="200000"/>
        </a:lnSpc>
        <a:spcBef>
          <a:spcPct val="120000"/>
        </a:spcBef>
        <a:spcAft>
          <a:spcPct val="0"/>
        </a:spcAft>
        <a:buSzPct val="150000"/>
        <a:buFontTx/>
        <a:buBlip>
          <a:blip r:embed="rId4"/>
        </a:buBlip>
        <a:defRPr sz="1600" b="1" baseline="0">
          <a:solidFill>
            <a:schemeClr val="tx1"/>
          </a:solidFill>
          <a:latin typeface="+mn-lt"/>
          <a:ea typeface="+mn-ea"/>
          <a:cs typeface="+mn-cs"/>
        </a:defRPr>
      </a:lvl1pPr>
      <a:lvl2pPr marL="630238" marR="0" indent="-285750" algn="l" defTabSz="914400" rtl="0" eaLnBrk="1" fontAlgn="base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bg2">
            <a:lumMod val="50000"/>
          </a:schemeClr>
        </a:buClr>
        <a:buSzPct val="125000"/>
        <a:buFont typeface="Arial" pitchFamily="34" charset="0"/>
        <a:buChar char="•"/>
        <a:tabLst/>
        <a:defRPr lang="fr-FR" sz="1400" b="1" kern="1200" baseline="0" dirty="0" smtClean="0">
          <a:solidFill>
            <a:schemeClr val="bg2">
              <a:lumMod val="50000"/>
            </a:schemeClr>
          </a:solidFill>
          <a:latin typeface="Verdana" pitchFamily="34" charset="0"/>
          <a:ea typeface="+mn-ea"/>
          <a:cs typeface="+mn-cs"/>
        </a:defRPr>
      </a:lvl2pPr>
      <a:lvl3pPr marL="804863" indent="-171450" algn="l" defTabSz="809625" rtl="0" eaLnBrk="1" fontAlgn="base" hangingPunct="1">
        <a:lnSpc>
          <a:spcPct val="100000"/>
        </a:lnSpc>
        <a:spcBef>
          <a:spcPts val="600"/>
        </a:spcBef>
        <a:spcAft>
          <a:spcPts val="600"/>
        </a:spcAft>
        <a:buSzPct val="110000"/>
        <a:buFont typeface="Arial" pitchFamily="34" charset="0"/>
        <a:buChar char="•"/>
        <a:defRPr sz="1400" baseline="0">
          <a:solidFill>
            <a:schemeClr val="tx1"/>
          </a:solidFill>
          <a:latin typeface="+mn-lt"/>
          <a:cs typeface="+mn-cs"/>
        </a:defRPr>
      </a:lvl3pPr>
      <a:lvl4pPr marL="985838" indent="-171450" algn="l" rtl="0" eaLnBrk="1" fontAlgn="base" hangingPunct="1">
        <a:lnSpc>
          <a:spcPct val="100000"/>
        </a:lnSpc>
        <a:spcBef>
          <a:spcPts val="400"/>
        </a:spcBef>
        <a:spcAft>
          <a:spcPts val="0"/>
        </a:spcAft>
        <a:buFontTx/>
        <a:buChar char="-"/>
        <a:tabLst/>
        <a:defRPr lang="fr-FR" sz="1000" baseline="0" dirty="0" smtClean="0">
          <a:solidFill>
            <a:schemeClr val="tx1"/>
          </a:solidFill>
          <a:latin typeface="+mn-lt"/>
          <a:cs typeface="+mn-cs"/>
        </a:defRPr>
      </a:lvl4pPr>
      <a:lvl5pPr marL="1344613" indent="-157163" algn="l" rtl="0" eaLnBrk="1" fontAlgn="base" hangingPunct="1">
        <a:lnSpc>
          <a:spcPct val="100000"/>
        </a:lnSpc>
        <a:spcBef>
          <a:spcPts val="0"/>
        </a:spcBef>
        <a:spcAft>
          <a:spcPts val="0"/>
        </a:spcAft>
        <a:buChar char="»"/>
        <a:tabLst/>
        <a:defRPr sz="800" baseline="0">
          <a:solidFill>
            <a:schemeClr val="tx1"/>
          </a:solidFill>
          <a:latin typeface="+mn-lt"/>
          <a:cs typeface="+mn-cs"/>
        </a:defRPr>
      </a:lvl5pPr>
      <a:lvl6pPr marL="1258888" indent="-157163" algn="l" rtl="0" eaLnBrk="1" fontAlgn="base" hangingPunct="1">
        <a:lnSpc>
          <a:spcPct val="100000"/>
        </a:lnSpc>
        <a:spcBef>
          <a:spcPts val="600"/>
        </a:spcBef>
        <a:spcAft>
          <a:spcPts val="0"/>
        </a:spcAft>
        <a:buChar char="»"/>
        <a:defRPr sz="1000">
          <a:solidFill>
            <a:schemeClr val="tx1"/>
          </a:solidFill>
          <a:latin typeface="+mn-lt"/>
          <a:cs typeface="+mn-cs"/>
        </a:defRPr>
      </a:lvl6pPr>
      <a:lvl7pPr marL="2097088" indent="-157163" algn="l" rtl="0" eaLnBrk="1" fontAlgn="base" hangingPunct="1">
        <a:spcBef>
          <a:spcPct val="3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  <a:cs typeface="+mn-cs"/>
        </a:defRPr>
      </a:lvl7pPr>
      <a:lvl8pPr marL="2554288" indent="-157163" algn="l" rtl="0" eaLnBrk="1" fontAlgn="base" hangingPunct="1">
        <a:spcBef>
          <a:spcPct val="3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  <a:cs typeface="+mn-cs"/>
        </a:defRPr>
      </a:lvl8pPr>
      <a:lvl9pPr marL="3011488" indent="-157163" algn="l" rtl="0" eaLnBrk="1" fontAlgn="base" hangingPunct="1">
        <a:spcBef>
          <a:spcPct val="3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6843" y="476672"/>
            <a:ext cx="5267325" cy="457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dirty="0" smtClean="0"/>
              <a:t>Titre de la diapo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8313" y="6489000"/>
            <a:ext cx="2037985" cy="226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6000" tIns="36000" rIns="36000" bIns="3600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 sz="1000"/>
            </a:lvl1pPr>
          </a:lstStyle>
          <a:p>
            <a:r>
              <a:rPr lang="fr-FR" dirty="0" smtClean="0">
                <a:solidFill>
                  <a:srgbClr val="005DA8"/>
                </a:solidFill>
              </a:rPr>
              <a:t>Titre de la présentation / Date</a:t>
            </a:r>
            <a:endParaRPr lang="fr-FR" dirty="0">
              <a:solidFill>
                <a:srgbClr val="005DA8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87850" y="6489000"/>
            <a:ext cx="368300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6000" tIns="36000" rIns="36000" bIns="3600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000" b="1"/>
            </a:lvl1pPr>
          </a:lstStyle>
          <a:p>
            <a:fld id="{FB07DF37-44AF-430E-8398-82F803044537}" type="slidenum">
              <a:rPr lang="fr-FR">
                <a:solidFill>
                  <a:srgbClr val="005DA8"/>
                </a:solidFill>
              </a:rPr>
              <a:pPr/>
              <a:t>‹N°›</a:t>
            </a:fld>
            <a:endParaRPr lang="fr-FR">
              <a:solidFill>
                <a:srgbClr val="005DA8"/>
              </a:solidFill>
            </a:endParaRPr>
          </a:p>
        </p:txBody>
      </p:sp>
      <p:pic>
        <p:nvPicPr>
          <p:cNvPr id="8" name="Picture 5" descr="AGRICA_logo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676" y="6022231"/>
            <a:ext cx="1474788" cy="71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36"/>
          <p:cNvGrpSpPr>
            <a:grpSpLocks/>
          </p:cNvGrpSpPr>
          <p:nvPr/>
        </p:nvGrpSpPr>
        <p:grpSpPr bwMode="auto">
          <a:xfrm>
            <a:off x="323850" y="476250"/>
            <a:ext cx="503238" cy="417513"/>
            <a:chOff x="903" y="657"/>
            <a:chExt cx="1191" cy="987"/>
          </a:xfrm>
        </p:grpSpPr>
        <p:grpSp>
          <p:nvGrpSpPr>
            <p:cNvPr id="10" name="Group 37"/>
            <p:cNvGrpSpPr>
              <a:grpSpLocks/>
            </p:cNvGrpSpPr>
            <p:nvPr/>
          </p:nvGrpSpPr>
          <p:grpSpPr bwMode="auto">
            <a:xfrm>
              <a:off x="913" y="667"/>
              <a:ext cx="1171" cy="967"/>
              <a:chOff x="913" y="667"/>
              <a:chExt cx="1171" cy="967"/>
            </a:xfrm>
          </p:grpSpPr>
          <p:sp>
            <p:nvSpPr>
              <p:cNvPr id="14" name="Freeform 38"/>
              <p:cNvSpPr>
                <a:spLocks/>
              </p:cNvSpPr>
              <p:nvPr/>
            </p:nvSpPr>
            <p:spPr bwMode="auto">
              <a:xfrm>
                <a:off x="913" y="667"/>
                <a:ext cx="1171" cy="967"/>
              </a:xfrm>
              <a:custGeom>
                <a:avLst/>
                <a:gdLst>
                  <a:gd name="T0" fmla="+- 0 913 913"/>
                  <a:gd name="T1" fmla="*/ T0 w 1171"/>
                  <a:gd name="T2" fmla="+- 0 1635 667"/>
                  <a:gd name="T3" fmla="*/ 1635 h 967"/>
                  <a:gd name="T4" fmla="+- 0 2084 913"/>
                  <a:gd name="T5" fmla="*/ T4 w 1171"/>
                  <a:gd name="T6" fmla="+- 0 1635 667"/>
                  <a:gd name="T7" fmla="*/ 1635 h 967"/>
                  <a:gd name="T8" fmla="+- 0 2084 913"/>
                  <a:gd name="T9" fmla="*/ T8 w 1171"/>
                  <a:gd name="T10" fmla="+- 0 667 667"/>
                  <a:gd name="T11" fmla="*/ 667 h 967"/>
                  <a:gd name="T12" fmla="+- 0 913 913"/>
                  <a:gd name="T13" fmla="*/ T12 w 1171"/>
                  <a:gd name="T14" fmla="+- 0 667 667"/>
                  <a:gd name="T15" fmla="*/ 667 h 967"/>
                  <a:gd name="T16" fmla="+- 0 913 913"/>
                  <a:gd name="T17" fmla="*/ T16 w 1171"/>
                  <a:gd name="T18" fmla="+- 0 1635 667"/>
                  <a:gd name="T19" fmla="*/ 1635 h 96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171" h="967">
                    <a:moveTo>
                      <a:pt x="0" y="968"/>
                    </a:moveTo>
                    <a:lnTo>
                      <a:pt x="1171" y="968"/>
                    </a:lnTo>
                    <a:lnTo>
                      <a:pt x="1171" y="0"/>
                    </a:lnTo>
                    <a:lnTo>
                      <a:pt x="0" y="0"/>
                    </a:lnTo>
                    <a:lnTo>
                      <a:pt x="0" y="96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5DA8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>
                  <a:solidFill>
                    <a:srgbClr val="005DA8"/>
                  </a:solidFill>
                </a:endParaRPr>
              </a:p>
            </p:txBody>
          </p:sp>
        </p:grpSp>
        <p:grpSp>
          <p:nvGrpSpPr>
            <p:cNvPr id="11" name="Group 39"/>
            <p:cNvGrpSpPr>
              <a:grpSpLocks/>
            </p:cNvGrpSpPr>
            <p:nvPr/>
          </p:nvGrpSpPr>
          <p:grpSpPr bwMode="auto">
            <a:xfrm>
              <a:off x="1134" y="768"/>
              <a:ext cx="737" cy="735"/>
              <a:chOff x="1134" y="768"/>
              <a:chExt cx="737" cy="735"/>
            </a:xfrm>
          </p:grpSpPr>
          <p:sp>
            <p:nvSpPr>
              <p:cNvPr id="12" name="Freeform 40"/>
              <p:cNvSpPr>
                <a:spLocks/>
              </p:cNvSpPr>
              <p:nvPr/>
            </p:nvSpPr>
            <p:spPr bwMode="auto">
              <a:xfrm>
                <a:off x="1134" y="768"/>
                <a:ext cx="737" cy="735"/>
              </a:xfrm>
              <a:custGeom>
                <a:avLst/>
                <a:gdLst>
                  <a:gd name="T0" fmla="+- 0 1187 1134"/>
                  <a:gd name="T1" fmla="*/ T0 w 737"/>
                  <a:gd name="T2" fmla="+- 0 768 768"/>
                  <a:gd name="T3" fmla="*/ 768 h 735"/>
                  <a:gd name="T4" fmla="+- 0 1135 1134"/>
                  <a:gd name="T5" fmla="*/ T4 w 737"/>
                  <a:gd name="T6" fmla="+- 0 820 768"/>
                  <a:gd name="T7" fmla="*/ 820 h 735"/>
                  <a:gd name="T8" fmla="+- 0 1134 1134"/>
                  <a:gd name="T9" fmla="*/ T8 w 737"/>
                  <a:gd name="T10" fmla="+- 0 838 768"/>
                  <a:gd name="T11" fmla="*/ 838 h 735"/>
                  <a:gd name="T12" fmla="+- 0 1141 1134"/>
                  <a:gd name="T13" fmla="*/ T12 w 737"/>
                  <a:gd name="T14" fmla="+- 0 856 768"/>
                  <a:gd name="T15" fmla="*/ 856 h 735"/>
                  <a:gd name="T16" fmla="+- 0 1150 1134"/>
                  <a:gd name="T17" fmla="*/ T16 w 737"/>
                  <a:gd name="T18" fmla="+- 0 871 768"/>
                  <a:gd name="T19" fmla="*/ 871 h 735"/>
                  <a:gd name="T20" fmla="+- 0 1164 1134"/>
                  <a:gd name="T21" fmla="*/ T20 w 737"/>
                  <a:gd name="T22" fmla="+- 0 887 768"/>
                  <a:gd name="T23" fmla="*/ 887 h 735"/>
                  <a:gd name="T24" fmla="+- 0 1647 1134"/>
                  <a:gd name="T25" fmla="*/ T24 w 737"/>
                  <a:gd name="T26" fmla="+- 0 1369 768"/>
                  <a:gd name="T27" fmla="*/ 1369 h 735"/>
                  <a:gd name="T28" fmla="+- 0 1326 1134"/>
                  <a:gd name="T29" fmla="*/ T28 w 737"/>
                  <a:gd name="T30" fmla="+- 0 1369 768"/>
                  <a:gd name="T31" fmla="*/ 1369 h 735"/>
                  <a:gd name="T32" fmla="+- 0 1260 1134"/>
                  <a:gd name="T33" fmla="*/ T32 w 737"/>
                  <a:gd name="T34" fmla="+- 0 1386 768"/>
                  <a:gd name="T35" fmla="*/ 1386 h 735"/>
                  <a:gd name="T36" fmla="+- 0 1238 1134"/>
                  <a:gd name="T37" fmla="*/ T36 w 737"/>
                  <a:gd name="T38" fmla="+- 0 1419 768"/>
                  <a:gd name="T39" fmla="*/ 1419 h 735"/>
                  <a:gd name="T40" fmla="+- 0 1239 1134"/>
                  <a:gd name="T41" fmla="*/ T40 w 737"/>
                  <a:gd name="T42" fmla="+- 0 1447 768"/>
                  <a:gd name="T43" fmla="*/ 1447 h 735"/>
                  <a:gd name="T44" fmla="+- 0 1281 1134"/>
                  <a:gd name="T45" fmla="*/ T44 w 737"/>
                  <a:gd name="T46" fmla="+- 0 1499 768"/>
                  <a:gd name="T47" fmla="*/ 1499 h 735"/>
                  <a:gd name="T48" fmla="+- 0 1326 1134"/>
                  <a:gd name="T49" fmla="*/ T48 w 737"/>
                  <a:gd name="T50" fmla="+- 0 1502 768"/>
                  <a:gd name="T51" fmla="*/ 1502 h 735"/>
                  <a:gd name="T52" fmla="+- 0 1871 1134"/>
                  <a:gd name="T53" fmla="*/ T52 w 737"/>
                  <a:gd name="T54" fmla="+- 0 1502 768"/>
                  <a:gd name="T55" fmla="*/ 1502 h 735"/>
                  <a:gd name="T56" fmla="+- 0 1871 1134"/>
                  <a:gd name="T57" fmla="*/ T56 w 737"/>
                  <a:gd name="T58" fmla="+- 0 1278 768"/>
                  <a:gd name="T59" fmla="*/ 1278 h 735"/>
                  <a:gd name="T60" fmla="+- 0 1737 1134"/>
                  <a:gd name="T61" fmla="*/ T60 w 737"/>
                  <a:gd name="T62" fmla="+- 0 1278 768"/>
                  <a:gd name="T63" fmla="*/ 1278 h 735"/>
                  <a:gd name="T64" fmla="+- 0 1263 1134"/>
                  <a:gd name="T65" fmla="*/ T64 w 737"/>
                  <a:gd name="T66" fmla="+- 0 803 768"/>
                  <a:gd name="T67" fmla="*/ 803 h 735"/>
                  <a:gd name="T68" fmla="+- 0 1243 1134"/>
                  <a:gd name="T69" fmla="*/ T68 w 737"/>
                  <a:gd name="T70" fmla="+- 0 785 768"/>
                  <a:gd name="T71" fmla="*/ 785 h 735"/>
                  <a:gd name="T72" fmla="+- 0 1229 1134"/>
                  <a:gd name="T73" fmla="*/ T72 w 737"/>
                  <a:gd name="T74" fmla="+- 0 774 768"/>
                  <a:gd name="T75" fmla="*/ 774 h 735"/>
                  <a:gd name="T76" fmla="+- 0 1206 1134"/>
                  <a:gd name="T77" fmla="*/ T76 w 737"/>
                  <a:gd name="T78" fmla="+- 0 768 768"/>
                  <a:gd name="T79" fmla="*/ 768 h 735"/>
                  <a:gd name="T80" fmla="+- 0 1187 1134"/>
                  <a:gd name="T81" fmla="*/ T80 w 737"/>
                  <a:gd name="T82" fmla="+- 0 768 768"/>
                  <a:gd name="T83" fmla="*/ 768 h 73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</a:cxnLst>
                <a:rect l="0" t="0" r="r" b="b"/>
                <a:pathLst>
                  <a:path w="737" h="735">
                    <a:moveTo>
                      <a:pt x="53" y="0"/>
                    </a:moveTo>
                    <a:lnTo>
                      <a:pt x="1" y="52"/>
                    </a:lnTo>
                    <a:lnTo>
                      <a:pt x="0" y="70"/>
                    </a:lnTo>
                    <a:lnTo>
                      <a:pt x="7" y="88"/>
                    </a:lnTo>
                    <a:lnTo>
                      <a:pt x="16" y="103"/>
                    </a:lnTo>
                    <a:lnTo>
                      <a:pt x="30" y="119"/>
                    </a:lnTo>
                    <a:lnTo>
                      <a:pt x="513" y="601"/>
                    </a:lnTo>
                    <a:lnTo>
                      <a:pt x="192" y="601"/>
                    </a:lnTo>
                    <a:lnTo>
                      <a:pt x="126" y="618"/>
                    </a:lnTo>
                    <a:lnTo>
                      <a:pt x="104" y="651"/>
                    </a:lnTo>
                    <a:lnTo>
                      <a:pt x="105" y="679"/>
                    </a:lnTo>
                    <a:lnTo>
                      <a:pt x="147" y="731"/>
                    </a:lnTo>
                    <a:lnTo>
                      <a:pt x="192" y="734"/>
                    </a:lnTo>
                    <a:lnTo>
                      <a:pt x="737" y="734"/>
                    </a:lnTo>
                    <a:lnTo>
                      <a:pt x="737" y="510"/>
                    </a:lnTo>
                    <a:lnTo>
                      <a:pt x="603" y="510"/>
                    </a:lnTo>
                    <a:lnTo>
                      <a:pt x="129" y="35"/>
                    </a:lnTo>
                    <a:lnTo>
                      <a:pt x="109" y="17"/>
                    </a:lnTo>
                    <a:lnTo>
                      <a:pt x="95" y="6"/>
                    </a:lnTo>
                    <a:lnTo>
                      <a:pt x="72" y="0"/>
                    </a:lnTo>
                    <a:lnTo>
                      <a:pt x="53" y="0"/>
                    </a:lnTo>
                  </a:path>
                </a:pathLst>
              </a:custGeom>
              <a:solidFill>
                <a:srgbClr val="005D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>
                  <a:solidFill>
                    <a:srgbClr val="005DA8"/>
                  </a:solidFill>
                </a:endParaRPr>
              </a:p>
            </p:txBody>
          </p:sp>
          <p:sp>
            <p:nvSpPr>
              <p:cNvPr id="13" name="Freeform 41"/>
              <p:cNvSpPr>
                <a:spLocks/>
              </p:cNvSpPr>
              <p:nvPr/>
            </p:nvSpPr>
            <p:spPr bwMode="auto">
              <a:xfrm>
                <a:off x="1134" y="768"/>
                <a:ext cx="737" cy="735"/>
              </a:xfrm>
              <a:custGeom>
                <a:avLst/>
                <a:gdLst>
                  <a:gd name="T0" fmla="+- 0 1821 1134"/>
                  <a:gd name="T1" fmla="*/ T0 w 737"/>
                  <a:gd name="T2" fmla="+- 0 870 768"/>
                  <a:gd name="T3" fmla="*/ 870 h 735"/>
                  <a:gd name="T4" fmla="+- 0 1758 1134"/>
                  <a:gd name="T5" fmla="*/ T4 w 737"/>
                  <a:gd name="T6" fmla="+- 0 885 768"/>
                  <a:gd name="T7" fmla="*/ 885 h 735"/>
                  <a:gd name="T8" fmla="+- 0 1737 1134"/>
                  <a:gd name="T9" fmla="*/ T8 w 737"/>
                  <a:gd name="T10" fmla="+- 0 956 768"/>
                  <a:gd name="T11" fmla="*/ 956 h 735"/>
                  <a:gd name="T12" fmla="+- 0 1737 1134"/>
                  <a:gd name="T13" fmla="*/ T12 w 737"/>
                  <a:gd name="T14" fmla="+- 0 1278 768"/>
                  <a:gd name="T15" fmla="*/ 1278 h 735"/>
                  <a:gd name="T16" fmla="+- 0 1871 1134"/>
                  <a:gd name="T17" fmla="*/ T16 w 737"/>
                  <a:gd name="T18" fmla="+- 0 1278 768"/>
                  <a:gd name="T19" fmla="*/ 1278 h 735"/>
                  <a:gd name="T20" fmla="+- 0 1871 1134"/>
                  <a:gd name="T21" fmla="*/ T20 w 737"/>
                  <a:gd name="T22" fmla="+- 0 956 768"/>
                  <a:gd name="T23" fmla="*/ 956 h 735"/>
                  <a:gd name="T24" fmla="+- 0 1854 1134"/>
                  <a:gd name="T25" fmla="*/ T24 w 737"/>
                  <a:gd name="T26" fmla="+- 0 891 768"/>
                  <a:gd name="T27" fmla="*/ 891 h 735"/>
                  <a:gd name="T28" fmla="+- 0 1821 1134"/>
                  <a:gd name="T29" fmla="*/ T28 w 737"/>
                  <a:gd name="T30" fmla="+- 0 870 768"/>
                  <a:gd name="T31" fmla="*/ 870 h 73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737" h="735">
                    <a:moveTo>
                      <a:pt x="687" y="102"/>
                    </a:moveTo>
                    <a:lnTo>
                      <a:pt x="624" y="117"/>
                    </a:lnTo>
                    <a:lnTo>
                      <a:pt x="603" y="188"/>
                    </a:lnTo>
                    <a:lnTo>
                      <a:pt x="603" y="510"/>
                    </a:lnTo>
                    <a:lnTo>
                      <a:pt x="737" y="510"/>
                    </a:lnTo>
                    <a:lnTo>
                      <a:pt x="737" y="188"/>
                    </a:lnTo>
                    <a:lnTo>
                      <a:pt x="720" y="123"/>
                    </a:lnTo>
                    <a:lnTo>
                      <a:pt x="687" y="102"/>
                    </a:lnTo>
                  </a:path>
                </a:pathLst>
              </a:custGeom>
              <a:solidFill>
                <a:srgbClr val="005D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>
                  <a:solidFill>
                    <a:srgbClr val="005DA8"/>
                  </a:solidFill>
                </a:endParaRPr>
              </a:p>
            </p:txBody>
          </p:sp>
        </p:grpSp>
      </p:grpSp>
      <p:sp>
        <p:nvSpPr>
          <p:cNvPr id="15" name="Rectangle 25"/>
          <p:cNvSpPr>
            <a:spLocks noChangeArrowheads="1"/>
          </p:cNvSpPr>
          <p:nvPr/>
        </p:nvSpPr>
        <p:spPr bwMode="auto">
          <a:xfrm>
            <a:off x="900113" y="981075"/>
            <a:ext cx="7559675" cy="71438"/>
          </a:xfrm>
          <a:prstGeom prst="rect">
            <a:avLst/>
          </a:prstGeom>
          <a:solidFill>
            <a:srgbClr val="005DA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>
              <a:solidFill>
                <a:srgbClr val="005DA8"/>
              </a:solidFill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>
          <a:xfrm>
            <a:off x="457200" y="1556792"/>
            <a:ext cx="8219256" cy="4465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Premier niveau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  <a:p>
            <a:pPr lvl="4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59443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mc:AlternateContent xmlns:mc="http://schemas.openxmlformats.org/markup-compatibility/2006" xmlns:p14="http://schemas.microsoft.com/office/powerpoint/2010/main">
    <mc:Choice Requires="p14">
      <p:transition p14:dur="250" advClick="0" advTm="1000">
        <p:fade/>
      </p:transition>
    </mc:Choice>
    <mc:Fallback xmlns="">
      <p:transition advClick="0" advTm="1000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500" b="1" baseline="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Verdana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Verdana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Verdana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342900" indent="-342900" algn="l" rtl="0" eaLnBrk="1" fontAlgn="base" hangingPunct="1">
        <a:lnSpc>
          <a:spcPct val="200000"/>
        </a:lnSpc>
        <a:spcBef>
          <a:spcPct val="120000"/>
        </a:spcBef>
        <a:spcAft>
          <a:spcPct val="0"/>
        </a:spcAft>
        <a:buSzPct val="150000"/>
        <a:buFontTx/>
        <a:buBlip>
          <a:blip r:embed="rId4"/>
        </a:buBlip>
        <a:defRPr sz="1600" b="1" baseline="0">
          <a:solidFill>
            <a:schemeClr val="tx1"/>
          </a:solidFill>
          <a:latin typeface="+mn-lt"/>
          <a:ea typeface="+mn-ea"/>
          <a:cs typeface="+mn-cs"/>
        </a:defRPr>
      </a:lvl1pPr>
      <a:lvl2pPr marL="630238" marR="0" indent="-285750" algn="l" defTabSz="914400" rtl="0" eaLnBrk="1" fontAlgn="base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bg2">
            <a:lumMod val="50000"/>
          </a:schemeClr>
        </a:buClr>
        <a:buSzPct val="125000"/>
        <a:buFont typeface="Arial" pitchFamily="34" charset="0"/>
        <a:buChar char="•"/>
        <a:tabLst/>
        <a:defRPr lang="fr-FR" sz="1400" b="1" kern="1200" baseline="0" dirty="0" smtClean="0">
          <a:solidFill>
            <a:schemeClr val="bg2">
              <a:lumMod val="50000"/>
            </a:schemeClr>
          </a:solidFill>
          <a:latin typeface="Verdana" pitchFamily="34" charset="0"/>
          <a:ea typeface="+mn-ea"/>
          <a:cs typeface="+mn-cs"/>
        </a:defRPr>
      </a:lvl2pPr>
      <a:lvl3pPr marL="804863" indent="-171450" algn="l" defTabSz="809625" rtl="0" eaLnBrk="1" fontAlgn="base" hangingPunct="1">
        <a:lnSpc>
          <a:spcPct val="100000"/>
        </a:lnSpc>
        <a:spcBef>
          <a:spcPts val="600"/>
        </a:spcBef>
        <a:spcAft>
          <a:spcPts val="600"/>
        </a:spcAft>
        <a:buSzPct val="110000"/>
        <a:buFont typeface="Arial" pitchFamily="34" charset="0"/>
        <a:buChar char="•"/>
        <a:defRPr sz="1400" baseline="0">
          <a:solidFill>
            <a:schemeClr val="tx1"/>
          </a:solidFill>
          <a:latin typeface="+mn-lt"/>
          <a:cs typeface="+mn-cs"/>
        </a:defRPr>
      </a:lvl3pPr>
      <a:lvl4pPr marL="985838" indent="-171450" algn="l" rtl="0" eaLnBrk="1" fontAlgn="base" hangingPunct="1">
        <a:lnSpc>
          <a:spcPct val="100000"/>
        </a:lnSpc>
        <a:spcBef>
          <a:spcPts val="400"/>
        </a:spcBef>
        <a:spcAft>
          <a:spcPts val="0"/>
        </a:spcAft>
        <a:buFontTx/>
        <a:buChar char="-"/>
        <a:tabLst/>
        <a:defRPr lang="fr-FR" sz="1000" baseline="0" dirty="0" smtClean="0">
          <a:solidFill>
            <a:schemeClr val="tx1"/>
          </a:solidFill>
          <a:latin typeface="+mn-lt"/>
          <a:cs typeface="+mn-cs"/>
        </a:defRPr>
      </a:lvl4pPr>
      <a:lvl5pPr marL="1344613" indent="-157163" algn="l" rtl="0" eaLnBrk="1" fontAlgn="base" hangingPunct="1">
        <a:lnSpc>
          <a:spcPct val="100000"/>
        </a:lnSpc>
        <a:spcBef>
          <a:spcPts val="0"/>
        </a:spcBef>
        <a:spcAft>
          <a:spcPts val="0"/>
        </a:spcAft>
        <a:buChar char="»"/>
        <a:tabLst/>
        <a:defRPr sz="800" baseline="0">
          <a:solidFill>
            <a:schemeClr val="tx1"/>
          </a:solidFill>
          <a:latin typeface="+mn-lt"/>
          <a:cs typeface="+mn-cs"/>
        </a:defRPr>
      </a:lvl5pPr>
      <a:lvl6pPr marL="1258888" indent="-157163" algn="l" rtl="0" eaLnBrk="1" fontAlgn="base" hangingPunct="1">
        <a:lnSpc>
          <a:spcPct val="100000"/>
        </a:lnSpc>
        <a:spcBef>
          <a:spcPts val="600"/>
        </a:spcBef>
        <a:spcAft>
          <a:spcPts val="0"/>
        </a:spcAft>
        <a:buChar char="»"/>
        <a:defRPr sz="1000">
          <a:solidFill>
            <a:schemeClr val="tx1"/>
          </a:solidFill>
          <a:latin typeface="+mn-lt"/>
          <a:cs typeface="+mn-cs"/>
        </a:defRPr>
      </a:lvl6pPr>
      <a:lvl7pPr marL="2097088" indent="-157163" algn="l" rtl="0" eaLnBrk="1" fontAlgn="base" hangingPunct="1">
        <a:spcBef>
          <a:spcPct val="3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  <a:cs typeface="+mn-cs"/>
        </a:defRPr>
      </a:lvl7pPr>
      <a:lvl8pPr marL="2554288" indent="-157163" algn="l" rtl="0" eaLnBrk="1" fontAlgn="base" hangingPunct="1">
        <a:spcBef>
          <a:spcPct val="3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  <a:cs typeface="+mn-cs"/>
        </a:defRPr>
      </a:lvl8pPr>
      <a:lvl9pPr marL="3011488" indent="-157163" algn="l" rtl="0" eaLnBrk="1" fontAlgn="base" hangingPunct="1">
        <a:spcBef>
          <a:spcPct val="3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116013" y="6453188"/>
            <a:ext cx="1079500" cy="144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4C4C4C"/>
                </a:solidFill>
                <a:latin typeface="Arial Black" panose="020B0A04020102020204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fr-FR"/>
              <a:t>10 Décembre 2015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116013" y="6237288"/>
            <a:ext cx="5543550" cy="215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4C4C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fr-FR"/>
              <a:t>document non contractuel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395288" y="6237288"/>
            <a:ext cx="7207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00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C19D24A-BCBA-4C07-8566-72835ECA60F5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1029" name="Espace réservé du titre 6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 style du titre</a:t>
            </a:r>
          </a:p>
        </p:txBody>
      </p:sp>
      <p:sp>
        <p:nvSpPr>
          <p:cNvPr id="1030" name="Espace réservé du texte 1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473403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</p:sldLayoutIdLst>
  <p:hf hdr="0" dt="0"/>
  <p:txStyles>
    <p:titleStyle>
      <a:lvl1pPr marL="342900" indent="-342900" algn="l" rtl="0" eaLnBrk="0" fontAlgn="base" hangingPunct="0">
        <a:spcBef>
          <a:spcPct val="0"/>
        </a:spcBef>
        <a:spcAft>
          <a:spcPct val="0"/>
        </a:spcAft>
        <a:buSzPct val="110000"/>
        <a:buBlip>
          <a:blip r:embed="rId15"/>
        </a:buBlip>
        <a:defRPr lang="fr-FR" sz="2400" b="1" kern="1200" dirty="0">
          <a:solidFill>
            <a:srgbClr val="008ACF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marL="342900" indent="-342900" algn="l" rtl="0" eaLnBrk="0" fontAlgn="base" hangingPunct="0">
        <a:spcBef>
          <a:spcPct val="0"/>
        </a:spcBef>
        <a:spcAft>
          <a:spcPct val="0"/>
        </a:spcAft>
        <a:buSzPct val="110000"/>
        <a:buBlip>
          <a:blip r:embed="rId15"/>
        </a:buBlip>
        <a:defRPr sz="2400" b="1">
          <a:solidFill>
            <a:srgbClr val="008ACF"/>
          </a:solidFill>
          <a:latin typeface="Arial" pitchFamily="34" charset="0"/>
          <a:cs typeface="Arial" pitchFamily="34" charset="0"/>
        </a:defRPr>
      </a:lvl2pPr>
      <a:lvl3pPr marL="342900" indent="-342900" algn="l" rtl="0" eaLnBrk="0" fontAlgn="base" hangingPunct="0">
        <a:spcBef>
          <a:spcPct val="0"/>
        </a:spcBef>
        <a:spcAft>
          <a:spcPct val="0"/>
        </a:spcAft>
        <a:buSzPct val="110000"/>
        <a:buBlip>
          <a:blip r:embed="rId15"/>
        </a:buBlip>
        <a:defRPr sz="2400" b="1">
          <a:solidFill>
            <a:srgbClr val="008ACF"/>
          </a:solidFill>
          <a:latin typeface="Arial" pitchFamily="34" charset="0"/>
          <a:cs typeface="Arial" pitchFamily="34" charset="0"/>
        </a:defRPr>
      </a:lvl3pPr>
      <a:lvl4pPr marL="342900" indent="-342900" algn="l" rtl="0" eaLnBrk="0" fontAlgn="base" hangingPunct="0">
        <a:spcBef>
          <a:spcPct val="0"/>
        </a:spcBef>
        <a:spcAft>
          <a:spcPct val="0"/>
        </a:spcAft>
        <a:buSzPct val="110000"/>
        <a:buBlip>
          <a:blip r:embed="rId15"/>
        </a:buBlip>
        <a:defRPr sz="2400" b="1">
          <a:solidFill>
            <a:srgbClr val="008ACF"/>
          </a:solidFill>
          <a:latin typeface="Arial" pitchFamily="34" charset="0"/>
          <a:cs typeface="Arial" pitchFamily="34" charset="0"/>
        </a:defRPr>
      </a:lvl4pPr>
      <a:lvl5pPr marL="342900" indent="-342900" algn="l" rtl="0" eaLnBrk="0" fontAlgn="base" hangingPunct="0">
        <a:spcBef>
          <a:spcPct val="0"/>
        </a:spcBef>
        <a:spcAft>
          <a:spcPct val="0"/>
        </a:spcAft>
        <a:buSzPct val="110000"/>
        <a:buBlip>
          <a:blip r:embed="rId15"/>
        </a:buBlip>
        <a:defRPr sz="2400" b="1">
          <a:solidFill>
            <a:srgbClr val="008ACF"/>
          </a:solidFill>
          <a:latin typeface="Arial" pitchFamily="34" charset="0"/>
          <a:cs typeface="Arial" pitchFamily="34" charset="0"/>
        </a:defRPr>
      </a:lvl5pPr>
      <a:lvl6pPr marL="800100" indent="-342900" algn="l" rtl="0" fontAlgn="base">
        <a:spcBef>
          <a:spcPct val="0"/>
        </a:spcBef>
        <a:spcAft>
          <a:spcPct val="0"/>
        </a:spcAft>
        <a:buSzPct val="110000"/>
        <a:buBlip>
          <a:blip r:embed="rId15"/>
        </a:buBlip>
        <a:defRPr sz="2400" b="1">
          <a:solidFill>
            <a:srgbClr val="008ACF"/>
          </a:solidFill>
          <a:latin typeface="Arial" pitchFamily="34" charset="0"/>
          <a:cs typeface="Arial" pitchFamily="34" charset="0"/>
        </a:defRPr>
      </a:lvl6pPr>
      <a:lvl7pPr marL="1257300" indent="-342900" algn="l" rtl="0" fontAlgn="base">
        <a:spcBef>
          <a:spcPct val="0"/>
        </a:spcBef>
        <a:spcAft>
          <a:spcPct val="0"/>
        </a:spcAft>
        <a:buSzPct val="110000"/>
        <a:buBlip>
          <a:blip r:embed="rId15"/>
        </a:buBlip>
        <a:defRPr sz="2400" b="1">
          <a:solidFill>
            <a:srgbClr val="008ACF"/>
          </a:solidFill>
          <a:latin typeface="Arial" pitchFamily="34" charset="0"/>
          <a:cs typeface="Arial" pitchFamily="34" charset="0"/>
        </a:defRPr>
      </a:lvl7pPr>
      <a:lvl8pPr marL="1714500" indent="-342900" algn="l" rtl="0" fontAlgn="base">
        <a:spcBef>
          <a:spcPct val="0"/>
        </a:spcBef>
        <a:spcAft>
          <a:spcPct val="0"/>
        </a:spcAft>
        <a:buSzPct val="110000"/>
        <a:buBlip>
          <a:blip r:embed="rId15"/>
        </a:buBlip>
        <a:defRPr sz="2400" b="1">
          <a:solidFill>
            <a:srgbClr val="008ACF"/>
          </a:solidFill>
          <a:latin typeface="Arial" pitchFamily="34" charset="0"/>
          <a:cs typeface="Arial" pitchFamily="34" charset="0"/>
        </a:defRPr>
      </a:lvl8pPr>
      <a:lvl9pPr marL="2171700" indent="-342900" algn="l" rtl="0" fontAlgn="base">
        <a:spcBef>
          <a:spcPct val="0"/>
        </a:spcBef>
        <a:spcAft>
          <a:spcPct val="0"/>
        </a:spcAft>
        <a:buSzPct val="110000"/>
        <a:buBlip>
          <a:blip r:embed="rId15"/>
        </a:buBlip>
        <a:defRPr sz="2400" b="1">
          <a:solidFill>
            <a:srgbClr val="008ACF"/>
          </a:solidFill>
          <a:latin typeface="Arial" pitchFamily="34" charset="0"/>
          <a:cs typeface="Arial" pitchFamily="34" charset="0"/>
        </a:defRPr>
      </a:lvl9pPr>
    </p:titleStyle>
    <p:bodyStyle>
      <a:lvl1pPr marL="355600" indent="-355600" algn="l" defTabSz="584200" rtl="0" eaLnBrk="0" fontAlgn="base" hangingPunct="0">
        <a:spcBef>
          <a:spcPct val="0"/>
        </a:spcBef>
        <a:spcAft>
          <a:spcPts val="600"/>
        </a:spcAft>
        <a:buClr>
          <a:srgbClr val="BBE4F6"/>
        </a:buClr>
        <a:buFont typeface="Wingdings" pitchFamily="2" charset="2"/>
        <a:buChar char=""/>
        <a:defRPr sz="2200" kern="1200">
          <a:solidFill>
            <a:srgbClr val="66666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33400" indent="-292100" algn="l" defTabSz="444500" rtl="0" eaLnBrk="0" fontAlgn="base" hangingPunct="0">
        <a:spcBef>
          <a:spcPct val="0"/>
        </a:spcBef>
        <a:spcAft>
          <a:spcPts val="600"/>
        </a:spcAft>
        <a:buClr>
          <a:srgbClr val="E46C0A"/>
        </a:buClr>
        <a:buFont typeface="Wingdings 3" pitchFamily="18" charset="2"/>
        <a:buChar char=""/>
        <a:defRPr sz="1600" b="1" kern="1200">
          <a:solidFill>
            <a:srgbClr val="008AC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12800" indent="-190500" algn="l" defTabSz="469900" rtl="0" eaLnBrk="0" fontAlgn="base" hangingPunct="0">
        <a:spcBef>
          <a:spcPct val="0"/>
        </a:spcBef>
        <a:spcAft>
          <a:spcPct val="0"/>
        </a:spcAft>
        <a:buClr>
          <a:srgbClr val="666666"/>
        </a:buClr>
        <a:buFont typeface="Wingdings" pitchFamily="2" charset="2"/>
        <a:buChar char="§"/>
        <a:defRPr sz="1600" kern="1200">
          <a:solidFill>
            <a:srgbClr val="66666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57300" indent="-177800" algn="l" defTabSz="4699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200" b="1" kern="1200">
          <a:solidFill>
            <a:srgbClr val="E46C0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435100" indent="-139700" algn="l" defTabSz="4445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lang="fr-FR" sz="1200" kern="1200" dirty="0">
          <a:solidFill>
            <a:srgbClr val="66666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localhost/brinsdeveil/wp-content/uploads/2011/12/dessin1.jpg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jpeg"/><Relationship Id="rId18" Type="http://schemas.openxmlformats.org/officeDocument/2006/relationships/image" Target="../media/image24.png"/><Relationship Id="rId3" Type="http://schemas.openxmlformats.org/officeDocument/2006/relationships/image" Target="../media/image9.jpeg"/><Relationship Id="rId21" Type="http://schemas.openxmlformats.org/officeDocument/2006/relationships/image" Target="../media/image27.pn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2.jpe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image" Target="../media/image30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jpeg"/><Relationship Id="rId22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fr-FR" sz="1400" b="1" smtClean="0">
                <a:solidFill>
                  <a:srgbClr val="005DA8"/>
                </a:solidFill>
              </a:rPr>
              <a:t>Retraite - Prévoyance - Santé - Epargne</a:t>
            </a:r>
            <a:r>
              <a:rPr lang="fr-FR" sz="1600" b="1" smtClean="0">
                <a:solidFill>
                  <a:srgbClr val="005DA8"/>
                </a:solidFill>
              </a:rPr>
              <a:t> </a:t>
            </a:r>
          </a:p>
          <a:p>
            <a:endParaRPr lang="fr-FR" dirty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347864" y="2276872"/>
            <a:ext cx="5616575" cy="2085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fr-FR" sz="3700" b="1" dirty="0" smtClean="0">
                <a:solidFill>
                  <a:srgbClr val="005DA8"/>
                </a:solidFill>
              </a:rPr>
              <a:t>Présentation Action sociale AGRICA</a:t>
            </a:r>
          </a:p>
          <a:p>
            <a:pPr eaLnBrk="1" hangingPunct="1">
              <a:spcBef>
                <a:spcPct val="50000"/>
              </a:spcBef>
            </a:pPr>
            <a:r>
              <a:rPr lang="fr-FR" sz="3700" dirty="0" smtClean="0">
                <a:solidFill>
                  <a:srgbClr val="005DA8"/>
                </a:solidFill>
              </a:rPr>
              <a:t>A.G.  AROPA 44</a:t>
            </a:r>
            <a:r>
              <a:rPr lang="fr-FR" sz="3700" b="1" dirty="0">
                <a:solidFill>
                  <a:srgbClr val="005DA8"/>
                </a:solidFill>
              </a:rPr>
              <a:t>  </a:t>
            </a:r>
          </a:p>
        </p:txBody>
      </p:sp>
    </p:spTree>
    <p:extLst>
      <p:ext uri="{BB962C8B-B14F-4D97-AF65-F5344CB8AC3E}">
        <p14:creationId xmlns:p14="http://schemas.microsoft.com/office/powerpoint/2010/main" val="113142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68106C63-2814-4B82-AFB9-7A3A2447BB9D}" type="slidenum">
              <a:rPr lang="fr-FR" sz="1000" smtClean="0"/>
              <a:pPr eaLnBrk="1" hangingPunct="1"/>
              <a:t>10</a:t>
            </a:fld>
            <a:endParaRPr lang="fr-FR" sz="1000" smtClean="0"/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>
          <a:xfrm>
            <a:off x="874713" y="476672"/>
            <a:ext cx="5267325" cy="454025"/>
          </a:xfrm>
        </p:spPr>
        <p:txBody>
          <a:bodyPr/>
          <a:lstStyle/>
          <a:p>
            <a:pPr eaLnBrk="1" hangingPunct="1"/>
            <a:r>
              <a:rPr lang="fr-FR" dirty="0" smtClean="0">
                <a:solidFill>
                  <a:srgbClr val="EE7F00"/>
                </a:solidFill>
              </a:rPr>
              <a:t>Prévenir</a:t>
            </a:r>
            <a:r>
              <a:rPr lang="fr-FR" dirty="0" smtClean="0"/>
              <a:t>, pour bien vieillir</a:t>
            </a:r>
          </a:p>
        </p:txBody>
      </p:sp>
      <p:sp>
        <p:nvSpPr>
          <p:cNvPr id="11270" name="Rectangle 4"/>
          <p:cNvSpPr>
            <a:spLocks noChangeArrowheads="1"/>
          </p:cNvSpPr>
          <p:nvPr/>
        </p:nvSpPr>
        <p:spPr bwMode="auto">
          <a:xfrm>
            <a:off x="852442" y="2132856"/>
            <a:ext cx="7488237" cy="749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/>
          <a:p>
            <a:pPr marL="714375" lvl="1" indent="-257175" algn="l">
              <a:spcBef>
                <a:spcPct val="50000"/>
              </a:spcBef>
              <a:buSzPct val="150000"/>
            </a:pPr>
            <a:r>
              <a:rPr lang="fr-FR" sz="1600" b="1" dirty="0">
                <a:solidFill>
                  <a:schemeClr val="bg2">
                    <a:lumMod val="50000"/>
                  </a:schemeClr>
                </a:solidFill>
              </a:rPr>
              <a:t>	</a:t>
            </a:r>
            <a:r>
              <a:rPr lang="fr-FR" sz="1400" b="1" dirty="0" smtClean="0">
                <a:solidFill>
                  <a:schemeClr val="bg2">
                    <a:lumMod val="50000"/>
                  </a:schemeClr>
                </a:solidFill>
              </a:rPr>
              <a:t>Un </a:t>
            </a:r>
            <a:r>
              <a:rPr lang="fr-FR" sz="1400" b="1" dirty="0">
                <a:solidFill>
                  <a:schemeClr val="bg2">
                    <a:lumMod val="50000"/>
                  </a:schemeClr>
                </a:solidFill>
              </a:rPr>
              <a:t>parcours de prévention constitué de séminaires </a:t>
            </a:r>
            <a:r>
              <a:rPr lang="fr-FR" sz="1400" b="1" dirty="0" smtClean="0">
                <a:solidFill>
                  <a:schemeClr val="bg2">
                    <a:lumMod val="50000"/>
                  </a:schemeClr>
                </a:solidFill>
              </a:rPr>
              <a:t>résidentiels pour </a:t>
            </a:r>
            <a:r>
              <a:rPr lang="fr-FR" sz="1400" b="1" dirty="0">
                <a:solidFill>
                  <a:schemeClr val="bg2">
                    <a:lumMod val="50000"/>
                  </a:schemeClr>
                </a:solidFill>
              </a:rPr>
              <a:t>aborder sereinement cette nouvelle vie et en profiter le plus longtemps possible </a:t>
            </a:r>
          </a:p>
        </p:txBody>
      </p:sp>
      <p:sp>
        <p:nvSpPr>
          <p:cNvPr id="11274" name="Oval 8"/>
          <p:cNvSpPr>
            <a:spLocks noChangeArrowheads="1"/>
          </p:cNvSpPr>
          <p:nvPr/>
        </p:nvSpPr>
        <p:spPr bwMode="auto">
          <a:xfrm>
            <a:off x="5724128" y="3795882"/>
            <a:ext cx="1944688" cy="790575"/>
          </a:xfrm>
          <a:prstGeom prst="ellipse">
            <a:avLst/>
          </a:prstGeom>
          <a:solidFill>
            <a:srgbClr val="FFCCCC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none" lIns="36000" tIns="36000" rIns="36000" bIns="36000" anchor="ctr"/>
          <a:lstStyle/>
          <a:p>
            <a:r>
              <a:rPr lang="fr-FR" b="1" dirty="0" smtClean="0"/>
              <a:t>Relaxation</a:t>
            </a:r>
            <a:endParaRPr lang="fr-FR" b="1" dirty="0"/>
          </a:p>
        </p:txBody>
      </p:sp>
      <p:sp>
        <p:nvSpPr>
          <p:cNvPr id="12" name="Espace réservé du contenu 2"/>
          <p:cNvSpPr>
            <a:spLocks noGrp="1"/>
          </p:cNvSpPr>
          <p:nvPr>
            <p:ph idx="1"/>
          </p:nvPr>
        </p:nvSpPr>
        <p:spPr>
          <a:xfrm>
            <a:off x="1187624" y="1556792"/>
            <a:ext cx="5832648" cy="61131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r-FR" dirty="0"/>
              <a:t>Pour les nouveaux </a:t>
            </a:r>
            <a:r>
              <a:rPr lang="fr-FR" dirty="0" smtClean="0"/>
              <a:t>retraités</a:t>
            </a:r>
          </a:p>
          <a:p>
            <a:pPr marL="0" indent="0">
              <a:lnSpc>
                <a:spcPct val="100000"/>
              </a:lnSpc>
              <a:buNone/>
            </a:pP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1742370" y="4951400"/>
            <a:ext cx="64087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400" dirty="0" smtClean="0"/>
              <a:t>Pour expérimenter </a:t>
            </a:r>
            <a:r>
              <a:rPr lang="fr-FR" sz="1400" dirty="0"/>
              <a:t>des techniques de relaxation, de sophrologie et différents </a:t>
            </a:r>
            <a:r>
              <a:rPr lang="fr-FR" sz="1400" dirty="0" smtClean="0"/>
              <a:t>exercices faciles à intégrer dans la vie quotidienne </a:t>
            </a:r>
            <a:r>
              <a:rPr lang="fr-FR" sz="1400" dirty="0"/>
              <a:t>pour maintenir ou retrouver calme et sérénité à tout </a:t>
            </a:r>
            <a:r>
              <a:rPr lang="fr-FR" sz="1400" dirty="0" smtClean="0"/>
              <a:t>moment </a:t>
            </a:r>
            <a:endParaRPr lang="fr-FR" sz="1400" dirty="0"/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3804472" y="3507504"/>
            <a:ext cx="1584176" cy="576759"/>
          </a:xfrm>
          <a:prstGeom prst="ellipse">
            <a:avLst/>
          </a:prstGeom>
          <a:solidFill>
            <a:srgbClr val="CCFF66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none" lIns="36000" tIns="36000" rIns="36000" bIns="36000" anchor="ctr"/>
          <a:lstStyle/>
          <a:p>
            <a:r>
              <a:rPr lang="fr-FR" sz="900" b="1" dirty="0"/>
              <a:t>La santé, </a:t>
            </a:r>
            <a:endParaRPr lang="fr-FR" sz="900" b="1" dirty="0" smtClean="0"/>
          </a:p>
          <a:p>
            <a:r>
              <a:rPr lang="fr-FR" sz="900" b="1" dirty="0" smtClean="0"/>
              <a:t>ça </a:t>
            </a:r>
            <a:r>
              <a:rPr lang="fr-FR" sz="900" b="1" dirty="0"/>
              <a:t>s’apprend</a:t>
            </a:r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2387331" y="3196848"/>
            <a:ext cx="1386859" cy="48342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none" lIns="36000" tIns="36000" rIns="36000" bIns="36000" anchor="ctr"/>
          <a:lstStyle/>
          <a:p>
            <a:r>
              <a:rPr lang="fr-FR" sz="900" b="1" dirty="0"/>
              <a:t>Cultiver et projeter </a:t>
            </a:r>
          </a:p>
          <a:p>
            <a:r>
              <a:rPr lang="fr-FR" sz="900" b="1" dirty="0"/>
              <a:t>son vieillissement</a:t>
            </a:r>
          </a:p>
        </p:txBody>
      </p:sp>
      <p:sp>
        <p:nvSpPr>
          <p:cNvPr id="10" name="Oval 6"/>
          <p:cNvSpPr>
            <a:spLocks noChangeArrowheads="1"/>
          </p:cNvSpPr>
          <p:nvPr/>
        </p:nvSpPr>
        <p:spPr bwMode="auto">
          <a:xfrm>
            <a:off x="1115616" y="2970748"/>
            <a:ext cx="1260014" cy="432048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none" lIns="36000" tIns="36000" rIns="36000" bIns="36000" anchor="ctr"/>
          <a:lstStyle/>
          <a:p>
            <a:r>
              <a:rPr lang="fr-FR" sz="900" b="1" dirty="0">
                <a:solidFill>
                  <a:schemeClr val="bg1"/>
                </a:solidFill>
              </a:rPr>
              <a:t>Séminaires </a:t>
            </a:r>
          </a:p>
          <a:p>
            <a:r>
              <a:rPr lang="fr-FR" sz="900" b="1" dirty="0">
                <a:solidFill>
                  <a:schemeClr val="bg1"/>
                </a:solidFill>
              </a:rPr>
              <a:t>Nouveaux retraités</a:t>
            </a:r>
          </a:p>
        </p:txBody>
      </p:sp>
    </p:spTree>
    <p:extLst>
      <p:ext uri="{BB962C8B-B14F-4D97-AF65-F5344CB8AC3E}">
        <p14:creationId xmlns:p14="http://schemas.microsoft.com/office/powerpoint/2010/main" val="311933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Séminaires AGRICA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RETRAITE – PRÉVOYANCE – SANTÉ – ÉPARGNE 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A79A2-4A7B-4ABD-84DC-613ABBB880F9}" type="slidenum">
              <a:rPr lang="fr-FR" smtClean="0"/>
              <a:pPr/>
              <a:t>11</a:t>
            </a:fld>
            <a:endParaRPr lang="fr-FR" dirty="0"/>
          </a:p>
        </p:txBody>
      </p:sp>
      <p:pic>
        <p:nvPicPr>
          <p:cNvPr id="1026" name="Picture 2" descr="U:\D05_DAS\COMMUN\DOSSIERS EQUIPE\ykLudivine\4-Partenariats\AROPA\AROPA 02\2015\seminaires AGRICA 20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980728"/>
            <a:ext cx="4536504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709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3008329D-D8B5-4FEB-B2F2-3DF2F0B0E950}" type="slidenum">
              <a:rPr lang="fr-FR" sz="1000" smtClean="0"/>
              <a:pPr eaLnBrk="1" hangingPunct="1"/>
              <a:t>12</a:t>
            </a:fld>
            <a:endParaRPr lang="fr-FR" sz="1000" smtClean="0"/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>
          <a:xfrm>
            <a:off x="930275" y="476672"/>
            <a:ext cx="5267325" cy="454025"/>
          </a:xfrm>
        </p:spPr>
        <p:txBody>
          <a:bodyPr/>
          <a:lstStyle/>
          <a:p>
            <a:pPr eaLnBrk="1" hangingPunct="1"/>
            <a:r>
              <a:rPr lang="fr-FR" dirty="0" smtClean="0">
                <a:solidFill>
                  <a:srgbClr val="EE7F00"/>
                </a:solidFill>
              </a:rPr>
              <a:t>Prévenir</a:t>
            </a:r>
            <a:r>
              <a:rPr lang="fr-FR" dirty="0" smtClean="0"/>
              <a:t>, pour bien vieillir</a:t>
            </a:r>
          </a:p>
        </p:txBody>
      </p:sp>
      <p:sp>
        <p:nvSpPr>
          <p:cNvPr id="12294" name="Rectangle 4"/>
          <p:cNvSpPr>
            <a:spLocks noChangeArrowheads="1"/>
          </p:cNvSpPr>
          <p:nvPr/>
        </p:nvSpPr>
        <p:spPr bwMode="auto">
          <a:xfrm>
            <a:off x="397669" y="1844824"/>
            <a:ext cx="7848600" cy="749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/>
          <a:p>
            <a:pPr marL="1255713" lvl="1" indent="-266700" algn="l">
              <a:spcBef>
                <a:spcPct val="50000"/>
              </a:spcBef>
              <a:buSzPct val="150000"/>
            </a:pPr>
            <a:r>
              <a:rPr lang="fr-FR" sz="1600" b="1" dirty="0">
                <a:solidFill>
                  <a:schemeClr val="bg2">
                    <a:lumMod val="50000"/>
                  </a:schemeClr>
                </a:solidFill>
              </a:rPr>
              <a:t>	</a:t>
            </a:r>
            <a:r>
              <a:rPr lang="fr-FR" sz="1400" b="1" dirty="0" smtClean="0">
                <a:solidFill>
                  <a:schemeClr val="bg2">
                    <a:lumMod val="50000"/>
                  </a:schemeClr>
                </a:solidFill>
              </a:rPr>
              <a:t>Une invitation </a:t>
            </a:r>
            <a:r>
              <a:rPr lang="fr-FR" sz="1400" b="1" dirty="0">
                <a:solidFill>
                  <a:schemeClr val="bg2">
                    <a:lumMod val="50000"/>
                  </a:schemeClr>
                </a:solidFill>
              </a:rPr>
              <a:t>à suivre un bilan de </a:t>
            </a:r>
            <a:r>
              <a:rPr lang="fr-FR" sz="1400" b="1" dirty="0" smtClean="0">
                <a:solidFill>
                  <a:schemeClr val="bg2">
                    <a:lumMod val="50000"/>
                  </a:schemeClr>
                </a:solidFill>
              </a:rPr>
              <a:t>prévention médico-psycho-social complet </a:t>
            </a:r>
            <a:r>
              <a:rPr lang="fr-FR" sz="1400" b="1" dirty="0">
                <a:solidFill>
                  <a:schemeClr val="bg2">
                    <a:lumMod val="50000"/>
                  </a:schemeClr>
                </a:solidFill>
              </a:rPr>
              <a:t>dans l’un des </a:t>
            </a:r>
            <a:r>
              <a:rPr lang="fr-FR" sz="1400" b="1" dirty="0" smtClean="0">
                <a:solidFill>
                  <a:schemeClr val="bg2">
                    <a:lumMod val="50000"/>
                  </a:schemeClr>
                </a:solidFill>
              </a:rPr>
              <a:t>15 centres </a:t>
            </a:r>
            <a:r>
              <a:rPr lang="fr-FR" sz="1400" b="1" dirty="0">
                <a:solidFill>
                  <a:schemeClr val="bg2">
                    <a:lumMod val="50000"/>
                  </a:schemeClr>
                </a:solidFill>
              </a:rPr>
              <a:t>de prévention auxquels AGRICA participe</a:t>
            </a:r>
          </a:p>
        </p:txBody>
      </p:sp>
      <p:sp>
        <p:nvSpPr>
          <p:cNvPr id="12295" name="Text Box 5"/>
          <p:cNvSpPr txBox="1">
            <a:spLocks noChangeArrowheads="1"/>
          </p:cNvSpPr>
          <p:nvPr/>
        </p:nvSpPr>
        <p:spPr bwMode="auto">
          <a:xfrm>
            <a:off x="1042988" y="3789363"/>
            <a:ext cx="1441450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fr-FR"/>
          </a:p>
        </p:txBody>
      </p:sp>
      <p:sp>
        <p:nvSpPr>
          <p:cNvPr id="12296" name="Freeform 6"/>
          <p:cNvSpPr>
            <a:spLocks/>
          </p:cNvSpPr>
          <p:nvPr/>
        </p:nvSpPr>
        <p:spPr bwMode="auto">
          <a:xfrm>
            <a:off x="2987675" y="2594636"/>
            <a:ext cx="2668588" cy="887412"/>
          </a:xfrm>
          <a:custGeom>
            <a:avLst/>
            <a:gdLst>
              <a:gd name="T0" fmla="*/ 2099291343 w 1681"/>
              <a:gd name="T1" fmla="*/ 0 h 559"/>
              <a:gd name="T2" fmla="*/ 1423889342 w 1681"/>
              <a:gd name="T3" fmla="*/ 52922458 h 559"/>
              <a:gd name="T4" fmla="*/ 1081148028 w 1681"/>
              <a:gd name="T5" fmla="*/ 158768961 h 559"/>
              <a:gd name="T6" fmla="*/ 897175793 w 1681"/>
              <a:gd name="T7" fmla="*/ 529232514 h 559"/>
              <a:gd name="T8" fmla="*/ 330141324 w 1681"/>
              <a:gd name="T9" fmla="*/ 554434063 h 559"/>
              <a:gd name="T10" fmla="*/ 0 w 1681"/>
              <a:gd name="T11" fmla="*/ 924896029 h 559"/>
              <a:gd name="T12" fmla="*/ 725805136 w 1681"/>
              <a:gd name="T13" fmla="*/ 1255037105 h 559"/>
              <a:gd name="T14" fmla="*/ 871974226 w 1681"/>
              <a:gd name="T15" fmla="*/ 1214714628 h 559"/>
              <a:gd name="T16" fmla="*/ 990422386 w 1681"/>
              <a:gd name="T17" fmla="*/ 1149190603 h 559"/>
              <a:gd name="T18" fmla="*/ 1411287764 w 1681"/>
              <a:gd name="T19" fmla="*/ 1108868125 h 559"/>
              <a:gd name="T20" fmla="*/ 1570058432 w 1681"/>
              <a:gd name="T21" fmla="*/ 1149190603 h 559"/>
              <a:gd name="T22" fmla="*/ 1822074104 w 1681"/>
              <a:gd name="T23" fmla="*/ 1292838634 h 559"/>
              <a:gd name="T24" fmla="*/ 2084170403 w 1681"/>
              <a:gd name="T25" fmla="*/ 1320561131 h 559"/>
              <a:gd name="T26" fmla="*/ 2147483647 w 1681"/>
              <a:gd name="T27" fmla="*/ 1055944080 h 559"/>
              <a:gd name="T28" fmla="*/ 2147483647 w 1681"/>
              <a:gd name="T29" fmla="*/ 660280565 h 559"/>
              <a:gd name="T30" fmla="*/ 2147483647 w 1681"/>
              <a:gd name="T31" fmla="*/ 554434063 h 559"/>
              <a:gd name="T32" fmla="*/ 2147483647 w 1681"/>
              <a:gd name="T33" fmla="*/ 488910037 h 559"/>
              <a:gd name="T34" fmla="*/ 2147483647 w 1681"/>
              <a:gd name="T35" fmla="*/ 158768961 h 559"/>
              <a:gd name="T36" fmla="*/ 2147483647 w 1681"/>
              <a:gd name="T37" fmla="*/ 27720909 h 559"/>
              <a:gd name="T38" fmla="*/ 2147483647 w 1681"/>
              <a:gd name="T39" fmla="*/ 40322477 h 559"/>
              <a:gd name="T40" fmla="*/ 2099291343 w 1681"/>
              <a:gd name="T41" fmla="*/ 0 h 559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681" h="559">
                <a:moveTo>
                  <a:pt x="833" y="0"/>
                </a:moveTo>
                <a:cubicBezTo>
                  <a:pt x="760" y="57"/>
                  <a:pt x="651" y="25"/>
                  <a:pt x="565" y="21"/>
                </a:cubicBezTo>
                <a:cubicBezTo>
                  <a:pt x="492" y="25"/>
                  <a:pt x="470" y="12"/>
                  <a:pt x="429" y="63"/>
                </a:cubicBezTo>
                <a:cubicBezTo>
                  <a:pt x="423" y="118"/>
                  <a:pt x="433" y="203"/>
                  <a:pt x="356" y="210"/>
                </a:cubicBezTo>
                <a:cubicBezTo>
                  <a:pt x="281" y="217"/>
                  <a:pt x="131" y="220"/>
                  <a:pt x="131" y="220"/>
                </a:cubicBezTo>
                <a:cubicBezTo>
                  <a:pt x="60" y="252"/>
                  <a:pt x="34" y="299"/>
                  <a:pt x="0" y="367"/>
                </a:cubicBezTo>
                <a:cubicBezTo>
                  <a:pt x="18" y="494"/>
                  <a:pt x="190" y="493"/>
                  <a:pt x="288" y="498"/>
                </a:cubicBezTo>
                <a:cubicBezTo>
                  <a:pt x="307" y="493"/>
                  <a:pt x="327" y="489"/>
                  <a:pt x="346" y="482"/>
                </a:cubicBezTo>
                <a:cubicBezTo>
                  <a:pt x="363" y="475"/>
                  <a:pt x="376" y="462"/>
                  <a:pt x="393" y="456"/>
                </a:cubicBezTo>
                <a:cubicBezTo>
                  <a:pt x="437" y="440"/>
                  <a:pt x="523" y="442"/>
                  <a:pt x="560" y="440"/>
                </a:cubicBezTo>
                <a:cubicBezTo>
                  <a:pt x="581" y="445"/>
                  <a:pt x="603" y="447"/>
                  <a:pt x="623" y="456"/>
                </a:cubicBezTo>
                <a:cubicBezTo>
                  <a:pt x="641" y="464"/>
                  <a:pt x="697" y="507"/>
                  <a:pt x="723" y="513"/>
                </a:cubicBezTo>
                <a:cubicBezTo>
                  <a:pt x="757" y="521"/>
                  <a:pt x="793" y="518"/>
                  <a:pt x="827" y="524"/>
                </a:cubicBezTo>
                <a:cubicBezTo>
                  <a:pt x="1117" y="515"/>
                  <a:pt x="1136" y="559"/>
                  <a:pt x="1309" y="419"/>
                </a:cubicBezTo>
                <a:cubicBezTo>
                  <a:pt x="1328" y="364"/>
                  <a:pt x="1325" y="319"/>
                  <a:pt x="1314" y="262"/>
                </a:cubicBezTo>
                <a:cubicBezTo>
                  <a:pt x="1364" y="191"/>
                  <a:pt x="1321" y="231"/>
                  <a:pt x="1456" y="220"/>
                </a:cubicBezTo>
                <a:cubicBezTo>
                  <a:pt x="1517" y="215"/>
                  <a:pt x="1539" y="208"/>
                  <a:pt x="1597" y="194"/>
                </a:cubicBezTo>
                <a:cubicBezTo>
                  <a:pt x="1654" y="148"/>
                  <a:pt x="1673" y="134"/>
                  <a:pt x="1681" y="63"/>
                </a:cubicBezTo>
                <a:cubicBezTo>
                  <a:pt x="1599" y="28"/>
                  <a:pt x="1529" y="15"/>
                  <a:pt x="1440" y="11"/>
                </a:cubicBezTo>
                <a:cubicBezTo>
                  <a:pt x="1277" y="15"/>
                  <a:pt x="1126" y="20"/>
                  <a:pt x="963" y="16"/>
                </a:cubicBezTo>
                <a:cubicBezTo>
                  <a:pt x="888" y="8"/>
                  <a:pt x="932" y="13"/>
                  <a:pt x="833" y="0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lIns="36000" tIns="36000" rIns="36000" bIns="36000" anchor="ctr"/>
          <a:lstStyle/>
          <a:p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2297" name="Freeform 7"/>
          <p:cNvSpPr>
            <a:spLocks/>
          </p:cNvSpPr>
          <p:nvPr/>
        </p:nvSpPr>
        <p:spPr bwMode="auto">
          <a:xfrm>
            <a:off x="1229486" y="3659981"/>
            <a:ext cx="2644775" cy="1303338"/>
          </a:xfrm>
          <a:custGeom>
            <a:avLst/>
            <a:gdLst>
              <a:gd name="T0" fmla="*/ 1895157500 w 1666"/>
              <a:gd name="T1" fmla="*/ 209173843 h 821"/>
              <a:gd name="T2" fmla="*/ 1567537188 w 1666"/>
              <a:gd name="T3" fmla="*/ 65524088 h 821"/>
              <a:gd name="T4" fmla="*/ 1290320000 w 1666"/>
              <a:gd name="T5" fmla="*/ 0 h 821"/>
              <a:gd name="T6" fmla="*/ 997981875 w 1666"/>
              <a:gd name="T7" fmla="*/ 131048175 h 821"/>
              <a:gd name="T8" fmla="*/ 997981875 w 1666"/>
              <a:gd name="T9" fmla="*/ 725805278 h 821"/>
              <a:gd name="T10" fmla="*/ 287297813 w 1666"/>
              <a:gd name="T11" fmla="*/ 1212196415 h 821"/>
              <a:gd name="T12" fmla="*/ 75604688 w 1666"/>
              <a:gd name="T13" fmla="*/ 1489413709 h 821"/>
              <a:gd name="T14" fmla="*/ 912296563 w 1666"/>
              <a:gd name="T15" fmla="*/ 1988404838 h 821"/>
              <a:gd name="T16" fmla="*/ 1824593125 w 1666"/>
              <a:gd name="T17" fmla="*/ 2001004830 h 821"/>
              <a:gd name="T18" fmla="*/ 2147483647 w 1666"/>
              <a:gd name="T19" fmla="*/ 1988404838 h 821"/>
              <a:gd name="T20" fmla="*/ 2147483647 w 1666"/>
              <a:gd name="T21" fmla="*/ 1907759807 h 821"/>
              <a:gd name="T22" fmla="*/ 2147483647 w 1666"/>
              <a:gd name="T23" fmla="*/ 1723787536 h 821"/>
              <a:gd name="T24" fmla="*/ 2147483647 w 1666"/>
              <a:gd name="T25" fmla="*/ 1368446162 h 821"/>
              <a:gd name="T26" fmla="*/ 2147483647 w 1666"/>
              <a:gd name="T27" fmla="*/ 997982258 h 821"/>
              <a:gd name="T28" fmla="*/ 2147483647 w 1666"/>
              <a:gd name="T29" fmla="*/ 904737235 h 821"/>
              <a:gd name="T30" fmla="*/ 2147483647 w 1666"/>
              <a:gd name="T31" fmla="*/ 619958675 h 821"/>
              <a:gd name="T32" fmla="*/ 2147483647 w 1666"/>
              <a:gd name="T33" fmla="*/ 330141389 h 821"/>
              <a:gd name="T34" fmla="*/ 2038807200 w 1666"/>
              <a:gd name="T35" fmla="*/ 352822010 h 821"/>
              <a:gd name="T36" fmla="*/ 1895157500 w 1666"/>
              <a:gd name="T37" fmla="*/ 209173843 h 82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666" h="821">
                <a:moveTo>
                  <a:pt x="752" y="83"/>
                </a:moveTo>
                <a:cubicBezTo>
                  <a:pt x="697" y="71"/>
                  <a:pt x="670" y="42"/>
                  <a:pt x="622" y="26"/>
                </a:cubicBezTo>
                <a:cubicBezTo>
                  <a:pt x="569" y="8"/>
                  <a:pt x="556" y="7"/>
                  <a:pt x="512" y="0"/>
                </a:cubicBezTo>
                <a:cubicBezTo>
                  <a:pt x="450" y="5"/>
                  <a:pt x="436" y="6"/>
                  <a:pt x="396" y="52"/>
                </a:cubicBezTo>
                <a:cubicBezTo>
                  <a:pt x="372" y="127"/>
                  <a:pt x="396" y="288"/>
                  <a:pt x="396" y="288"/>
                </a:cubicBezTo>
                <a:cubicBezTo>
                  <a:pt x="343" y="397"/>
                  <a:pt x="202" y="414"/>
                  <a:pt x="114" y="481"/>
                </a:cubicBezTo>
                <a:cubicBezTo>
                  <a:pt x="56" y="525"/>
                  <a:pt x="58" y="534"/>
                  <a:pt x="30" y="591"/>
                </a:cubicBezTo>
                <a:cubicBezTo>
                  <a:pt x="0" y="749"/>
                  <a:pt x="212" y="760"/>
                  <a:pt x="362" y="789"/>
                </a:cubicBezTo>
                <a:cubicBezTo>
                  <a:pt x="528" y="821"/>
                  <a:pt x="555" y="785"/>
                  <a:pt x="724" y="794"/>
                </a:cubicBezTo>
                <a:cubicBezTo>
                  <a:pt x="761" y="792"/>
                  <a:pt x="886" y="792"/>
                  <a:pt x="923" y="789"/>
                </a:cubicBezTo>
                <a:cubicBezTo>
                  <a:pt x="1009" y="783"/>
                  <a:pt x="1226" y="757"/>
                  <a:pt x="1226" y="757"/>
                </a:cubicBezTo>
                <a:cubicBezTo>
                  <a:pt x="1340" y="713"/>
                  <a:pt x="1279" y="755"/>
                  <a:pt x="1362" y="684"/>
                </a:cubicBezTo>
                <a:cubicBezTo>
                  <a:pt x="1444" y="614"/>
                  <a:pt x="1589" y="625"/>
                  <a:pt x="1666" y="543"/>
                </a:cubicBezTo>
                <a:cubicBezTo>
                  <a:pt x="1664" y="527"/>
                  <a:pt x="1647" y="406"/>
                  <a:pt x="1635" y="396"/>
                </a:cubicBezTo>
                <a:cubicBezTo>
                  <a:pt x="1586" y="358"/>
                  <a:pt x="1357" y="360"/>
                  <a:pt x="1331" y="359"/>
                </a:cubicBezTo>
                <a:cubicBezTo>
                  <a:pt x="1266" y="306"/>
                  <a:pt x="1224" y="311"/>
                  <a:pt x="1187" y="246"/>
                </a:cubicBezTo>
                <a:cubicBezTo>
                  <a:pt x="1130" y="147"/>
                  <a:pt x="1044" y="145"/>
                  <a:pt x="941" y="131"/>
                </a:cubicBezTo>
                <a:cubicBezTo>
                  <a:pt x="877" y="107"/>
                  <a:pt x="732" y="167"/>
                  <a:pt x="809" y="140"/>
                </a:cubicBezTo>
                <a:cubicBezTo>
                  <a:pt x="809" y="140"/>
                  <a:pt x="752" y="83"/>
                  <a:pt x="752" y="83"/>
                </a:cubicBezTo>
                <a:close/>
              </a:path>
            </a:pathLst>
          </a:cu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lIns="36000" tIns="36000" rIns="36000" bIns="36000" anchor="ctr"/>
          <a:lstStyle/>
          <a:p>
            <a:endParaRPr lang="fr-FR"/>
          </a:p>
        </p:txBody>
      </p:sp>
      <p:sp>
        <p:nvSpPr>
          <p:cNvPr id="12298" name="Freeform 8"/>
          <p:cNvSpPr>
            <a:spLocks/>
          </p:cNvSpPr>
          <p:nvPr/>
        </p:nvSpPr>
        <p:spPr bwMode="auto">
          <a:xfrm>
            <a:off x="5510732" y="3693209"/>
            <a:ext cx="3044825" cy="1152525"/>
          </a:xfrm>
          <a:custGeom>
            <a:avLst/>
            <a:gdLst>
              <a:gd name="T0" fmla="*/ 514111875 w 1918"/>
              <a:gd name="T1" fmla="*/ 788809700 h 726"/>
              <a:gd name="T2" fmla="*/ 856853125 w 1918"/>
              <a:gd name="T3" fmla="*/ 735885625 h 726"/>
              <a:gd name="T4" fmla="*/ 1423889075 w 1918"/>
              <a:gd name="T5" fmla="*/ 352821875 h 726"/>
              <a:gd name="T6" fmla="*/ 1726307825 w 1918"/>
              <a:gd name="T7" fmla="*/ 340221888 h 726"/>
              <a:gd name="T8" fmla="*/ 1965721875 w 1918"/>
              <a:gd name="T9" fmla="*/ 47883763 h 726"/>
              <a:gd name="T10" fmla="*/ 2096770000 w 1918"/>
              <a:gd name="T11" fmla="*/ 10080625 h 726"/>
              <a:gd name="T12" fmla="*/ 2147483647 w 1918"/>
              <a:gd name="T13" fmla="*/ 181451250 h 726"/>
              <a:gd name="T14" fmla="*/ 2147483647 w 1918"/>
              <a:gd name="T15" fmla="*/ 549394063 h 726"/>
              <a:gd name="T16" fmla="*/ 2147483647 w 1918"/>
              <a:gd name="T17" fmla="*/ 695563125 h 726"/>
              <a:gd name="T18" fmla="*/ 2147483647 w 1918"/>
              <a:gd name="T19" fmla="*/ 761087188 h 726"/>
              <a:gd name="T20" fmla="*/ 2147483647 w 1918"/>
              <a:gd name="T21" fmla="*/ 985381888 h 726"/>
              <a:gd name="T22" fmla="*/ 2147483647 w 1918"/>
              <a:gd name="T23" fmla="*/ 1381045625 h 726"/>
              <a:gd name="T24" fmla="*/ 2147483647 w 1918"/>
              <a:gd name="T25" fmla="*/ 1461690625 h 726"/>
              <a:gd name="T26" fmla="*/ 2147483647 w 1918"/>
              <a:gd name="T27" fmla="*/ 1658262813 h 726"/>
              <a:gd name="T28" fmla="*/ 909777200 w 1918"/>
              <a:gd name="T29" fmla="*/ 1829633438 h 726"/>
              <a:gd name="T30" fmla="*/ 143649700 w 1918"/>
              <a:gd name="T31" fmla="*/ 1580138763 h 726"/>
              <a:gd name="T32" fmla="*/ 78125638 w 1918"/>
              <a:gd name="T33" fmla="*/ 1474292200 h 726"/>
              <a:gd name="T34" fmla="*/ 131048125 w 1918"/>
              <a:gd name="T35" fmla="*/ 1368445638 h 726"/>
              <a:gd name="T36" fmla="*/ 143649700 w 1918"/>
              <a:gd name="T37" fmla="*/ 1290320000 h 726"/>
              <a:gd name="T38" fmla="*/ 156249688 w 1918"/>
              <a:gd name="T39" fmla="*/ 826611250 h 726"/>
              <a:gd name="T40" fmla="*/ 355342825 w 1918"/>
              <a:gd name="T41" fmla="*/ 801409688 h 726"/>
              <a:gd name="T42" fmla="*/ 514111875 w 1918"/>
              <a:gd name="T43" fmla="*/ 788809700 h 72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918" h="726">
                <a:moveTo>
                  <a:pt x="204" y="313"/>
                </a:moveTo>
                <a:cubicBezTo>
                  <a:pt x="261" y="324"/>
                  <a:pt x="282" y="299"/>
                  <a:pt x="340" y="292"/>
                </a:cubicBezTo>
                <a:cubicBezTo>
                  <a:pt x="402" y="215"/>
                  <a:pt x="462" y="149"/>
                  <a:pt x="565" y="140"/>
                </a:cubicBezTo>
                <a:cubicBezTo>
                  <a:pt x="605" y="136"/>
                  <a:pt x="645" y="137"/>
                  <a:pt x="685" y="135"/>
                </a:cubicBezTo>
                <a:cubicBezTo>
                  <a:pt x="720" y="100"/>
                  <a:pt x="738" y="48"/>
                  <a:pt x="780" y="19"/>
                </a:cubicBezTo>
                <a:cubicBezTo>
                  <a:pt x="795" y="9"/>
                  <a:pt x="815" y="9"/>
                  <a:pt x="832" y="4"/>
                </a:cubicBezTo>
                <a:cubicBezTo>
                  <a:pt x="911" y="15"/>
                  <a:pt x="926" y="0"/>
                  <a:pt x="953" y="72"/>
                </a:cubicBezTo>
                <a:cubicBezTo>
                  <a:pt x="967" y="175"/>
                  <a:pt x="1075" y="199"/>
                  <a:pt x="1162" y="218"/>
                </a:cubicBezTo>
                <a:cubicBezTo>
                  <a:pt x="1383" y="267"/>
                  <a:pt x="1607" y="261"/>
                  <a:pt x="1832" y="276"/>
                </a:cubicBezTo>
                <a:cubicBezTo>
                  <a:pt x="1853" y="285"/>
                  <a:pt x="1877" y="288"/>
                  <a:pt x="1895" y="302"/>
                </a:cubicBezTo>
                <a:cubicBezTo>
                  <a:pt x="1914" y="317"/>
                  <a:pt x="1918" y="375"/>
                  <a:pt x="1906" y="391"/>
                </a:cubicBezTo>
                <a:cubicBezTo>
                  <a:pt x="1870" y="442"/>
                  <a:pt x="1766" y="521"/>
                  <a:pt x="1707" y="548"/>
                </a:cubicBezTo>
                <a:cubicBezTo>
                  <a:pt x="1674" y="563"/>
                  <a:pt x="1637" y="571"/>
                  <a:pt x="1602" y="580"/>
                </a:cubicBezTo>
                <a:cubicBezTo>
                  <a:pt x="1499" y="606"/>
                  <a:pt x="1397" y="637"/>
                  <a:pt x="1293" y="658"/>
                </a:cubicBezTo>
                <a:cubicBezTo>
                  <a:pt x="988" y="718"/>
                  <a:pt x="670" y="720"/>
                  <a:pt x="361" y="726"/>
                </a:cubicBezTo>
                <a:cubicBezTo>
                  <a:pt x="185" y="714"/>
                  <a:pt x="192" y="723"/>
                  <a:pt x="57" y="627"/>
                </a:cubicBezTo>
                <a:cubicBezTo>
                  <a:pt x="48" y="613"/>
                  <a:pt x="32" y="601"/>
                  <a:pt x="31" y="585"/>
                </a:cubicBezTo>
                <a:cubicBezTo>
                  <a:pt x="30" y="569"/>
                  <a:pt x="47" y="558"/>
                  <a:pt x="52" y="543"/>
                </a:cubicBezTo>
                <a:cubicBezTo>
                  <a:pt x="56" y="533"/>
                  <a:pt x="55" y="522"/>
                  <a:pt x="57" y="512"/>
                </a:cubicBezTo>
                <a:cubicBezTo>
                  <a:pt x="45" y="462"/>
                  <a:pt x="0" y="366"/>
                  <a:pt x="62" y="328"/>
                </a:cubicBezTo>
                <a:cubicBezTo>
                  <a:pt x="85" y="314"/>
                  <a:pt x="115" y="320"/>
                  <a:pt x="141" y="318"/>
                </a:cubicBezTo>
                <a:cubicBezTo>
                  <a:pt x="162" y="297"/>
                  <a:pt x="228" y="335"/>
                  <a:pt x="204" y="313"/>
                </a:cubicBezTo>
                <a:close/>
              </a:path>
            </a:pathLst>
          </a:custGeom>
          <a:solidFill>
            <a:srgbClr val="E8D0C8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lIns="36000" tIns="36000" rIns="36000" bIns="36000" anchor="ctr"/>
          <a:lstStyle/>
          <a:p>
            <a:endParaRPr lang="fr-FR"/>
          </a:p>
        </p:txBody>
      </p:sp>
      <p:sp>
        <p:nvSpPr>
          <p:cNvPr id="12299" name="Text Box 9"/>
          <p:cNvSpPr txBox="1">
            <a:spLocks noChangeArrowheads="1"/>
          </p:cNvSpPr>
          <p:nvPr/>
        </p:nvSpPr>
        <p:spPr bwMode="auto">
          <a:xfrm>
            <a:off x="3779911" y="2793020"/>
            <a:ext cx="1223963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fr-FR" b="1" dirty="0" smtClean="0">
                <a:solidFill>
                  <a:schemeClr val="bg1"/>
                </a:solidFill>
              </a:rPr>
              <a:t>Bilan</a:t>
            </a:r>
            <a:endParaRPr lang="fr-FR" b="1" dirty="0">
              <a:solidFill>
                <a:schemeClr val="bg1"/>
              </a:solidFill>
            </a:endParaRPr>
          </a:p>
          <a:p>
            <a:pPr eaLnBrk="1" hangingPunct="1"/>
            <a:r>
              <a:rPr lang="fr-FR" b="1" dirty="0">
                <a:solidFill>
                  <a:schemeClr val="bg1"/>
                </a:solidFill>
              </a:rPr>
              <a:t>complet</a:t>
            </a:r>
          </a:p>
        </p:txBody>
      </p:sp>
      <p:sp>
        <p:nvSpPr>
          <p:cNvPr id="12300" name="Text Box 10"/>
          <p:cNvSpPr txBox="1">
            <a:spLocks noChangeArrowheads="1"/>
          </p:cNvSpPr>
          <p:nvPr/>
        </p:nvSpPr>
        <p:spPr bwMode="auto">
          <a:xfrm>
            <a:off x="1620044" y="4183854"/>
            <a:ext cx="1728788" cy="62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b="1" dirty="0"/>
              <a:t>Conseils et recommandations personnalisés</a:t>
            </a:r>
          </a:p>
        </p:txBody>
      </p:sp>
      <p:sp>
        <p:nvSpPr>
          <p:cNvPr id="12301" name="Text Box 11"/>
          <p:cNvSpPr txBox="1">
            <a:spLocks noChangeArrowheads="1"/>
          </p:cNvSpPr>
          <p:nvPr/>
        </p:nvSpPr>
        <p:spPr bwMode="auto">
          <a:xfrm>
            <a:off x="6056642" y="4057674"/>
            <a:ext cx="1584325" cy="62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b="1" dirty="0"/>
              <a:t>Activités, conférences, ateliers…</a:t>
            </a:r>
          </a:p>
        </p:txBody>
      </p:sp>
      <p:sp>
        <p:nvSpPr>
          <p:cNvPr id="12302" name="Text Box 12"/>
          <p:cNvSpPr txBox="1">
            <a:spLocks noChangeArrowheads="1"/>
          </p:cNvSpPr>
          <p:nvPr/>
        </p:nvSpPr>
        <p:spPr bwMode="auto">
          <a:xfrm>
            <a:off x="2987675" y="3607226"/>
            <a:ext cx="5762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000" b="1" dirty="0"/>
              <a:t>+</a:t>
            </a:r>
          </a:p>
        </p:txBody>
      </p:sp>
      <p:sp>
        <p:nvSpPr>
          <p:cNvPr id="12304" name="Text Box 14"/>
          <p:cNvSpPr txBox="1">
            <a:spLocks noChangeArrowheads="1"/>
          </p:cNvSpPr>
          <p:nvPr/>
        </p:nvSpPr>
        <p:spPr bwMode="auto">
          <a:xfrm>
            <a:off x="5524333" y="3659981"/>
            <a:ext cx="5762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000" b="1" dirty="0"/>
              <a:t>+</a:t>
            </a:r>
          </a:p>
        </p:txBody>
      </p:sp>
      <p:sp>
        <p:nvSpPr>
          <p:cNvPr id="16" name="Espace réservé du contenu 2"/>
          <p:cNvSpPr>
            <a:spLocks noGrp="1"/>
          </p:cNvSpPr>
          <p:nvPr>
            <p:ph idx="1"/>
          </p:nvPr>
        </p:nvSpPr>
        <p:spPr>
          <a:xfrm>
            <a:off x="961865" y="1340768"/>
            <a:ext cx="5832648" cy="43204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r-FR" dirty="0"/>
              <a:t>Pour les retraités de tous les âges</a:t>
            </a:r>
          </a:p>
        </p:txBody>
      </p:sp>
      <p:sp>
        <p:nvSpPr>
          <p:cNvPr id="2" name="Rectangle 1"/>
          <p:cNvSpPr/>
          <p:nvPr/>
        </p:nvSpPr>
        <p:spPr>
          <a:xfrm>
            <a:off x="1763713" y="5374065"/>
            <a:ext cx="63716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CENTRE DE PREVENTION BIEN </a:t>
            </a:r>
            <a:r>
              <a:rPr lang="fr-FR" b="1" dirty="0"/>
              <a:t>VIEILLIR PAYS DE LA LOIRE</a:t>
            </a:r>
          </a:p>
          <a:p>
            <a:r>
              <a:rPr lang="fr-FR" dirty="0"/>
              <a:t>Immeuble Ile Rouge - 17 rue La Noue Bras de Fer - 44200 </a:t>
            </a:r>
            <a:r>
              <a:rPr lang="fr-FR" b="1" dirty="0"/>
              <a:t>NANTES</a:t>
            </a:r>
          </a:p>
          <a:p>
            <a:r>
              <a:rPr lang="fr-FR" dirty="0"/>
              <a:t>Tél. : 02 44 76 24 </a:t>
            </a:r>
            <a:r>
              <a:rPr lang="fr-FR" dirty="0" smtClean="0"/>
              <a:t>00   E-mail </a:t>
            </a:r>
            <a:r>
              <a:rPr lang="fr-FR" dirty="0"/>
              <a:t>: accueil@bienvieillirpdl.org</a:t>
            </a:r>
          </a:p>
          <a:p>
            <a:r>
              <a:rPr lang="fr-FR" b="1" dirty="0"/>
              <a:t>Site internet : www.bienvieillirpdl.org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288" y="5193244"/>
            <a:ext cx="903362" cy="1192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359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B5368B67-4E79-4623-8A94-C0999E2365F0}" type="slidenum">
              <a:rPr lang="fr-FR" sz="1000" smtClean="0"/>
              <a:pPr eaLnBrk="1" hangingPunct="1"/>
              <a:t>13</a:t>
            </a:fld>
            <a:endParaRPr lang="fr-FR" sz="1000" smtClean="0"/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966787" y="404664"/>
            <a:ext cx="4906963" cy="454025"/>
          </a:xfrm>
        </p:spPr>
        <p:txBody>
          <a:bodyPr/>
          <a:lstStyle/>
          <a:p>
            <a:pPr eaLnBrk="1" hangingPunct="1"/>
            <a:r>
              <a:rPr lang="fr-FR" dirty="0" smtClean="0">
                <a:solidFill>
                  <a:srgbClr val="EE7F00"/>
                </a:solidFill>
              </a:rPr>
              <a:t>Prévenir</a:t>
            </a:r>
            <a:r>
              <a:rPr lang="fr-FR" dirty="0" smtClean="0"/>
              <a:t>, pour bien vieillir</a:t>
            </a:r>
            <a:endParaRPr lang="fr-FR" b="0" dirty="0" smtClean="0"/>
          </a:p>
        </p:txBody>
      </p:sp>
      <p:sp>
        <p:nvSpPr>
          <p:cNvPr id="13318" name="Text Box 4"/>
          <p:cNvSpPr txBox="1">
            <a:spLocks noChangeArrowheads="1"/>
          </p:cNvSpPr>
          <p:nvPr/>
        </p:nvSpPr>
        <p:spPr bwMode="auto">
          <a:xfrm>
            <a:off x="818014" y="3140968"/>
            <a:ext cx="5165781" cy="105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fr-FR" sz="1600" dirty="0"/>
              <a:t>En matière de prévention, il n’est jamais</a:t>
            </a:r>
            <a:r>
              <a:rPr lang="fr-FR" sz="1600" dirty="0" smtClean="0"/>
              <a:t>…</a:t>
            </a:r>
          </a:p>
          <a:p>
            <a:pPr eaLnBrk="1" hangingPunct="1"/>
            <a:endParaRPr lang="fr-FR" sz="1600" b="1" dirty="0"/>
          </a:p>
          <a:p>
            <a:pPr eaLnBrk="1" hangingPunct="1"/>
            <a:r>
              <a:rPr lang="fr-FR" sz="1600" b="1" dirty="0">
                <a:solidFill>
                  <a:srgbClr val="EE7F00"/>
                </a:solidFill>
              </a:rPr>
              <a:t>ni trop tôt… </a:t>
            </a:r>
          </a:p>
          <a:p>
            <a:pPr eaLnBrk="1" hangingPunct="1"/>
            <a:r>
              <a:rPr lang="fr-FR" sz="1600" b="1" dirty="0">
                <a:solidFill>
                  <a:srgbClr val="EE7F00"/>
                </a:solidFill>
              </a:rPr>
              <a:t>ni trop tard !</a:t>
            </a:r>
          </a:p>
        </p:txBody>
      </p:sp>
      <p:sp>
        <p:nvSpPr>
          <p:cNvPr id="13319" name="Rectangle 5"/>
          <p:cNvSpPr>
            <a:spLocks noChangeArrowheads="1"/>
          </p:cNvSpPr>
          <p:nvPr/>
        </p:nvSpPr>
        <p:spPr bwMode="auto">
          <a:xfrm>
            <a:off x="179512" y="1988840"/>
            <a:ext cx="5329238" cy="749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/>
          <a:p>
            <a:pPr marL="1071563" lvl="1" indent="-265113" algn="l">
              <a:spcBef>
                <a:spcPct val="50000"/>
              </a:spcBef>
              <a:buSzPct val="150000"/>
            </a:pPr>
            <a:r>
              <a:rPr lang="fr-FR" sz="1600" b="1" dirty="0">
                <a:solidFill>
                  <a:schemeClr val="bg2">
                    <a:lumMod val="50000"/>
                  </a:schemeClr>
                </a:solidFill>
              </a:rPr>
              <a:t>	</a:t>
            </a:r>
            <a:r>
              <a:rPr lang="fr-FR" sz="1400" b="1" dirty="0" smtClean="0">
                <a:solidFill>
                  <a:schemeClr val="bg2">
                    <a:lumMod val="50000"/>
                  </a:schemeClr>
                </a:solidFill>
              </a:rPr>
              <a:t>Des </a:t>
            </a:r>
            <a:r>
              <a:rPr lang="fr-FR" sz="1400" b="1" dirty="0">
                <a:solidFill>
                  <a:schemeClr val="bg2">
                    <a:lumMod val="50000"/>
                  </a:schemeClr>
                </a:solidFill>
              </a:rPr>
              <a:t>rendez-vous d’information, près de chez vous, sur des thèmes variés de prévention </a:t>
            </a:r>
          </a:p>
        </p:txBody>
      </p:sp>
      <p:sp>
        <p:nvSpPr>
          <p:cNvPr id="13320" name="Freeform 6"/>
          <p:cNvSpPr>
            <a:spLocks/>
          </p:cNvSpPr>
          <p:nvPr/>
        </p:nvSpPr>
        <p:spPr bwMode="auto">
          <a:xfrm>
            <a:off x="1331913" y="5876925"/>
            <a:ext cx="93662" cy="257175"/>
          </a:xfrm>
          <a:custGeom>
            <a:avLst/>
            <a:gdLst>
              <a:gd name="T0" fmla="*/ 148687631 w 59"/>
              <a:gd name="T1" fmla="*/ 408265313 h 162"/>
              <a:gd name="T2" fmla="*/ 17640206 w 59"/>
              <a:gd name="T3" fmla="*/ 196572188 h 162"/>
              <a:gd name="T4" fmla="*/ 2519349 w 59"/>
              <a:gd name="T5" fmla="*/ 0 h 16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9" h="162">
                <a:moveTo>
                  <a:pt x="59" y="162"/>
                </a:moveTo>
                <a:cubicBezTo>
                  <a:pt x="32" y="122"/>
                  <a:pt x="20" y="126"/>
                  <a:pt x="7" y="78"/>
                </a:cubicBezTo>
                <a:cubicBezTo>
                  <a:pt x="0" y="17"/>
                  <a:pt x="1" y="43"/>
                  <a:pt x="1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/>
          <a:lstStyle/>
          <a:p>
            <a:endParaRPr lang="fr-FR"/>
          </a:p>
        </p:txBody>
      </p:sp>
      <p:sp>
        <p:nvSpPr>
          <p:cNvPr id="13321" name="Freeform 7"/>
          <p:cNvSpPr>
            <a:spLocks/>
          </p:cNvSpPr>
          <p:nvPr/>
        </p:nvSpPr>
        <p:spPr bwMode="auto">
          <a:xfrm>
            <a:off x="1979613" y="6092825"/>
            <a:ext cx="415925" cy="366713"/>
          </a:xfrm>
          <a:custGeom>
            <a:avLst/>
            <a:gdLst>
              <a:gd name="T0" fmla="*/ 0 w 262"/>
              <a:gd name="T1" fmla="*/ 0 h 231"/>
              <a:gd name="T2" fmla="*/ 461189388 w 262"/>
              <a:gd name="T3" fmla="*/ 501512571 h 231"/>
              <a:gd name="T4" fmla="*/ 660280938 w 262"/>
              <a:gd name="T5" fmla="*/ 582157681 h 23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62" h="231">
                <a:moveTo>
                  <a:pt x="0" y="0"/>
                </a:moveTo>
                <a:cubicBezTo>
                  <a:pt x="22" y="80"/>
                  <a:pt x="115" y="171"/>
                  <a:pt x="183" y="199"/>
                </a:cubicBezTo>
                <a:cubicBezTo>
                  <a:pt x="209" y="210"/>
                  <a:pt x="262" y="231"/>
                  <a:pt x="262" y="231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/>
          <a:lstStyle/>
          <a:p>
            <a:endParaRPr lang="fr-FR"/>
          </a:p>
        </p:txBody>
      </p:sp>
      <p:sp>
        <p:nvSpPr>
          <p:cNvPr id="13322" name="Freeform 8"/>
          <p:cNvSpPr>
            <a:spLocks/>
          </p:cNvSpPr>
          <p:nvPr/>
        </p:nvSpPr>
        <p:spPr bwMode="auto">
          <a:xfrm>
            <a:off x="2700338" y="5516563"/>
            <a:ext cx="481012" cy="508000"/>
          </a:xfrm>
          <a:custGeom>
            <a:avLst/>
            <a:gdLst>
              <a:gd name="T0" fmla="*/ 0 w 303"/>
              <a:gd name="T1" fmla="*/ 806450000 h 320"/>
              <a:gd name="T2" fmla="*/ 156249525 w 303"/>
              <a:gd name="T3" fmla="*/ 753527513 h 320"/>
              <a:gd name="T4" fmla="*/ 579635335 w 303"/>
              <a:gd name="T5" fmla="*/ 398184688 h 320"/>
              <a:gd name="T6" fmla="*/ 725804246 w 303"/>
              <a:gd name="T7" fmla="*/ 133569075 h 320"/>
              <a:gd name="T8" fmla="*/ 763605756 w 303"/>
              <a:gd name="T9" fmla="*/ 0 h 3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03" h="320">
                <a:moveTo>
                  <a:pt x="0" y="320"/>
                </a:moveTo>
                <a:cubicBezTo>
                  <a:pt x="20" y="311"/>
                  <a:pt x="42" y="308"/>
                  <a:pt x="62" y="299"/>
                </a:cubicBezTo>
                <a:cubicBezTo>
                  <a:pt x="122" y="271"/>
                  <a:pt x="183" y="199"/>
                  <a:pt x="230" y="158"/>
                </a:cubicBezTo>
                <a:cubicBezTo>
                  <a:pt x="249" y="123"/>
                  <a:pt x="271" y="89"/>
                  <a:pt x="288" y="53"/>
                </a:cubicBezTo>
                <a:cubicBezTo>
                  <a:pt x="296" y="36"/>
                  <a:pt x="303" y="0"/>
                  <a:pt x="303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/>
          <a:lstStyle/>
          <a:p>
            <a:endParaRPr lang="fr-FR"/>
          </a:p>
        </p:txBody>
      </p:sp>
      <p:sp>
        <p:nvSpPr>
          <p:cNvPr id="13323" name="Freeform 9"/>
          <p:cNvSpPr>
            <a:spLocks/>
          </p:cNvSpPr>
          <p:nvPr/>
        </p:nvSpPr>
        <p:spPr bwMode="auto">
          <a:xfrm>
            <a:off x="4356100" y="5516563"/>
            <a:ext cx="655638" cy="209550"/>
          </a:xfrm>
          <a:custGeom>
            <a:avLst/>
            <a:gdLst>
              <a:gd name="T0" fmla="*/ 0 w 413"/>
              <a:gd name="T1" fmla="*/ 0 h 132"/>
              <a:gd name="T2" fmla="*/ 632560495 w 413"/>
              <a:gd name="T3" fmla="*/ 80645000 h 132"/>
              <a:gd name="T4" fmla="*/ 791329666 w 413"/>
              <a:gd name="T5" fmla="*/ 158770638 h 132"/>
              <a:gd name="T6" fmla="*/ 1003022952 w 413"/>
              <a:gd name="T7" fmla="*/ 330141263 h 13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13" h="132">
                <a:moveTo>
                  <a:pt x="0" y="0"/>
                </a:moveTo>
                <a:cubicBezTo>
                  <a:pt x="82" y="26"/>
                  <a:pt x="162" y="23"/>
                  <a:pt x="251" y="32"/>
                </a:cubicBezTo>
                <a:cubicBezTo>
                  <a:pt x="272" y="42"/>
                  <a:pt x="295" y="50"/>
                  <a:pt x="314" y="63"/>
                </a:cubicBezTo>
                <a:cubicBezTo>
                  <a:pt x="413" y="132"/>
                  <a:pt x="357" y="131"/>
                  <a:pt x="398" y="131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/>
          <a:lstStyle/>
          <a:p>
            <a:endParaRPr lang="fr-FR"/>
          </a:p>
        </p:txBody>
      </p:sp>
      <p:sp>
        <p:nvSpPr>
          <p:cNvPr id="13324" name="Freeform 10"/>
          <p:cNvSpPr>
            <a:spLocks/>
          </p:cNvSpPr>
          <p:nvPr/>
        </p:nvSpPr>
        <p:spPr bwMode="auto">
          <a:xfrm>
            <a:off x="5148263" y="5013325"/>
            <a:ext cx="174625" cy="333375"/>
          </a:xfrm>
          <a:custGeom>
            <a:avLst/>
            <a:gdLst>
              <a:gd name="T0" fmla="*/ 0 w 110"/>
              <a:gd name="T1" fmla="*/ 529232813 h 210"/>
              <a:gd name="T2" fmla="*/ 131048125 w 110"/>
              <a:gd name="T3" fmla="*/ 146169063 h 210"/>
              <a:gd name="T4" fmla="*/ 224294700 w 110"/>
              <a:gd name="T5" fmla="*/ 40322500 h 210"/>
              <a:gd name="T6" fmla="*/ 277217188 w 110"/>
              <a:gd name="T7" fmla="*/ 0 h 21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10" h="210">
                <a:moveTo>
                  <a:pt x="0" y="210"/>
                </a:moveTo>
                <a:cubicBezTo>
                  <a:pt x="8" y="145"/>
                  <a:pt x="16" y="110"/>
                  <a:pt x="52" y="58"/>
                </a:cubicBezTo>
                <a:cubicBezTo>
                  <a:pt x="63" y="43"/>
                  <a:pt x="76" y="29"/>
                  <a:pt x="89" y="16"/>
                </a:cubicBezTo>
                <a:cubicBezTo>
                  <a:pt x="95" y="10"/>
                  <a:pt x="110" y="0"/>
                  <a:pt x="11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/>
          <a:lstStyle/>
          <a:p>
            <a:endParaRPr lang="fr-FR"/>
          </a:p>
        </p:txBody>
      </p:sp>
      <p:sp>
        <p:nvSpPr>
          <p:cNvPr id="13325" name="Freeform 11"/>
          <p:cNvSpPr>
            <a:spLocks/>
          </p:cNvSpPr>
          <p:nvPr/>
        </p:nvSpPr>
        <p:spPr bwMode="auto">
          <a:xfrm>
            <a:off x="5859463" y="5268913"/>
            <a:ext cx="623887" cy="315912"/>
          </a:xfrm>
          <a:custGeom>
            <a:avLst/>
            <a:gdLst>
              <a:gd name="T0" fmla="*/ 0 w 393"/>
              <a:gd name="T1" fmla="*/ 0 h 199"/>
              <a:gd name="T2" fmla="*/ 239413858 w 393"/>
              <a:gd name="T3" fmla="*/ 40322436 h 199"/>
              <a:gd name="T4" fmla="*/ 370461878 w 393"/>
              <a:gd name="T5" fmla="*/ 264615194 h 199"/>
              <a:gd name="T6" fmla="*/ 713202853 w 393"/>
              <a:gd name="T7" fmla="*/ 501509506 h 199"/>
              <a:gd name="T8" fmla="*/ 990419819 w 393"/>
              <a:gd name="T9" fmla="*/ 488909539 h 19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93" h="199">
                <a:moveTo>
                  <a:pt x="0" y="0"/>
                </a:moveTo>
                <a:cubicBezTo>
                  <a:pt x="32" y="5"/>
                  <a:pt x="65" y="5"/>
                  <a:pt x="95" y="16"/>
                </a:cubicBezTo>
                <a:cubicBezTo>
                  <a:pt x="102" y="19"/>
                  <a:pt x="140" y="95"/>
                  <a:pt x="147" y="105"/>
                </a:cubicBezTo>
                <a:cubicBezTo>
                  <a:pt x="183" y="160"/>
                  <a:pt x="222" y="181"/>
                  <a:pt x="283" y="199"/>
                </a:cubicBezTo>
                <a:cubicBezTo>
                  <a:pt x="320" y="197"/>
                  <a:pt x="393" y="194"/>
                  <a:pt x="393" y="194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/>
          <a:lstStyle/>
          <a:p>
            <a:endParaRPr lang="fr-FR"/>
          </a:p>
        </p:txBody>
      </p:sp>
      <p:sp>
        <p:nvSpPr>
          <p:cNvPr id="13326" name="Freeform 12"/>
          <p:cNvSpPr>
            <a:spLocks/>
          </p:cNvSpPr>
          <p:nvPr/>
        </p:nvSpPr>
        <p:spPr bwMode="auto">
          <a:xfrm>
            <a:off x="7165975" y="4813300"/>
            <a:ext cx="266700" cy="341313"/>
          </a:xfrm>
          <a:custGeom>
            <a:avLst/>
            <a:gdLst>
              <a:gd name="T0" fmla="*/ 0 w 168"/>
              <a:gd name="T1" fmla="*/ 541835181 h 215"/>
              <a:gd name="T2" fmla="*/ 277217188 w 168"/>
              <a:gd name="T3" fmla="*/ 292338553 h 215"/>
              <a:gd name="T4" fmla="*/ 292338125 w 168"/>
              <a:gd name="T5" fmla="*/ 211693435 h 215"/>
              <a:gd name="T6" fmla="*/ 423386250 w 168"/>
              <a:gd name="T7" fmla="*/ 0 h 21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68" h="215">
                <a:moveTo>
                  <a:pt x="0" y="215"/>
                </a:moveTo>
                <a:cubicBezTo>
                  <a:pt x="55" y="195"/>
                  <a:pt x="76" y="163"/>
                  <a:pt x="110" y="116"/>
                </a:cubicBezTo>
                <a:cubicBezTo>
                  <a:pt x="112" y="105"/>
                  <a:pt x="111" y="94"/>
                  <a:pt x="116" y="84"/>
                </a:cubicBezTo>
                <a:cubicBezTo>
                  <a:pt x="131" y="55"/>
                  <a:pt x="168" y="0"/>
                  <a:pt x="168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/>
          <a:lstStyle/>
          <a:p>
            <a:endParaRPr lang="fr-FR"/>
          </a:p>
        </p:txBody>
      </p:sp>
      <p:sp>
        <p:nvSpPr>
          <p:cNvPr id="13327" name="Text Box 13"/>
          <p:cNvSpPr txBox="1">
            <a:spLocks noChangeArrowheads="1"/>
          </p:cNvSpPr>
          <p:nvPr/>
        </p:nvSpPr>
        <p:spPr bwMode="auto">
          <a:xfrm>
            <a:off x="684213" y="5516563"/>
            <a:ext cx="1223962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b="1" dirty="0">
                <a:solidFill>
                  <a:srgbClr val="EE7F00"/>
                </a:solidFill>
              </a:rPr>
              <a:t>sommeil</a:t>
            </a:r>
          </a:p>
        </p:txBody>
      </p:sp>
      <p:sp>
        <p:nvSpPr>
          <p:cNvPr id="13328" name="Text Box 14"/>
          <p:cNvSpPr txBox="1">
            <a:spLocks noChangeArrowheads="1"/>
          </p:cNvSpPr>
          <p:nvPr/>
        </p:nvSpPr>
        <p:spPr bwMode="auto">
          <a:xfrm>
            <a:off x="2290763" y="6237288"/>
            <a:ext cx="1008062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>
                <a:solidFill>
                  <a:srgbClr val="009900"/>
                </a:solidFill>
              </a:rPr>
              <a:t>nutrition</a:t>
            </a:r>
          </a:p>
        </p:txBody>
      </p:sp>
      <p:sp>
        <p:nvSpPr>
          <p:cNvPr id="13329" name="Text Box 15"/>
          <p:cNvSpPr txBox="1">
            <a:spLocks noChangeArrowheads="1"/>
          </p:cNvSpPr>
          <p:nvPr/>
        </p:nvSpPr>
        <p:spPr bwMode="auto">
          <a:xfrm>
            <a:off x="2555875" y="5229225"/>
            <a:ext cx="1152525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b="1"/>
              <a:t>mémoire</a:t>
            </a:r>
          </a:p>
        </p:txBody>
      </p:sp>
      <p:sp>
        <p:nvSpPr>
          <p:cNvPr id="13330" name="Text Box 16"/>
          <p:cNvSpPr txBox="1">
            <a:spLocks noChangeArrowheads="1"/>
          </p:cNvSpPr>
          <p:nvPr/>
        </p:nvSpPr>
        <p:spPr bwMode="auto">
          <a:xfrm>
            <a:off x="4643438" y="5805488"/>
            <a:ext cx="1079500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b="1" dirty="0"/>
              <a:t>équilibre</a:t>
            </a:r>
          </a:p>
        </p:txBody>
      </p:sp>
      <p:sp>
        <p:nvSpPr>
          <p:cNvPr id="13331" name="Text Box 17"/>
          <p:cNvSpPr txBox="1">
            <a:spLocks noChangeArrowheads="1"/>
          </p:cNvSpPr>
          <p:nvPr/>
        </p:nvSpPr>
        <p:spPr bwMode="auto">
          <a:xfrm>
            <a:off x="5003800" y="4868863"/>
            <a:ext cx="1368425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b="1">
                <a:solidFill>
                  <a:srgbClr val="00FF00"/>
                </a:solidFill>
              </a:rPr>
              <a:t>habitat</a:t>
            </a:r>
          </a:p>
        </p:txBody>
      </p:sp>
      <p:sp>
        <p:nvSpPr>
          <p:cNvPr id="13332" name="Text Box 18"/>
          <p:cNvSpPr txBox="1">
            <a:spLocks noChangeArrowheads="1"/>
          </p:cNvSpPr>
          <p:nvPr/>
        </p:nvSpPr>
        <p:spPr bwMode="auto">
          <a:xfrm>
            <a:off x="6437313" y="5445125"/>
            <a:ext cx="1008062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b="1" dirty="0">
                <a:solidFill>
                  <a:schemeClr val="hlink"/>
                </a:solidFill>
              </a:rPr>
              <a:t>isolement</a:t>
            </a:r>
          </a:p>
        </p:txBody>
      </p:sp>
      <p:sp>
        <p:nvSpPr>
          <p:cNvPr id="13333" name="Text Box 19"/>
          <p:cNvSpPr txBox="1">
            <a:spLocks noChangeArrowheads="1"/>
          </p:cNvSpPr>
          <p:nvPr/>
        </p:nvSpPr>
        <p:spPr bwMode="auto">
          <a:xfrm>
            <a:off x="6980238" y="4572000"/>
            <a:ext cx="936625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b="1" dirty="0"/>
              <a:t>audition</a:t>
            </a:r>
          </a:p>
        </p:txBody>
      </p:sp>
      <p:cxnSp>
        <p:nvCxnSpPr>
          <p:cNvPr id="13334" name="AutoShape 20"/>
          <p:cNvCxnSpPr>
            <a:cxnSpLocks noChangeShapeType="1"/>
          </p:cNvCxnSpPr>
          <p:nvPr/>
        </p:nvCxnSpPr>
        <p:spPr bwMode="auto">
          <a:xfrm flipV="1">
            <a:off x="250825" y="5157788"/>
            <a:ext cx="7705725" cy="1008062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3335" name="Picture 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988840"/>
            <a:ext cx="1970088" cy="2055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Espace réservé du contenu 2"/>
          <p:cNvSpPr>
            <a:spLocks noGrp="1"/>
          </p:cNvSpPr>
          <p:nvPr>
            <p:ph idx="1"/>
          </p:nvPr>
        </p:nvSpPr>
        <p:spPr>
          <a:xfrm>
            <a:off x="1068325" y="1340768"/>
            <a:ext cx="4460999" cy="61131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r-FR" dirty="0"/>
              <a:t>Pour les </a:t>
            </a:r>
            <a:r>
              <a:rPr lang="fr-FR" dirty="0" smtClean="0"/>
              <a:t>retraités de tous les âges</a:t>
            </a:r>
          </a:p>
          <a:p>
            <a:pPr marL="0" indent="0">
              <a:lnSpc>
                <a:spcPct val="100000"/>
              </a:lnSpc>
              <a:buNone/>
            </a:pPr>
            <a:endParaRPr lang="fr-FR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53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E1CCDCBF-F5E7-4AD0-A3C7-C4529CC70B89}" type="slidenum">
              <a:rPr lang="fr-FR" sz="1000" smtClean="0">
                <a:solidFill>
                  <a:srgbClr val="005DA8"/>
                </a:solidFill>
              </a:rPr>
              <a:pPr eaLnBrk="1" hangingPunct="1"/>
              <a:t>14</a:t>
            </a:fld>
            <a:endParaRPr lang="fr-FR" sz="1000" smtClean="0">
              <a:solidFill>
                <a:srgbClr val="005DA8"/>
              </a:solidFill>
            </a:endParaRPr>
          </a:p>
        </p:txBody>
      </p:sp>
      <p:sp>
        <p:nvSpPr>
          <p:cNvPr id="10246" name="Rectangle 5"/>
          <p:cNvSpPr>
            <a:spLocks noChangeArrowheads="1"/>
          </p:cNvSpPr>
          <p:nvPr/>
        </p:nvSpPr>
        <p:spPr bwMode="auto">
          <a:xfrm>
            <a:off x="894260" y="522175"/>
            <a:ext cx="7848103" cy="457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 anchor="ctr">
            <a:spAutoFit/>
          </a:bodyPr>
          <a:lstStyle/>
          <a:p>
            <a:pPr algn="l"/>
            <a:r>
              <a:rPr lang="fr-FR" sz="2500" b="1" dirty="0" smtClean="0">
                <a:solidFill>
                  <a:srgbClr val="AC320C"/>
                </a:solidFill>
              </a:rPr>
              <a:t>Accompagner</a:t>
            </a:r>
            <a:r>
              <a:rPr lang="fr-FR" sz="2500" b="1" dirty="0" smtClean="0">
                <a:solidFill>
                  <a:srgbClr val="005DA8"/>
                </a:solidFill>
              </a:rPr>
              <a:t>, pour bien vieillir</a:t>
            </a:r>
            <a:endParaRPr lang="fr-FR" sz="2500" b="1" dirty="0">
              <a:solidFill>
                <a:srgbClr val="005DA8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894260" y="1414843"/>
            <a:ext cx="73448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spcBef>
                <a:spcPct val="120000"/>
              </a:spcBef>
              <a:buSzPct val="150000"/>
              <a:buBlip>
                <a:blip r:embed="rId3"/>
              </a:buBlip>
            </a:pPr>
            <a:r>
              <a:rPr lang="fr-FR" sz="1600" b="1" dirty="0">
                <a:latin typeface="+mn-lt"/>
                <a:cs typeface="+mn-cs"/>
              </a:rPr>
              <a:t>Pour vous soutenir dans votre rôle d’aidant</a:t>
            </a:r>
          </a:p>
          <a:p>
            <a:pPr algn="l"/>
            <a:endParaRPr lang="fr-FR" sz="1800" b="1" dirty="0" smtClean="0">
              <a:solidFill>
                <a:srgbClr val="005DA8"/>
              </a:solidFill>
            </a:endParaRPr>
          </a:p>
          <a:p>
            <a:pPr algn="l"/>
            <a:r>
              <a:rPr lang="fr-FR" sz="16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fr-FR" sz="1600" b="1" dirty="0" smtClean="0">
                <a:solidFill>
                  <a:schemeClr val="bg2">
                    <a:lumMod val="50000"/>
                  </a:schemeClr>
                </a:solidFill>
              </a:rPr>
              <a:t>      </a:t>
            </a:r>
            <a:r>
              <a:rPr lang="fr-FR" sz="1600" dirty="0" smtClean="0">
                <a:solidFill>
                  <a:schemeClr val="bg2">
                    <a:lumMod val="50000"/>
                  </a:schemeClr>
                </a:solidFill>
              </a:rPr>
              <a:t>Aider </a:t>
            </a:r>
            <a:r>
              <a:rPr lang="fr-FR" sz="1600" dirty="0">
                <a:solidFill>
                  <a:schemeClr val="bg2">
                    <a:lumMod val="50000"/>
                  </a:schemeClr>
                </a:solidFill>
              </a:rPr>
              <a:t>les aidants, un axe fort de la politique d’action sociale </a:t>
            </a:r>
            <a:r>
              <a:rPr lang="fr-FR" sz="1600" dirty="0" smtClean="0">
                <a:solidFill>
                  <a:schemeClr val="bg2">
                    <a:lumMod val="50000"/>
                  </a:schemeClr>
                </a:solidFill>
              </a:rPr>
              <a:t>du</a:t>
            </a:r>
          </a:p>
          <a:p>
            <a:pPr algn="l"/>
            <a:r>
              <a:rPr lang="fr-FR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fr-FR" sz="1600" dirty="0" smtClean="0">
                <a:solidFill>
                  <a:schemeClr val="bg2">
                    <a:lumMod val="50000"/>
                  </a:schemeClr>
                </a:solidFill>
              </a:rPr>
              <a:t>     Groupe </a:t>
            </a:r>
            <a:r>
              <a:rPr lang="fr-FR" sz="1600" dirty="0">
                <a:solidFill>
                  <a:schemeClr val="bg2">
                    <a:lumMod val="50000"/>
                  </a:schemeClr>
                </a:solidFill>
              </a:rPr>
              <a:t>AGRICA avec pour objectifs : </a:t>
            </a:r>
          </a:p>
          <a:p>
            <a:pPr algn="l"/>
            <a:endParaRPr lang="fr-FR" sz="1800" dirty="0" smtClean="0">
              <a:solidFill>
                <a:srgbClr val="005DA8"/>
              </a:solidFill>
            </a:endParaRPr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1331640" y="2708919"/>
            <a:ext cx="7704856" cy="29761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rtl="0" eaLnBrk="1" fontAlgn="base" hangingPunct="1">
              <a:lnSpc>
                <a:spcPct val="200000"/>
              </a:lnSpc>
              <a:spcBef>
                <a:spcPct val="120000"/>
              </a:spcBef>
              <a:spcAft>
                <a:spcPct val="0"/>
              </a:spcAft>
              <a:buSzPct val="150000"/>
              <a:buFontTx/>
              <a:buBlip>
                <a:blip r:embed="rId3"/>
              </a:buBlip>
              <a:defRPr sz="1600" b="1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0238" marR="0" indent="-2857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SzPct val="125000"/>
              <a:buFont typeface="Arial" pitchFamily="34" charset="0"/>
              <a:buChar char="•"/>
              <a:tabLst/>
              <a:defRPr lang="fr-FR" sz="1400" b="1" kern="1200" baseline="0" dirty="0" smtClean="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+mn-ea"/>
                <a:cs typeface="+mn-cs"/>
              </a:defRPr>
            </a:lvl2pPr>
            <a:lvl3pPr marL="804863" indent="-171450" algn="l" defTabSz="809625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10000"/>
              <a:buFont typeface="Arial" pitchFamily="34" charset="0"/>
              <a:buChar char="•"/>
              <a:defRPr sz="1400" baseline="0">
                <a:solidFill>
                  <a:schemeClr val="tx1"/>
                </a:solidFill>
                <a:latin typeface="+mn-lt"/>
                <a:cs typeface="+mn-cs"/>
              </a:defRPr>
            </a:lvl3pPr>
            <a:lvl4pPr marL="985838" indent="-171450" algn="l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Tx/>
              <a:buChar char="-"/>
              <a:tabLst/>
              <a:defRPr lang="fr-FR" sz="1000" baseline="0" dirty="0" smtClean="0">
                <a:solidFill>
                  <a:schemeClr val="tx1"/>
                </a:solidFill>
                <a:latin typeface="+mn-lt"/>
                <a:cs typeface="+mn-cs"/>
              </a:defRPr>
            </a:lvl4pPr>
            <a:lvl5pPr marL="1344613" indent="-157163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»"/>
              <a:tabLst/>
              <a:defRPr sz="800" baseline="0">
                <a:solidFill>
                  <a:schemeClr val="tx1"/>
                </a:solidFill>
                <a:latin typeface="+mn-lt"/>
                <a:cs typeface="+mn-cs"/>
              </a:defRPr>
            </a:lvl5pPr>
            <a:lvl6pPr marL="1258888" indent="-157163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har char="»"/>
              <a:defRPr sz="1000">
                <a:solidFill>
                  <a:schemeClr val="tx1"/>
                </a:solidFill>
                <a:latin typeface="+mn-lt"/>
                <a:cs typeface="+mn-cs"/>
              </a:defRPr>
            </a:lvl6pPr>
            <a:lvl7pPr marL="2097088" indent="-157163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  <a:cs typeface="+mn-cs"/>
              </a:defRPr>
            </a:lvl7pPr>
            <a:lvl8pPr marL="2554288" indent="-157163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  <a:cs typeface="+mn-cs"/>
              </a:defRPr>
            </a:lvl8pPr>
            <a:lvl9pPr marL="3011488" indent="-157163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lvl="1" indent="0">
              <a:spcBef>
                <a:spcPct val="120000"/>
              </a:spcBef>
              <a:spcAft>
                <a:spcPct val="0"/>
              </a:spcAft>
              <a:buClrTx/>
              <a:buSzPct val="150000"/>
              <a:buNone/>
            </a:pPr>
            <a:r>
              <a:rPr sz="1600" dirty="0">
                <a:solidFill>
                  <a:srgbClr val="005DA8"/>
                </a:solidFill>
              </a:rPr>
              <a:t>de prendre en compte les besoins propres des aidants…</a:t>
            </a:r>
          </a:p>
          <a:p>
            <a:pPr marL="355600" lvl="3" indent="0">
              <a:spcBef>
                <a:spcPts val="1200"/>
              </a:spcBef>
              <a:spcAft>
                <a:spcPct val="0"/>
              </a:spcAft>
              <a:buSzPct val="150000"/>
              <a:buFontTx/>
              <a:buNone/>
            </a:pPr>
            <a:r>
              <a:rPr sz="1600" dirty="0" smtClean="0">
                <a:solidFill>
                  <a:srgbClr val="005DA8"/>
                </a:solidFill>
              </a:rPr>
              <a:t>Informer, </a:t>
            </a:r>
            <a:r>
              <a:rPr sz="1600" dirty="0">
                <a:solidFill>
                  <a:srgbClr val="005DA8"/>
                </a:solidFill>
              </a:rPr>
              <a:t>écouter, soulager et préserver leur santé et leurs droits</a:t>
            </a:r>
          </a:p>
          <a:p>
            <a:pPr marL="342900" lvl="1" indent="-342900">
              <a:spcBef>
                <a:spcPct val="120000"/>
              </a:spcBef>
              <a:spcAft>
                <a:spcPct val="0"/>
              </a:spcAft>
              <a:buClrTx/>
              <a:buSzPct val="150000"/>
              <a:buFont typeface="Arial" pitchFamily="34" charset="0"/>
              <a:buBlip>
                <a:blip r:embed="rId3"/>
              </a:buBlip>
            </a:pPr>
            <a:endParaRPr lang="fr-FR" sz="800" dirty="0" smtClean="0">
              <a:solidFill>
                <a:srgbClr val="005DA8"/>
              </a:solidFill>
            </a:endParaRPr>
          </a:p>
          <a:p>
            <a:pPr marL="0" lvl="1" indent="0">
              <a:spcBef>
                <a:spcPct val="120000"/>
              </a:spcBef>
              <a:spcAft>
                <a:spcPct val="0"/>
              </a:spcAft>
              <a:buClrTx/>
              <a:buSzPct val="150000"/>
              <a:buNone/>
            </a:pPr>
            <a:endParaRPr sz="800" dirty="0" smtClean="0">
              <a:solidFill>
                <a:srgbClr val="005DA8"/>
              </a:solidFill>
            </a:endParaRPr>
          </a:p>
          <a:p>
            <a:pPr marL="0" lvl="1" indent="0">
              <a:spcBef>
                <a:spcPct val="120000"/>
              </a:spcBef>
              <a:spcAft>
                <a:spcPct val="0"/>
              </a:spcAft>
              <a:buClrTx/>
              <a:buSzPct val="150000"/>
              <a:buNone/>
            </a:pPr>
            <a:r>
              <a:rPr sz="1600" dirty="0" smtClean="0">
                <a:solidFill>
                  <a:srgbClr val="005DA8"/>
                </a:solidFill>
              </a:rPr>
              <a:t>… </a:t>
            </a:r>
            <a:r>
              <a:rPr sz="1600" dirty="0">
                <a:solidFill>
                  <a:srgbClr val="005DA8"/>
                </a:solidFill>
              </a:rPr>
              <a:t>mais aussi les besoins de leur proche dépendant</a:t>
            </a:r>
          </a:p>
          <a:p>
            <a:pPr marL="357188" lvl="1" indent="0">
              <a:spcBef>
                <a:spcPts val="1200"/>
              </a:spcBef>
              <a:spcAft>
                <a:spcPct val="0"/>
              </a:spcAft>
              <a:buClrTx/>
              <a:buSzPct val="150000"/>
              <a:buFont typeface="Arial" pitchFamily="34" charset="0"/>
              <a:buNone/>
            </a:pPr>
            <a:r>
              <a:rPr sz="1600" b="0" dirty="0">
                <a:solidFill>
                  <a:srgbClr val="005DA8"/>
                </a:solidFill>
              </a:rPr>
              <a:t>Car soulager le quotidien d’une personne dépendante, c’est aussi soulager le quotidien de la personne qui l’accompagne</a:t>
            </a:r>
          </a:p>
        </p:txBody>
      </p:sp>
    </p:spTree>
    <p:extLst>
      <p:ext uri="{BB962C8B-B14F-4D97-AF65-F5344CB8AC3E}">
        <p14:creationId xmlns:p14="http://schemas.microsoft.com/office/powerpoint/2010/main" val="4220097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CDB838E5-D94C-48AB-A54E-588CBD4080CB}" type="slidenum">
              <a:rPr lang="fr-FR" sz="1000" smtClean="0"/>
              <a:pPr eaLnBrk="1" hangingPunct="1"/>
              <a:t>15</a:t>
            </a:fld>
            <a:endParaRPr lang="fr-FR" sz="1000" smtClean="0"/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852487" y="474972"/>
            <a:ext cx="6815857" cy="457424"/>
          </a:xfrm>
        </p:spPr>
        <p:txBody>
          <a:bodyPr/>
          <a:lstStyle/>
          <a:p>
            <a:pPr eaLnBrk="1" hangingPunct="1"/>
            <a:r>
              <a:rPr lang="fr-FR" dirty="0" smtClean="0">
                <a:solidFill>
                  <a:srgbClr val="AC320C"/>
                </a:solidFill>
              </a:rPr>
              <a:t>Accompagner</a:t>
            </a:r>
            <a:r>
              <a:rPr lang="fr-FR" dirty="0" smtClean="0"/>
              <a:t>, pour bien vieillir</a:t>
            </a:r>
          </a:p>
        </p:txBody>
      </p:sp>
      <p:pic>
        <p:nvPicPr>
          <p:cNvPr id="10" name="Picture 7" descr="dessin1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4005263"/>
            <a:ext cx="1308100" cy="138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1115616" y="3217922"/>
            <a:ext cx="2376165" cy="503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marL="182563" indent="-182563" algn="l" eaLnBrk="1" hangingPunct="1">
              <a:spcBef>
                <a:spcPct val="50000"/>
              </a:spcBef>
            </a:pPr>
            <a:r>
              <a:rPr lang="fr-FR" sz="1400" b="1" dirty="0" smtClean="0">
                <a:solidFill>
                  <a:srgbClr val="626262"/>
                </a:solidFill>
              </a:rPr>
              <a:t>● Aide </a:t>
            </a:r>
            <a:r>
              <a:rPr lang="fr-FR" sz="1400" b="1" dirty="0">
                <a:solidFill>
                  <a:srgbClr val="626262"/>
                </a:solidFill>
              </a:rPr>
              <a:t>à l’amélioration </a:t>
            </a:r>
            <a:r>
              <a:rPr lang="fr-FR" sz="1400" b="1" dirty="0" smtClean="0">
                <a:solidFill>
                  <a:srgbClr val="626262"/>
                </a:solidFill>
              </a:rPr>
              <a:t>du logement</a:t>
            </a:r>
            <a:endParaRPr lang="fr-FR" sz="1400" b="1" dirty="0">
              <a:solidFill>
                <a:srgbClr val="626262"/>
              </a:solidFill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5727333" y="3356992"/>
            <a:ext cx="2708563" cy="503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marL="182563" indent="-182563" algn="l" eaLnBrk="1" hangingPunct="1">
              <a:spcBef>
                <a:spcPct val="50000"/>
              </a:spcBef>
            </a:pPr>
            <a:r>
              <a:rPr lang="fr-FR" sz="1400" b="1" dirty="0">
                <a:solidFill>
                  <a:srgbClr val="626262"/>
                </a:solidFill>
              </a:rPr>
              <a:t>● Aide </a:t>
            </a:r>
            <a:r>
              <a:rPr lang="fr-FR" sz="1400" b="1" dirty="0" smtClean="0">
                <a:solidFill>
                  <a:srgbClr val="626262"/>
                </a:solidFill>
              </a:rPr>
              <a:t>au financement de la </a:t>
            </a:r>
            <a:r>
              <a:rPr lang="fr-FR" sz="1400" b="1" dirty="0" err="1" smtClean="0">
                <a:solidFill>
                  <a:srgbClr val="626262"/>
                </a:solidFill>
              </a:rPr>
              <a:t>télé-assistance</a:t>
            </a:r>
            <a:endParaRPr lang="fr-FR" sz="1400" b="1" dirty="0">
              <a:solidFill>
                <a:srgbClr val="626262"/>
              </a:solidFill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452155" y="4069367"/>
            <a:ext cx="2385791" cy="719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marL="182563" indent="-182563" algn="l" eaLnBrk="1" hangingPunct="1">
              <a:spcBef>
                <a:spcPct val="50000"/>
              </a:spcBef>
            </a:pPr>
            <a:r>
              <a:rPr lang="fr-FR" sz="1400" b="1" dirty="0">
                <a:solidFill>
                  <a:srgbClr val="626262"/>
                </a:solidFill>
              </a:rPr>
              <a:t>● Participation aux frais d’intervention d’une aide à domicile</a:t>
            </a: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6300192" y="4434863"/>
            <a:ext cx="2016125" cy="719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marL="182563" indent="-182563" algn="l" eaLnBrk="1" hangingPunct="1">
              <a:spcBef>
                <a:spcPct val="50000"/>
              </a:spcBef>
            </a:pPr>
            <a:r>
              <a:rPr lang="fr-FR" sz="1400" b="1" dirty="0">
                <a:solidFill>
                  <a:srgbClr val="626262"/>
                </a:solidFill>
              </a:rPr>
              <a:t>● Achat de petits matériels et fournitures</a:t>
            </a: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5089925" y="5504756"/>
            <a:ext cx="2420533" cy="503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marL="182563" indent="-182563" algn="l" eaLnBrk="1" hangingPunct="1">
              <a:spcBef>
                <a:spcPct val="50000"/>
              </a:spcBef>
            </a:pPr>
            <a:r>
              <a:rPr lang="fr-FR" sz="1400" b="1" dirty="0">
                <a:solidFill>
                  <a:srgbClr val="626262"/>
                </a:solidFill>
              </a:rPr>
              <a:t>● Livraison de repas à domicile</a:t>
            </a:r>
          </a:p>
        </p:txBody>
      </p:sp>
      <p:cxnSp>
        <p:nvCxnSpPr>
          <p:cNvPr id="16" name="AutoShape 13"/>
          <p:cNvCxnSpPr>
            <a:cxnSpLocks noChangeShapeType="1"/>
          </p:cNvCxnSpPr>
          <p:nvPr/>
        </p:nvCxnSpPr>
        <p:spPr bwMode="auto">
          <a:xfrm flipV="1">
            <a:off x="5004048" y="3681129"/>
            <a:ext cx="662019" cy="467951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AutoShape 14"/>
          <p:cNvCxnSpPr>
            <a:cxnSpLocks noChangeShapeType="1"/>
            <a:endCxn id="11" idx="3"/>
          </p:cNvCxnSpPr>
          <p:nvPr/>
        </p:nvCxnSpPr>
        <p:spPr bwMode="auto">
          <a:xfrm rot="10800000">
            <a:off x="3491782" y="3469717"/>
            <a:ext cx="720353" cy="535546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AutoShape 15"/>
          <p:cNvCxnSpPr>
            <a:cxnSpLocks noChangeShapeType="1"/>
            <a:stCxn id="13" idx="3"/>
          </p:cNvCxnSpPr>
          <p:nvPr/>
        </p:nvCxnSpPr>
        <p:spPr bwMode="auto">
          <a:xfrm>
            <a:off x="2837946" y="4428884"/>
            <a:ext cx="797950" cy="359517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AutoShape 16"/>
          <p:cNvCxnSpPr>
            <a:cxnSpLocks noChangeShapeType="1"/>
          </p:cNvCxnSpPr>
          <p:nvPr/>
        </p:nvCxnSpPr>
        <p:spPr bwMode="auto">
          <a:xfrm flipV="1">
            <a:off x="5148263" y="4608642"/>
            <a:ext cx="1035604" cy="234824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AutoShape 17"/>
          <p:cNvCxnSpPr>
            <a:cxnSpLocks noChangeShapeType="1"/>
          </p:cNvCxnSpPr>
          <p:nvPr/>
        </p:nvCxnSpPr>
        <p:spPr bwMode="auto">
          <a:xfrm>
            <a:off x="4283968" y="5502624"/>
            <a:ext cx="720080" cy="355172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1099062" y="5354206"/>
            <a:ext cx="2016125" cy="503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marL="182563" indent="-182563" algn="l" eaLnBrk="1" hangingPunct="1">
              <a:spcBef>
                <a:spcPct val="50000"/>
              </a:spcBef>
            </a:pPr>
            <a:r>
              <a:rPr lang="fr-FR" sz="1400" b="1" dirty="0">
                <a:solidFill>
                  <a:srgbClr val="626262"/>
                </a:solidFill>
              </a:rPr>
              <a:t>● </a:t>
            </a:r>
            <a:r>
              <a:rPr lang="fr-FR" sz="1400" b="1" dirty="0" smtClean="0">
                <a:solidFill>
                  <a:srgbClr val="626262"/>
                </a:solidFill>
              </a:rPr>
              <a:t>Travaux de petits jardinages</a:t>
            </a:r>
            <a:endParaRPr lang="fr-FR" sz="1400" b="1" dirty="0">
              <a:solidFill>
                <a:srgbClr val="626262"/>
              </a:solidFill>
            </a:endParaRPr>
          </a:p>
        </p:txBody>
      </p:sp>
      <p:cxnSp>
        <p:nvCxnSpPr>
          <p:cNvPr id="25" name="AutoShape 15"/>
          <p:cNvCxnSpPr>
            <a:cxnSpLocks noChangeShapeType="1"/>
          </p:cNvCxnSpPr>
          <p:nvPr/>
        </p:nvCxnSpPr>
        <p:spPr bwMode="auto">
          <a:xfrm flipV="1">
            <a:off x="3115187" y="5085184"/>
            <a:ext cx="592717" cy="504056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Espace réservé du contenu 2"/>
          <p:cNvSpPr>
            <a:spLocks noGrp="1"/>
          </p:cNvSpPr>
          <p:nvPr>
            <p:ph idx="1"/>
          </p:nvPr>
        </p:nvSpPr>
        <p:spPr>
          <a:xfrm>
            <a:off x="778402" y="1700808"/>
            <a:ext cx="7011132" cy="576064"/>
          </a:xfrm>
        </p:spPr>
        <p:txBody>
          <a:bodyPr>
            <a:noAutofit/>
          </a:bodyPr>
          <a:lstStyle/>
          <a:p>
            <a:pPr marL="342900" lvl="1" indent="-342900">
              <a:spcBef>
                <a:spcPct val="120000"/>
              </a:spcBef>
              <a:spcAft>
                <a:spcPct val="0"/>
              </a:spcAft>
              <a:buClrTx/>
              <a:buSzPct val="150000"/>
              <a:buBlip>
                <a:blip r:embed="rId5"/>
              </a:buBlip>
            </a:pPr>
            <a:r>
              <a:rPr lang="fr-FR" sz="1600" dirty="0">
                <a:solidFill>
                  <a:srgbClr val="005DA8"/>
                </a:solidFill>
              </a:rPr>
              <a:t>Aider à préserver l’autonomie des personnes </a:t>
            </a:r>
            <a:r>
              <a:rPr lang="fr-FR" sz="1600" dirty="0" smtClean="0">
                <a:solidFill>
                  <a:srgbClr val="005DA8"/>
                </a:solidFill>
              </a:rPr>
              <a:t>âgées</a:t>
            </a:r>
            <a:endParaRPr lang="fr-FR" sz="1600" dirty="0">
              <a:solidFill>
                <a:srgbClr val="005DA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34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2BB8DF01-38BA-4C09-A589-4923260065A5}" type="slidenum">
              <a:rPr lang="fr-FR" sz="1000" smtClean="0"/>
              <a:pPr eaLnBrk="1" hangingPunct="1"/>
              <a:t>16</a:t>
            </a:fld>
            <a:endParaRPr lang="fr-FR" sz="1000" smtClean="0"/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>
          <a:xfrm>
            <a:off x="941388" y="474972"/>
            <a:ext cx="7014988" cy="457424"/>
          </a:xfrm>
        </p:spPr>
        <p:txBody>
          <a:bodyPr/>
          <a:lstStyle/>
          <a:p>
            <a:pPr eaLnBrk="1" hangingPunct="1"/>
            <a:r>
              <a:rPr lang="fr-FR" dirty="0" smtClean="0">
                <a:solidFill>
                  <a:srgbClr val="AC320C"/>
                </a:solidFill>
              </a:rPr>
              <a:t>Accompagner</a:t>
            </a:r>
            <a:r>
              <a:rPr lang="fr-FR" dirty="0" smtClean="0"/>
              <a:t>, pour bien vieillir</a:t>
            </a:r>
          </a:p>
        </p:txBody>
      </p:sp>
      <p:sp>
        <p:nvSpPr>
          <p:cNvPr id="19463" name="Text Box 5"/>
          <p:cNvSpPr txBox="1">
            <a:spLocks noChangeArrowheads="1"/>
          </p:cNvSpPr>
          <p:nvPr/>
        </p:nvSpPr>
        <p:spPr bwMode="auto">
          <a:xfrm>
            <a:off x="1042988" y="3789363"/>
            <a:ext cx="1441450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fr-FR"/>
          </a:p>
        </p:txBody>
      </p:sp>
      <p:sp>
        <p:nvSpPr>
          <p:cNvPr id="19464" name="Text Box 6"/>
          <p:cNvSpPr txBox="1">
            <a:spLocks noChangeArrowheads="1"/>
          </p:cNvSpPr>
          <p:nvPr/>
        </p:nvSpPr>
        <p:spPr bwMode="auto">
          <a:xfrm>
            <a:off x="323850" y="4221163"/>
            <a:ext cx="3095625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1128228" y="1412776"/>
            <a:ext cx="5832648" cy="648072"/>
          </a:xfrm>
        </p:spPr>
        <p:txBody>
          <a:bodyPr>
            <a:noAutofit/>
          </a:bodyPr>
          <a:lstStyle/>
          <a:p>
            <a:pPr marL="342900" lvl="1" indent="-342900">
              <a:spcBef>
                <a:spcPct val="120000"/>
              </a:spcBef>
              <a:spcAft>
                <a:spcPct val="0"/>
              </a:spcAft>
              <a:buClrTx/>
              <a:buSzPct val="150000"/>
              <a:buBlip>
                <a:blip r:embed="rId3"/>
              </a:buBlip>
            </a:pPr>
            <a:r>
              <a:rPr lang="fr-FR" sz="1600" dirty="0" smtClean="0">
                <a:solidFill>
                  <a:srgbClr val="005DA8"/>
                </a:solidFill>
              </a:rPr>
              <a:t>Grâce </a:t>
            </a:r>
            <a:r>
              <a:rPr lang="fr-FR" sz="1600" dirty="0">
                <a:solidFill>
                  <a:srgbClr val="005DA8"/>
                </a:solidFill>
              </a:rPr>
              <a:t>à des services spécifiques coordonnés par </a:t>
            </a:r>
            <a:r>
              <a:rPr lang="fr-FR" sz="1600" dirty="0" smtClean="0">
                <a:solidFill>
                  <a:srgbClr val="005DA8"/>
                </a:solidFill>
              </a:rPr>
              <a:t>l’ARRCO-AGIRC</a:t>
            </a:r>
            <a:endParaRPr lang="fr-FR" sz="1600" dirty="0">
              <a:solidFill>
                <a:srgbClr val="005DA8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518" y="5026476"/>
            <a:ext cx="1792287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755576" y="2081203"/>
            <a:ext cx="7416824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lvl="1" indent="-182563" algn="l">
              <a:spcBef>
                <a:spcPct val="50000"/>
              </a:spcBef>
              <a:buSzPct val="150000"/>
              <a:buFont typeface="Arial" pitchFamily="34" charset="0"/>
              <a:buChar char="•"/>
            </a:pPr>
            <a:r>
              <a:rPr lang="fr-FR" sz="1400" b="1" dirty="0" smtClean="0">
                <a:solidFill>
                  <a:srgbClr val="626262"/>
                </a:solidFill>
              </a:rPr>
              <a:t>Sortir </a:t>
            </a:r>
            <a:r>
              <a:rPr lang="fr-FR" sz="1400" b="1" dirty="0">
                <a:solidFill>
                  <a:srgbClr val="626262"/>
                </a:solidFill>
              </a:rPr>
              <a:t>Plus : </a:t>
            </a:r>
            <a:r>
              <a:rPr lang="fr-FR" sz="1400" dirty="0">
                <a:solidFill>
                  <a:srgbClr val="626262"/>
                </a:solidFill>
              </a:rPr>
              <a:t>rendez-vous chez le médecin, visite à des proches ou simple promenade, le dispositif Sortir Plus facilite les sorties des personnes de plus de 80 ans, grâce à des CESU (Chèques Emploi Services Universels) </a:t>
            </a:r>
            <a:r>
              <a:rPr lang="fr-FR" sz="1400" dirty="0" smtClean="0">
                <a:solidFill>
                  <a:srgbClr val="626262"/>
                </a:solidFill>
              </a:rPr>
              <a:t>prépayés</a:t>
            </a:r>
          </a:p>
          <a:p>
            <a:pPr marL="0" lvl="1" algn="l">
              <a:spcBef>
                <a:spcPts val="0"/>
              </a:spcBef>
              <a:buSzPct val="150000"/>
            </a:pPr>
            <a:endParaRPr lang="fr-FR" sz="800" dirty="0" smtClean="0">
              <a:solidFill>
                <a:srgbClr val="626262"/>
              </a:solidFill>
            </a:endParaRPr>
          </a:p>
          <a:p>
            <a:pPr marL="182563" lvl="1" indent="-182563" algn="l">
              <a:spcBef>
                <a:spcPct val="50000"/>
              </a:spcBef>
              <a:buSzPct val="150000"/>
              <a:buFont typeface="Arial" pitchFamily="34" charset="0"/>
              <a:buChar char="•"/>
            </a:pPr>
            <a:r>
              <a:rPr lang="fr-FR" sz="1400" b="1" dirty="0" smtClean="0">
                <a:solidFill>
                  <a:srgbClr val="626262"/>
                </a:solidFill>
              </a:rPr>
              <a:t>Bien chez moi </a:t>
            </a:r>
            <a:r>
              <a:rPr lang="fr-FR" sz="1400" b="1" dirty="0">
                <a:solidFill>
                  <a:srgbClr val="626262"/>
                </a:solidFill>
              </a:rPr>
              <a:t>: </a:t>
            </a:r>
            <a:r>
              <a:rPr lang="fr-FR" sz="1400" dirty="0" smtClean="0">
                <a:solidFill>
                  <a:srgbClr val="626262"/>
                </a:solidFill>
              </a:rPr>
              <a:t>diagnostic  habitat (confort et sécurité). Le dispositif prévoit l’intervention au domicile des personnes</a:t>
            </a:r>
            <a:r>
              <a:rPr lang="fr-FR" sz="1400" dirty="0">
                <a:solidFill>
                  <a:srgbClr val="626262"/>
                </a:solidFill>
              </a:rPr>
              <a:t> </a:t>
            </a:r>
            <a:r>
              <a:rPr lang="fr-FR" sz="1400" dirty="0" smtClean="0">
                <a:solidFill>
                  <a:srgbClr val="626262"/>
                </a:solidFill>
              </a:rPr>
              <a:t>âgées de plus de 75 ans d’un ergothérapeute, qui réalise un bilan personnalisé avec ses recommandations pratiques.</a:t>
            </a:r>
            <a:endParaRPr lang="fr-FR" sz="1400" b="1" dirty="0">
              <a:solidFill>
                <a:srgbClr val="626262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9880" y="3999696"/>
            <a:ext cx="771251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1338" lvl="1" indent="-184150" algn="l">
              <a:spcBef>
                <a:spcPct val="50000"/>
              </a:spcBef>
              <a:buSzPct val="150000"/>
              <a:buFont typeface="Arial" pitchFamily="34" charset="0"/>
              <a:buChar char="•"/>
            </a:pPr>
            <a:r>
              <a:rPr lang="fr-FR" sz="1400" b="1" dirty="0" smtClean="0">
                <a:solidFill>
                  <a:srgbClr val="626262"/>
                </a:solidFill>
              </a:rPr>
              <a:t>Aide </a:t>
            </a:r>
            <a:r>
              <a:rPr lang="fr-FR" sz="1400" b="1" dirty="0">
                <a:solidFill>
                  <a:srgbClr val="626262"/>
                </a:solidFill>
              </a:rPr>
              <a:t>à domicile momentanée</a:t>
            </a:r>
            <a:r>
              <a:rPr lang="fr-FR" sz="1400" dirty="0">
                <a:solidFill>
                  <a:srgbClr val="626262"/>
                </a:solidFill>
              </a:rPr>
              <a:t> : aide au ménage, à la préparation des repas, aux courses… Le service Aide à domicile momentanée permet aux personnes de plus de 75 ans de bénéficier de quelques heures d’aides à domicile en cas de problèmes de santé </a:t>
            </a:r>
            <a:r>
              <a:rPr lang="fr-FR" sz="1400" dirty="0" smtClean="0">
                <a:solidFill>
                  <a:srgbClr val="626262"/>
                </a:solidFill>
              </a:rPr>
              <a:t>passagers</a:t>
            </a:r>
            <a:endParaRPr lang="fr-FR" sz="1400" dirty="0">
              <a:solidFill>
                <a:srgbClr val="626262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82895" y="5238269"/>
            <a:ext cx="29653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7313" lvl="1" algn="l">
              <a:spcBef>
                <a:spcPct val="50000"/>
              </a:spcBef>
              <a:buSzPct val="150000"/>
            </a:pPr>
            <a:r>
              <a:rPr lang="fr-FR" sz="1400" b="1" dirty="0"/>
              <a:t>Pour tout renseignement </a:t>
            </a:r>
            <a:r>
              <a:rPr lang="fr-FR" sz="1400" b="1" dirty="0" smtClean="0"/>
              <a:t>: 0 </a:t>
            </a:r>
            <a:r>
              <a:rPr lang="fr-FR" sz="1400" b="1" dirty="0"/>
              <a:t>810 360 560</a:t>
            </a:r>
          </a:p>
        </p:txBody>
      </p:sp>
    </p:spTree>
    <p:extLst>
      <p:ext uri="{BB962C8B-B14F-4D97-AF65-F5344CB8AC3E}">
        <p14:creationId xmlns:p14="http://schemas.microsoft.com/office/powerpoint/2010/main" val="413658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7ABBA-63F8-4490-A11C-DAC12AFAAB08}" type="slidenum">
              <a:rPr lang="fr-FR"/>
              <a:pPr/>
              <a:t>17</a:t>
            </a:fld>
            <a:endParaRPr lang="fr-FR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569339" y="1196752"/>
            <a:ext cx="8229600" cy="4752528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>
            <a:lvl1pPr marL="342900" indent="-342900" algn="l" rtl="0" eaLnBrk="1" fontAlgn="base" hangingPunct="1">
              <a:lnSpc>
                <a:spcPct val="200000"/>
              </a:lnSpc>
              <a:spcBef>
                <a:spcPct val="120000"/>
              </a:spcBef>
              <a:spcAft>
                <a:spcPct val="0"/>
              </a:spcAft>
              <a:buSzPct val="150000"/>
              <a:buFontTx/>
              <a:buBlip>
                <a:blip r:embed="rId2"/>
              </a:buBlip>
              <a:defRPr sz="1600" b="1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0238" marR="0" indent="-2857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SzPct val="125000"/>
              <a:buFont typeface="Arial" pitchFamily="34" charset="0"/>
              <a:buChar char="•"/>
              <a:tabLst/>
              <a:defRPr lang="fr-FR" sz="1400" b="1" kern="1200" baseline="0" dirty="0" smtClean="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+mn-ea"/>
                <a:cs typeface="+mn-cs"/>
              </a:defRPr>
            </a:lvl2pPr>
            <a:lvl3pPr marL="804863" indent="-171450" algn="l" defTabSz="809625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10000"/>
              <a:buFont typeface="Arial" pitchFamily="34" charset="0"/>
              <a:buChar char="•"/>
              <a:defRPr sz="1400" baseline="0">
                <a:solidFill>
                  <a:schemeClr val="tx1"/>
                </a:solidFill>
                <a:latin typeface="+mn-lt"/>
                <a:cs typeface="+mn-cs"/>
              </a:defRPr>
            </a:lvl3pPr>
            <a:lvl4pPr marL="985838" indent="-171450" algn="l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Tx/>
              <a:buChar char="-"/>
              <a:tabLst/>
              <a:defRPr lang="fr-FR" sz="1000" baseline="0" dirty="0" smtClean="0">
                <a:solidFill>
                  <a:schemeClr val="tx1"/>
                </a:solidFill>
                <a:latin typeface="+mn-lt"/>
                <a:cs typeface="+mn-cs"/>
              </a:defRPr>
            </a:lvl4pPr>
            <a:lvl5pPr marL="1344613" indent="-157163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»"/>
              <a:tabLst/>
              <a:defRPr sz="800" baseline="0">
                <a:solidFill>
                  <a:schemeClr val="tx1"/>
                </a:solidFill>
                <a:latin typeface="+mn-lt"/>
                <a:cs typeface="+mn-cs"/>
              </a:defRPr>
            </a:lvl5pPr>
            <a:lvl6pPr marL="1258888" indent="-157163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har char="»"/>
              <a:defRPr sz="1000">
                <a:solidFill>
                  <a:schemeClr val="tx1"/>
                </a:solidFill>
                <a:latin typeface="+mn-lt"/>
                <a:cs typeface="+mn-cs"/>
              </a:defRPr>
            </a:lvl6pPr>
            <a:lvl7pPr marL="2097088" indent="-157163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  <a:cs typeface="+mn-cs"/>
              </a:defRPr>
            </a:lvl7pPr>
            <a:lvl8pPr marL="2554288" indent="-157163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  <a:cs typeface="+mn-cs"/>
              </a:defRPr>
            </a:lvl8pPr>
            <a:lvl9pPr marL="3011488" indent="-157163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fr-FR" dirty="0" smtClean="0"/>
              <a:t>Aides aux frais de santé : Focus </a:t>
            </a:r>
            <a:r>
              <a:rPr lang="fr-FR" dirty="0"/>
              <a:t>sur l’action sociale de CCPMA PREVOYANCE</a:t>
            </a:r>
          </a:p>
          <a:p>
            <a:pPr marL="804863" lvl="1" indent="-449263">
              <a:spcBef>
                <a:spcPct val="50000"/>
              </a:spcBef>
              <a:spcAft>
                <a:spcPts val="300"/>
              </a:spcAft>
              <a:buSzPct val="150000"/>
            </a:pPr>
            <a:r>
              <a:rPr lang="fr-FR" dirty="0" smtClean="0">
                <a:cs typeface="Arial" charset="0"/>
              </a:rPr>
              <a:t>Frais </a:t>
            </a:r>
            <a:r>
              <a:rPr lang="fr-FR" dirty="0">
                <a:cs typeface="Arial" charset="0"/>
              </a:rPr>
              <a:t>de santé en </a:t>
            </a:r>
            <a:r>
              <a:rPr lang="fr-FR" dirty="0" smtClean="0">
                <a:cs typeface="Arial" charset="0"/>
              </a:rPr>
              <a:t>général représentant </a:t>
            </a:r>
            <a:r>
              <a:rPr lang="fr-FR" dirty="0">
                <a:cs typeface="Arial" charset="0"/>
              </a:rPr>
              <a:t>une charge lourde même après prise en charge du régime de base et mutuelle </a:t>
            </a:r>
            <a:r>
              <a:rPr lang="fr-FR" dirty="0" smtClean="0">
                <a:cs typeface="Arial" charset="0"/>
              </a:rPr>
              <a:t>éventuelle :</a:t>
            </a:r>
          </a:p>
          <a:p>
            <a:pPr marL="804863" lvl="1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50000"/>
              <a:buNone/>
            </a:pPr>
            <a:r>
              <a:rPr lang="fr-FR" b="0" dirty="0" smtClean="0">
                <a:cs typeface="Arial" charset="0"/>
              </a:rPr>
              <a:t>Consultations de spécialistes</a:t>
            </a:r>
          </a:p>
          <a:p>
            <a:pPr marL="804863" lvl="1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50000"/>
              <a:buNone/>
            </a:pPr>
            <a:r>
              <a:rPr lang="fr-FR" b="0" dirty="0" smtClean="0">
                <a:cs typeface="Arial" charset="0"/>
              </a:rPr>
              <a:t>Soins et traitement spéciaux de longue durée (liés à une ALD)</a:t>
            </a:r>
          </a:p>
          <a:p>
            <a:pPr marL="804863" lvl="1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50000"/>
              <a:buNone/>
            </a:pPr>
            <a:r>
              <a:rPr lang="fr-FR" b="0" dirty="0" smtClean="0">
                <a:cs typeface="Arial" charset="0"/>
              </a:rPr>
              <a:t>Hospitalisation : forfait journalier, supplément chambre individuelle…</a:t>
            </a:r>
            <a:endParaRPr lang="fr-FR" b="0" dirty="0">
              <a:cs typeface="Arial" charset="0"/>
            </a:endParaRPr>
          </a:p>
          <a:p>
            <a:pPr marL="804863" lvl="1" indent="-449263">
              <a:lnSpc>
                <a:spcPct val="120000"/>
              </a:lnSpc>
              <a:spcBef>
                <a:spcPct val="50000"/>
              </a:spcBef>
              <a:spcAft>
                <a:spcPts val="0"/>
              </a:spcAft>
              <a:buSzPct val="150000"/>
            </a:pPr>
            <a:r>
              <a:rPr lang="fr-FR" dirty="0">
                <a:solidFill>
                  <a:srgbClr val="626262"/>
                </a:solidFill>
              </a:rPr>
              <a:t>Dépenses spécifiques faisant l’objet de conditions particulières </a:t>
            </a:r>
            <a:r>
              <a:rPr lang="fr-FR" dirty="0" smtClean="0">
                <a:solidFill>
                  <a:srgbClr val="626262"/>
                </a:solidFill>
              </a:rPr>
              <a:t>:</a:t>
            </a:r>
          </a:p>
          <a:p>
            <a:pPr marL="804863" lvl="1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50000"/>
              <a:buNone/>
            </a:pPr>
            <a:r>
              <a:rPr lang="fr-FR" b="0" dirty="0" smtClean="0">
                <a:solidFill>
                  <a:srgbClr val="626262"/>
                </a:solidFill>
              </a:rPr>
              <a:t>prothèses </a:t>
            </a:r>
            <a:r>
              <a:rPr lang="fr-FR" b="0" dirty="0">
                <a:solidFill>
                  <a:srgbClr val="626262"/>
                </a:solidFill>
              </a:rPr>
              <a:t>dentaires, </a:t>
            </a:r>
            <a:r>
              <a:rPr lang="fr-FR" b="0" dirty="0" smtClean="0">
                <a:solidFill>
                  <a:srgbClr val="626262"/>
                </a:solidFill>
              </a:rPr>
              <a:t>orthodontie</a:t>
            </a:r>
            <a:r>
              <a:rPr lang="fr-FR" b="0" dirty="0">
                <a:solidFill>
                  <a:srgbClr val="626262"/>
                </a:solidFill>
              </a:rPr>
              <a:t>, </a:t>
            </a:r>
            <a:endParaRPr lang="fr-FR" b="0" dirty="0" smtClean="0">
              <a:solidFill>
                <a:srgbClr val="626262"/>
              </a:solidFill>
            </a:endParaRPr>
          </a:p>
          <a:p>
            <a:pPr marL="804863" lvl="1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50000"/>
              <a:buNone/>
            </a:pPr>
            <a:r>
              <a:rPr lang="fr-FR" b="0" dirty="0" smtClean="0">
                <a:solidFill>
                  <a:srgbClr val="626262"/>
                </a:solidFill>
              </a:rPr>
              <a:t>optique</a:t>
            </a:r>
            <a:r>
              <a:rPr lang="fr-FR" b="0" dirty="0">
                <a:solidFill>
                  <a:srgbClr val="626262"/>
                </a:solidFill>
              </a:rPr>
              <a:t>, </a:t>
            </a:r>
            <a:r>
              <a:rPr lang="fr-FR" b="0" dirty="0" smtClean="0">
                <a:solidFill>
                  <a:srgbClr val="626262"/>
                </a:solidFill>
              </a:rPr>
              <a:t> prothèses </a:t>
            </a:r>
            <a:r>
              <a:rPr lang="fr-FR" b="0" dirty="0">
                <a:solidFill>
                  <a:srgbClr val="626262"/>
                </a:solidFill>
              </a:rPr>
              <a:t>auditives, </a:t>
            </a:r>
            <a:endParaRPr lang="fr-FR" b="0" dirty="0" smtClean="0">
              <a:solidFill>
                <a:srgbClr val="626262"/>
              </a:solidFill>
            </a:endParaRPr>
          </a:p>
          <a:p>
            <a:pPr marL="804863" lvl="1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50000"/>
              <a:buNone/>
            </a:pPr>
            <a:r>
              <a:rPr lang="fr-FR" b="0" dirty="0" smtClean="0">
                <a:solidFill>
                  <a:srgbClr val="626262"/>
                </a:solidFill>
              </a:rPr>
              <a:t>frais </a:t>
            </a:r>
            <a:r>
              <a:rPr lang="fr-FR" b="0" dirty="0">
                <a:solidFill>
                  <a:srgbClr val="626262"/>
                </a:solidFill>
              </a:rPr>
              <a:t>de </a:t>
            </a:r>
            <a:r>
              <a:rPr lang="fr-FR" b="0" dirty="0" smtClean="0">
                <a:solidFill>
                  <a:srgbClr val="626262"/>
                </a:solidFill>
              </a:rPr>
              <a:t>psychiatrie,,</a:t>
            </a:r>
            <a:endParaRPr lang="fr-FR" b="0" dirty="0">
              <a:solidFill>
                <a:srgbClr val="626262"/>
              </a:solidFill>
            </a:endParaRPr>
          </a:p>
          <a:p>
            <a:pPr marL="804863" lvl="1" indent="-449263">
              <a:lnSpc>
                <a:spcPct val="120000"/>
              </a:lnSpc>
              <a:spcBef>
                <a:spcPct val="50000"/>
              </a:spcBef>
              <a:spcAft>
                <a:spcPts val="0"/>
              </a:spcAft>
              <a:buSzPct val="150000"/>
            </a:pPr>
            <a:r>
              <a:rPr lang="fr-FR" dirty="0">
                <a:solidFill>
                  <a:srgbClr val="626262"/>
                </a:solidFill>
              </a:rPr>
              <a:t>Dépenses de santé non prises en charge par le régime de base </a:t>
            </a:r>
            <a:r>
              <a:rPr lang="fr-FR" dirty="0" smtClean="0">
                <a:solidFill>
                  <a:srgbClr val="626262"/>
                </a:solidFill>
              </a:rPr>
              <a:t>:</a:t>
            </a:r>
          </a:p>
          <a:p>
            <a:pPr marL="804863" lvl="1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50000"/>
              <a:buNone/>
            </a:pPr>
            <a:r>
              <a:rPr lang="fr-FR" b="0" dirty="0" smtClean="0">
                <a:solidFill>
                  <a:srgbClr val="626262"/>
                </a:solidFill>
              </a:rPr>
              <a:t>hors </a:t>
            </a:r>
            <a:r>
              <a:rPr lang="fr-FR" b="0" dirty="0">
                <a:solidFill>
                  <a:srgbClr val="626262"/>
                </a:solidFill>
              </a:rPr>
              <a:t>nomenclature, </a:t>
            </a:r>
            <a:endParaRPr lang="fr-FR" b="0" dirty="0" smtClean="0">
              <a:solidFill>
                <a:srgbClr val="626262"/>
              </a:solidFill>
            </a:endParaRPr>
          </a:p>
          <a:p>
            <a:pPr marL="804863" lvl="1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50000"/>
              <a:buNone/>
            </a:pPr>
            <a:r>
              <a:rPr lang="fr-FR" b="0" dirty="0" smtClean="0">
                <a:solidFill>
                  <a:srgbClr val="626262"/>
                </a:solidFill>
              </a:rPr>
              <a:t>orthodontie </a:t>
            </a:r>
            <a:r>
              <a:rPr lang="fr-FR" b="0" dirty="0">
                <a:solidFill>
                  <a:srgbClr val="626262"/>
                </a:solidFill>
              </a:rPr>
              <a:t>adulte, </a:t>
            </a:r>
            <a:endParaRPr lang="fr-FR" b="0" dirty="0" smtClean="0">
              <a:solidFill>
                <a:srgbClr val="626262"/>
              </a:solidFill>
            </a:endParaRPr>
          </a:p>
          <a:p>
            <a:pPr marL="804863" lvl="1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50000"/>
              <a:buNone/>
            </a:pPr>
            <a:r>
              <a:rPr lang="fr-FR" b="0" dirty="0" smtClean="0">
                <a:solidFill>
                  <a:srgbClr val="626262"/>
                </a:solidFill>
              </a:rPr>
              <a:t>kératotomie</a:t>
            </a:r>
            <a:r>
              <a:rPr lang="fr-FR" b="0" dirty="0">
                <a:solidFill>
                  <a:srgbClr val="626262"/>
                </a:solidFill>
              </a:rPr>
              <a:t>, ostéodensitométrie, consultations spécifiques, ergothérapie, médecine douce</a:t>
            </a:r>
            <a:r>
              <a:rPr lang="fr-FR" b="0" dirty="0" smtClean="0">
                <a:solidFill>
                  <a:srgbClr val="626262"/>
                </a:solidFill>
              </a:rPr>
              <a:t>… </a:t>
            </a:r>
            <a:endParaRPr lang="fr-FR" b="0" dirty="0">
              <a:solidFill>
                <a:srgbClr val="626262"/>
              </a:solidFill>
              <a:cs typeface="Arial" charset="0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816843" y="476672"/>
            <a:ext cx="7715597" cy="457424"/>
          </a:xfrm>
        </p:spPr>
        <p:txBody>
          <a:bodyPr/>
          <a:lstStyle/>
          <a:p>
            <a:r>
              <a:rPr lang="fr-FR" dirty="0">
                <a:solidFill>
                  <a:srgbClr val="AC320C"/>
                </a:solidFill>
              </a:rPr>
              <a:t>Accompagner</a:t>
            </a:r>
            <a:r>
              <a:rPr lang="fr-FR" dirty="0"/>
              <a:t>, pour bien </a:t>
            </a:r>
            <a:r>
              <a:rPr lang="fr-FR" dirty="0" smtClean="0"/>
              <a:t>vieillir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0756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7ABBA-63F8-4490-A11C-DAC12AFAAB08}" type="slidenum">
              <a:rPr lang="fr-FR"/>
              <a:pPr/>
              <a:t>18</a:t>
            </a:fld>
            <a:endParaRPr lang="fr-FR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5170" y="1556792"/>
            <a:ext cx="8229600" cy="1008112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fr-FR" dirty="0"/>
              <a:t>Aides aux frais de santé : </a:t>
            </a:r>
            <a:r>
              <a:rPr lang="fr-FR" dirty="0" smtClean="0"/>
              <a:t>Bénéficiaires</a:t>
            </a:r>
            <a:endParaRPr lang="fr-FR" sz="1400" dirty="0" smtClean="0"/>
          </a:p>
          <a:p>
            <a:pPr lvl="1">
              <a:lnSpc>
                <a:spcPct val="110000"/>
              </a:lnSpc>
            </a:pPr>
            <a:r>
              <a:rPr lang="fr-FR" dirty="0" smtClean="0">
                <a:solidFill>
                  <a:srgbClr val="626262"/>
                </a:solidFill>
              </a:rPr>
              <a:t>Actifs cotisants et retraités adhérents à CCPMA PREVOYANCE à titre individuel</a:t>
            </a:r>
            <a:endParaRPr lang="fr-FR" dirty="0">
              <a:solidFill>
                <a:srgbClr val="626262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573506" y="2780928"/>
            <a:ext cx="8352928" cy="720080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Autofit/>
          </a:bodyPr>
          <a:lstStyle>
            <a:lvl1pPr marL="342900" indent="-342900" algn="l" rtl="0" eaLnBrk="1" fontAlgn="base" hangingPunct="1">
              <a:lnSpc>
                <a:spcPct val="200000"/>
              </a:lnSpc>
              <a:spcBef>
                <a:spcPct val="120000"/>
              </a:spcBef>
              <a:spcAft>
                <a:spcPct val="0"/>
              </a:spcAft>
              <a:buSzPct val="150000"/>
              <a:buFontTx/>
              <a:buBlip>
                <a:blip r:embed="rId2"/>
              </a:buBlip>
              <a:defRPr sz="1600" b="1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0238" marR="0" indent="-2857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SzPct val="125000"/>
              <a:buFont typeface="Arial" pitchFamily="34" charset="0"/>
              <a:buChar char="•"/>
              <a:tabLst/>
              <a:defRPr lang="fr-FR" sz="1400" b="1" kern="1200" baseline="0" dirty="0" smtClean="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+mn-ea"/>
                <a:cs typeface="+mn-cs"/>
              </a:defRPr>
            </a:lvl2pPr>
            <a:lvl3pPr marL="804863" indent="-171450" algn="l" defTabSz="809625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10000"/>
              <a:buFont typeface="Arial" pitchFamily="34" charset="0"/>
              <a:buChar char="•"/>
              <a:defRPr sz="1400" baseline="0">
                <a:solidFill>
                  <a:schemeClr val="tx1"/>
                </a:solidFill>
                <a:latin typeface="+mn-lt"/>
                <a:cs typeface="+mn-cs"/>
              </a:defRPr>
            </a:lvl3pPr>
            <a:lvl4pPr marL="985838" indent="-171450" algn="l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Tx/>
              <a:buChar char="-"/>
              <a:tabLst/>
              <a:defRPr lang="fr-FR" sz="1000" baseline="0" dirty="0" smtClean="0">
                <a:solidFill>
                  <a:schemeClr val="tx1"/>
                </a:solidFill>
                <a:latin typeface="+mn-lt"/>
                <a:cs typeface="+mn-cs"/>
              </a:defRPr>
            </a:lvl4pPr>
            <a:lvl5pPr marL="1344613" indent="-157163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»"/>
              <a:tabLst/>
              <a:defRPr sz="800" baseline="0">
                <a:solidFill>
                  <a:schemeClr val="tx1"/>
                </a:solidFill>
                <a:latin typeface="+mn-lt"/>
                <a:cs typeface="+mn-cs"/>
              </a:defRPr>
            </a:lvl5pPr>
            <a:lvl6pPr marL="1258888" indent="-157163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har char="»"/>
              <a:defRPr sz="1000">
                <a:solidFill>
                  <a:schemeClr val="tx1"/>
                </a:solidFill>
                <a:latin typeface="+mn-lt"/>
                <a:cs typeface="+mn-cs"/>
              </a:defRPr>
            </a:lvl6pPr>
            <a:lvl7pPr marL="2097088" indent="-157163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  <a:cs typeface="+mn-cs"/>
              </a:defRPr>
            </a:lvl7pPr>
            <a:lvl8pPr marL="2554288" indent="-157163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  <a:cs typeface="+mn-cs"/>
              </a:defRPr>
            </a:lvl8pPr>
            <a:lvl9pPr marL="3011488" indent="-157163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fr-FR" dirty="0" smtClean="0"/>
              <a:t>Conditions de ressources</a:t>
            </a:r>
            <a:endParaRPr lang="fr-FR" sz="1400" dirty="0" smtClean="0"/>
          </a:p>
          <a:p>
            <a:pPr marL="804863" lvl="1" indent="-449263">
              <a:spcBef>
                <a:spcPct val="50000"/>
              </a:spcBef>
              <a:buSzPct val="150000"/>
            </a:pPr>
            <a:r>
              <a:rPr lang="fr-FR" dirty="0" smtClean="0">
                <a:solidFill>
                  <a:srgbClr val="626262"/>
                </a:solidFill>
              </a:rPr>
              <a:t>2075 € mensuel + 50 % par personne supplémentaire</a:t>
            </a:r>
          </a:p>
          <a:p>
            <a:pPr marL="804863" lvl="1" indent="-449263">
              <a:spcBef>
                <a:spcPct val="50000"/>
              </a:spcBef>
              <a:buSzPct val="150000"/>
            </a:pPr>
            <a:endParaRPr lang="fr-FR" dirty="0">
              <a:solidFill>
                <a:srgbClr val="626262"/>
              </a:solidFill>
            </a:endParaRPr>
          </a:p>
          <a:p>
            <a:pPr marL="804863" lvl="1" indent="-449263">
              <a:spcBef>
                <a:spcPct val="50000"/>
              </a:spcBef>
              <a:buSzPct val="150000"/>
            </a:pPr>
            <a:endParaRPr lang="fr-FR" dirty="0">
              <a:cs typeface="Arial" charset="0"/>
            </a:endParaRPr>
          </a:p>
          <a:p>
            <a:pPr marL="355600" lvl="1" indent="0">
              <a:spcBef>
                <a:spcPct val="50000"/>
              </a:spcBef>
              <a:buSzPct val="150000"/>
              <a:buNone/>
            </a:pPr>
            <a:endParaRPr lang="fr-FR" dirty="0" smtClean="0">
              <a:solidFill>
                <a:srgbClr val="626262"/>
              </a:solidFill>
            </a:endParaRPr>
          </a:p>
          <a:p>
            <a:pPr marL="804863" lvl="1" indent="-449263">
              <a:spcBef>
                <a:spcPct val="50000"/>
              </a:spcBef>
              <a:buSzPct val="150000"/>
            </a:pPr>
            <a:endParaRPr lang="fr-FR" dirty="0" smtClean="0">
              <a:solidFill>
                <a:srgbClr val="626262"/>
              </a:solidFill>
            </a:endParaRPr>
          </a:p>
          <a:p>
            <a:pPr marL="344488" lvl="1" indent="0">
              <a:spcBef>
                <a:spcPct val="50000"/>
              </a:spcBef>
              <a:spcAft>
                <a:spcPct val="0"/>
              </a:spcAft>
              <a:buClrTx/>
              <a:buSzPct val="150000"/>
              <a:buNone/>
            </a:pPr>
            <a:r>
              <a:rPr lang="fr-FR" dirty="0" smtClean="0">
                <a:solidFill>
                  <a:srgbClr val="626262"/>
                </a:solidFill>
              </a:rPr>
              <a:t>	</a:t>
            </a:r>
            <a:endParaRPr lang="fr-FR" dirty="0">
              <a:solidFill>
                <a:srgbClr val="626262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556607" y="3673393"/>
            <a:ext cx="8229600" cy="2160240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>
            <a:lvl1pPr marL="342900" indent="-342900" algn="l" rtl="0" eaLnBrk="1" fontAlgn="base" hangingPunct="1">
              <a:lnSpc>
                <a:spcPct val="200000"/>
              </a:lnSpc>
              <a:spcBef>
                <a:spcPct val="120000"/>
              </a:spcBef>
              <a:spcAft>
                <a:spcPct val="0"/>
              </a:spcAft>
              <a:buSzPct val="150000"/>
              <a:buFontTx/>
              <a:buBlip>
                <a:blip r:embed="rId2"/>
              </a:buBlip>
              <a:defRPr sz="1600" b="1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0238" marR="0" indent="-2857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SzPct val="125000"/>
              <a:buFont typeface="Arial" pitchFamily="34" charset="0"/>
              <a:buChar char="•"/>
              <a:tabLst/>
              <a:defRPr lang="fr-FR" sz="1400" b="1" kern="1200" baseline="0" dirty="0" smtClean="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+mn-ea"/>
                <a:cs typeface="+mn-cs"/>
              </a:defRPr>
            </a:lvl2pPr>
            <a:lvl3pPr marL="804863" indent="-171450" algn="l" defTabSz="809625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10000"/>
              <a:buFont typeface="Arial" pitchFamily="34" charset="0"/>
              <a:buChar char="•"/>
              <a:defRPr sz="1400" baseline="0">
                <a:solidFill>
                  <a:schemeClr val="tx1"/>
                </a:solidFill>
                <a:latin typeface="+mn-lt"/>
                <a:cs typeface="+mn-cs"/>
              </a:defRPr>
            </a:lvl3pPr>
            <a:lvl4pPr marL="985838" indent="-171450" algn="l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Tx/>
              <a:buChar char="-"/>
              <a:tabLst/>
              <a:defRPr lang="fr-FR" sz="1000" baseline="0" dirty="0" smtClean="0">
                <a:solidFill>
                  <a:schemeClr val="tx1"/>
                </a:solidFill>
                <a:latin typeface="+mn-lt"/>
                <a:cs typeface="+mn-cs"/>
              </a:defRPr>
            </a:lvl4pPr>
            <a:lvl5pPr marL="1344613" indent="-157163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»"/>
              <a:tabLst/>
              <a:defRPr sz="800" baseline="0">
                <a:solidFill>
                  <a:schemeClr val="tx1"/>
                </a:solidFill>
                <a:latin typeface="+mn-lt"/>
                <a:cs typeface="+mn-cs"/>
              </a:defRPr>
            </a:lvl5pPr>
            <a:lvl6pPr marL="1258888" indent="-157163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har char="»"/>
              <a:defRPr sz="1000">
                <a:solidFill>
                  <a:schemeClr val="tx1"/>
                </a:solidFill>
                <a:latin typeface="+mn-lt"/>
                <a:cs typeface="+mn-cs"/>
              </a:defRPr>
            </a:lvl6pPr>
            <a:lvl7pPr marL="2097088" indent="-157163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  <a:cs typeface="+mn-cs"/>
              </a:defRPr>
            </a:lvl7pPr>
            <a:lvl8pPr marL="2554288" indent="-157163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  <a:cs typeface="+mn-cs"/>
              </a:defRPr>
            </a:lvl8pPr>
            <a:lvl9pPr marL="3011488" indent="-157163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fr-FR" dirty="0" smtClean="0"/>
              <a:t>Critères propres aux frais de santé</a:t>
            </a:r>
            <a:endParaRPr lang="fr-FR" sz="1400" dirty="0" smtClean="0"/>
          </a:p>
          <a:p>
            <a:pPr marL="804863" lvl="1" indent="-449263">
              <a:spcBef>
                <a:spcPct val="50000"/>
              </a:spcBef>
              <a:buSzPct val="150000"/>
            </a:pPr>
            <a:r>
              <a:rPr lang="fr-FR" dirty="0">
                <a:solidFill>
                  <a:srgbClr val="626262"/>
                </a:solidFill>
              </a:rPr>
              <a:t> </a:t>
            </a:r>
            <a:r>
              <a:rPr lang="fr-FR" dirty="0">
                <a:cs typeface="Arial" charset="0"/>
              </a:rPr>
              <a:t>Intervention possible que si les frais restant à  la charge du demandeur sont au moins de 160 € par acte ou ensemble d’actes liées à un même évènement (sauf cas de grande précarité)</a:t>
            </a:r>
          </a:p>
          <a:p>
            <a:pPr marL="804863" lvl="1" indent="-449263">
              <a:spcBef>
                <a:spcPct val="50000"/>
              </a:spcBef>
              <a:buSzPct val="150000"/>
            </a:pPr>
            <a:r>
              <a:rPr lang="fr-FR" dirty="0">
                <a:solidFill>
                  <a:srgbClr val="626262"/>
                </a:solidFill>
              </a:rPr>
              <a:t>Plafond de 1 200€ par an et par membre de la famille bénéficiaire</a:t>
            </a:r>
          </a:p>
          <a:p>
            <a:pPr marL="804863" lvl="1" indent="-449263">
              <a:spcBef>
                <a:spcPct val="50000"/>
              </a:spcBef>
              <a:buSzPct val="150000"/>
            </a:pPr>
            <a:r>
              <a:rPr lang="fr-FR" dirty="0">
                <a:solidFill>
                  <a:srgbClr val="626262"/>
                </a:solidFill>
              </a:rPr>
              <a:t>Critères spécifiques pour frais </a:t>
            </a:r>
            <a:r>
              <a:rPr lang="fr-FR" dirty="0">
                <a:solidFill>
                  <a:srgbClr val="626262"/>
                </a:solidFill>
                <a:cs typeface="Arial" charset="0"/>
              </a:rPr>
              <a:t>d’orthodontie, d’optique, dentaires, de prothèses auditives, de psychiatrie…)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513444"/>
            <a:ext cx="7920880" cy="380480"/>
          </a:xfrm>
        </p:spPr>
        <p:txBody>
          <a:bodyPr/>
          <a:lstStyle/>
          <a:p>
            <a:r>
              <a:rPr lang="fr-FR" sz="2000" dirty="0">
                <a:solidFill>
                  <a:srgbClr val="AC320C"/>
                </a:solidFill>
              </a:rPr>
              <a:t>Accompagner</a:t>
            </a:r>
            <a:r>
              <a:rPr lang="fr-FR" sz="2000" dirty="0"/>
              <a:t>, pour bien vieillir</a:t>
            </a:r>
            <a:endParaRPr lang="fr-FR" sz="2000" b="0" dirty="0"/>
          </a:p>
        </p:txBody>
      </p:sp>
    </p:spTree>
    <p:extLst>
      <p:ext uri="{BB962C8B-B14F-4D97-AF65-F5344CB8AC3E}">
        <p14:creationId xmlns:p14="http://schemas.microsoft.com/office/powerpoint/2010/main" val="412803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C7143368-0DE0-4927-A052-8815ABF38838}" type="slidenum">
              <a:rPr lang="fr-FR" sz="1000" smtClean="0"/>
              <a:pPr eaLnBrk="1" hangingPunct="1"/>
              <a:t>19</a:t>
            </a:fld>
            <a:endParaRPr lang="fr-FR" sz="1000" smtClean="0"/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476672"/>
            <a:ext cx="5267325" cy="454025"/>
          </a:xfrm>
        </p:spPr>
        <p:txBody>
          <a:bodyPr/>
          <a:lstStyle/>
          <a:p>
            <a:pPr eaLnBrk="1" hangingPunct="1"/>
            <a:r>
              <a:rPr lang="fr-FR" dirty="0" smtClean="0"/>
              <a:t>Contacter l’action sociale</a:t>
            </a:r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916832"/>
            <a:ext cx="7561262" cy="1008112"/>
          </a:xfrm>
          <a:noFill/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fr-FR" dirty="0" smtClean="0"/>
              <a:t>Par téléphone : 0 821 200 800 (0,09 €/mn)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fr-FR" sz="800" dirty="0" smtClean="0"/>
          </a:p>
          <a:p>
            <a:pPr eaLnBrk="1" hangingPunct="1"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fr-FR" sz="2000" dirty="0" smtClean="0"/>
              <a:t>	</a:t>
            </a:r>
            <a:r>
              <a:rPr lang="fr-FR" b="0" dirty="0" smtClean="0"/>
              <a:t>de 8 h 30 à 17 h les lundis, mardis, mercredis et vendredis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fr-FR" b="0" dirty="0" smtClean="0"/>
              <a:t>	de 8 h 30 à 12 h et de 14 h à 17 h les jeudis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611560" y="3501008"/>
            <a:ext cx="7561262" cy="136815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rtl="0" eaLnBrk="1" fontAlgn="base" hangingPunct="1">
              <a:lnSpc>
                <a:spcPct val="200000"/>
              </a:lnSpc>
              <a:spcBef>
                <a:spcPct val="120000"/>
              </a:spcBef>
              <a:spcAft>
                <a:spcPct val="0"/>
              </a:spcAft>
              <a:buSzPct val="150000"/>
              <a:buFontTx/>
              <a:buBlip>
                <a:blip r:embed="rId2"/>
              </a:buBlip>
              <a:defRPr sz="1600" b="1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0238" marR="0" indent="-2857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SzPct val="125000"/>
              <a:buFont typeface="Arial" pitchFamily="34" charset="0"/>
              <a:buChar char="•"/>
              <a:tabLst/>
              <a:defRPr lang="fr-FR" sz="1400" b="1" kern="1200" baseline="0" dirty="0" smtClean="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+mn-ea"/>
                <a:cs typeface="+mn-cs"/>
              </a:defRPr>
            </a:lvl2pPr>
            <a:lvl3pPr marL="804863" indent="-171450" algn="l" defTabSz="809625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10000"/>
              <a:buFont typeface="Arial" pitchFamily="34" charset="0"/>
              <a:buChar char="•"/>
              <a:defRPr sz="1400" baseline="0">
                <a:solidFill>
                  <a:schemeClr val="tx1"/>
                </a:solidFill>
                <a:latin typeface="+mn-lt"/>
                <a:cs typeface="+mn-cs"/>
              </a:defRPr>
            </a:lvl3pPr>
            <a:lvl4pPr marL="985838" indent="-171450" algn="l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Tx/>
              <a:buChar char="-"/>
              <a:tabLst/>
              <a:defRPr lang="fr-FR" sz="1000" baseline="0" dirty="0" smtClean="0">
                <a:solidFill>
                  <a:schemeClr val="tx1"/>
                </a:solidFill>
                <a:latin typeface="+mn-lt"/>
                <a:cs typeface="+mn-cs"/>
              </a:defRPr>
            </a:lvl4pPr>
            <a:lvl5pPr marL="1344613" indent="-157163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»"/>
              <a:tabLst/>
              <a:defRPr sz="800" baseline="0">
                <a:solidFill>
                  <a:schemeClr val="tx1"/>
                </a:solidFill>
                <a:latin typeface="+mn-lt"/>
                <a:cs typeface="+mn-cs"/>
              </a:defRPr>
            </a:lvl5pPr>
            <a:lvl6pPr marL="1258888" indent="-157163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har char="»"/>
              <a:defRPr sz="1000">
                <a:solidFill>
                  <a:schemeClr val="tx1"/>
                </a:solidFill>
                <a:latin typeface="+mn-lt"/>
                <a:cs typeface="+mn-cs"/>
              </a:defRPr>
            </a:lvl6pPr>
            <a:lvl7pPr marL="2097088" indent="-157163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  <a:cs typeface="+mn-cs"/>
              </a:defRPr>
            </a:lvl7pPr>
            <a:lvl8pPr marL="2554288" indent="-157163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  <a:cs typeface="+mn-cs"/>
              </a:defRPr>
            </a:lvl8pPr>
            <a:lvl9pPr marL="3011488" indent="-157163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fr-FR" dirty="0" smtClean="0"/>
              <a:t>Par mail :  actionsociale@groupagrica.com</a:t>
            </a:r>
          </a:p>
          <a:p>
            <a:pPr>
              <a:lnSpc>
                <a:spcPct val="60000"/>
              </a:lnSpc>
              <a:spcBef>
                <a:spcPct val="50000"/>
              </a:spcBef>
              <a:buFontTx/>
              <a:buNone/>
            </a:pPr>
            <a:endParaRPr lang="fr-FR" dirty="0"/>
          </a:p>
          <a:p>
            <a:pPr algn="ctr"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fr-FR" b="0" dirty="0" smtClean="0"/>
              <a:t>Ou </a:t>
            </a:r>
          </a:p>
          <a:p>
            <a:pPr>
              <a:lnSpc>
                <a:spcPct val="60000"/>
              </a:lnSpc>
              <a:spcBef>
                <a:spcPct val="50000"/>
              </a:spcBef>
              <a:buFontTx/>
              <a:buNone/>
            </a:pPr>
            <a:endParaRPr lang="fr-FR" dirty="0" smtClean="0"/>
          </a:p>
          <a:p>
            <a:pPr algn="ctr"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fr-FR" dirty="0" smtClean="0"/>
              <a:t> www.groupagrica.com	</a:t>
            </a:r>
          </a:p>
        </p:txBody>
      </p:sp>
    </p:spTree>
    <p:extLst>
      <p:ext uri="{BB962C8B-B14F-4D97-AF65-F5344CB8AC3E}">
        <p14:creationId xmlns:p14="http://schemas.microsoft.com/office/powerpoint/2010/main" val="36953063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0" name="Groupe 4"/>
          <p:cNvGrpSpPr>
            <a:grpSpLocks/>
          </p:cNvGrpSpPr>
          <p:nvPr/>
        </p:nvGrpSpPr>
        <p:grpSpPr bwMode="auto">
          <a:xfrm>
            <a:off x="446881" y="984707"/>
            <a:ext cx="8212137" cy="5283367"/>
            <a:chOff x="393700" y="1268413"/>
            <a:chExt cx="8212137" cy="4988960"/>
          </a:xfrm>
        </p:grpSpPr>
        <p:grpSp>
          <p:nvGrpSpPr>
            <p:cNvPr id="43015" name="Group 42"/>
            <p:cNvGrpSpPr>
              <a:grpSpLocks/>
            </p:cNvGrpSpPr>
            <p:nvPr/>
          </p:nvGrpSpPr>
          <p:grpSpPr bwMode="auto">
            <a:xfrm>
              <a:off x="468313" y="1268413"/>
              <a:ext cx="7056437" cy="2341562"/>
              <a:chOff x="295" y="799"/>
              <a:chExt cx="4445" cy="1475"/>
            </a:xfrm>
          </p:grpSpPr>
          <p:sp>
            <p:nvSpPr>
              <p:cNvPr id="44046" name="Text Box 44"/>
              <p:cNvSpPr txBox="1">
                <a:spLocks noChangeArrowheads="1"/>
              </p:cNvSpPr>
              <p:nvPr/>
            </p:nvSpPr>
            <p:spPr bwMode="auto">
              <a:xfrm>
                <a:off x="295" y="799"/>
                <a:ext cx="4445" cy="2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36000" tIns="36000" rIns="36000" bIns="36000">
                <a:spAutoFit/>
              </a:bodyPr>
              <a:lstStyle>
                <a:lvl1pPr eaLnBrk="0" hangingPunct="0">
                  <a:spcAft>
                    <a:spcPts val="600"/>
                  </a:spcAft>
                  <a:buClr>
                    <a:srgbClr val="BBE4F6"/>
                  </a:buClr>
                  <a:buFont typeface="Wingdings" pitchFamily="2" charset="2"/>
                  <a:buChar char=""/>
                  <a:defRPr sz="2200">
                    <a:solidFill>
                      <a:srgbClr val="666666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Aft>
                    <a:spcPts val="600"/>
                  </a:spcAft>
                  <a:buClr>
                    <a:srgbClr val="E46C0A"/>
                  </a:buClr>
                  <a:buFont typeface="Wingdings 3" pitchFamily="18" charset="2"/>
                  <a:buChar char=""/>
                  <a:defRPr sz="1600" b="1">
                    <a:solidFill>
                      <a:srgbClr val="008ACF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buClr>
                    <a:srgbClr val="666666"/>
                  </a:buClr>
                  <a:buFont typeface="Wingdings" pitchFamily="2" charset="2"/>
                  <a:buChar char="§"/>
                  <a:defRPr sz="1600">
                    <a:solidFill>
                      <a:srgbClr val="666666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1200" b="1">
                    <a:solidFill>
                      <a:srgbClr val="E46C0A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1200">
                    <a:solidFill>
                      <a:srgbClr val="666666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1200">
                    <a:solidFill>
                      <a:srgbClr val="666666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1200">
                    <a:solidFill>
                      <a:srgbClr val="666666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1200">
                    <a:solidFill>
                      <a:srgbClr val="666666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1200">
                    <a:solidFill>
                      <a:srgbClr val="666666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  <a:defRPr/>
                </a:pPr>
                <a:r>
                  <a:rPr lang="fr-FR" altLang="fr-FR" sz="1800" b="1" dirty="0" smtClean="0">
                    <a:solidFill>
                      <a:srgbClr val="3399FF"/>
                    </a:solidFill>
                    <a:latin typeface="Verdana" pitchFamily="34" charset="0"/>
                  </a:rPr>
                  <a:t>R</a:t>
                </a:r>
                <a:r>
                  <a:rPr lang="fr-FR" altLang="fr-FR" sz="1400" b="1" dirty="0" smtClean="0">
                    <a:solidFill>
                      <a:srgbClr val="3399FF"/>
                    </a:solidFill>
                    <a:latin typeface="Verdana" pitchFamily="34" charset="0"/>
                  </a:rPr>
                  <a:t>etraite</a:t>
                </a:r>
                <a:r>
                  <a:rPr lang="fr-FR" altLang="fr-FR" sz="1400" dirty="0" smtClean="0">
                    <a:solidFill>
                      <a:prstClr val="black"/>
                    </a:solidFill>
                    <a:latin typeface="Verdana" pitchFamily="34" charset="0"/>
                  </a:rPr>
                  <a:t>, </a:t>
                </a:r>
                <a:r>
                  <a:rPr lang="fr-FR" altLang="fr-FR" sz="1800" b="1" dirty="0" smtClean="0">
                    <a:solidFill>
                      <a:prstClr val="white">
                        <a:lumMod val="50000"/>
                      </a:prstClr>
                    </a:solidFill>
                    <a:latin typeface="Verdana" pitchFamily="34" charset="0"/>
                  </a:rPr>
                  <a:t>P</a:t>
                </a:r>
                <a:r>
                  <a:rPr lang="fr-FR" altLang="fr-FR" sz="1200" b="1" dirty="0" smtClean="0">
                    <a:solidFill>
                      <a:prstClr val="white">
                        <a:lumMod val="50000"/>
                      </a:prstClr>
                    </a:solidFill>
                    <a:latin typeface="Verdana" pitchFamily="34" charset="0"/>
                  </a:rPr>
                  <a:t>RÉVOYANCE</a:t>
                </a:r>
                <a:r>
                  <a:rPr lang="fr-FR" altLang="fr-FR" sz="1200" b="1" dirty="0" smtClean="0">
                    <a:solidFill>
                      <a:srgbClr val="E8D200"/>
                    </a:solidFill>
                    <a:latin typeface="Verdana" pitchFamily="34" charset="0"/>
                  </a:rPr>
                  <a:t>, </a:t>
                </a:r>
                <a:r>
                  <a:rPr lang="fr-FR" altLang="fr-FR" sz="1800" b="1" dirty="0" smtClean="0">
                    <a:solidFill>
                      <a:srgbClr val="EE7F00"/>
                    </a:solidFill>
                    <a:latin typeface="Verdana" pitchFamily="34" charset="0"/>
                  </a:rPr>
                  <a:t>S</a:t>
                </a:r>
                <a:r>
                  <a:rPr lang="fr-FR" altLang="fr-FR" sz="1200" b="1" dirty="0" smtClean="0">
                    <a:solidFill>
                      <a:srgbClr val="EE7F00"/>
                    </a:solidFill>
                    <a:latin typeface="Verdana" pitchFamily="34" charset="0"/>
                  </a:rPr>
                  <a:t>ANT</a:t>
                </a:r>
                <a:r>
                  <a:rPr lang="en-US" altLang="fr-FR" sz="1200" b="1" dirty="0" smtClean="0">
                    <a:solidFill>
                      <a:srgbClr val="EE7F00"/>
                    </a:solidFill>
                    <a:latin typeface="Verdana" pitchFamily="34" charset="0"/>
                  </a:rPr>
                  <a:t>É,</a:t>
                </a:r>
                <a:r>
                  <a:rPr lang="fr-FR" altLang="fr-FR" sz="1400" dirty="0" smtClean="0">
                    <a:solidFill>
                      <a:prstClr val="black"/>
                    </a:solidFill>
                    <a:latin typeface="Verdana" pitchFamily="34" charset="0"/>
                  </a:rPr>
                  <a:t> </a:t>
                </a:r>
                <a:r>
                  <a:rPr lang="fr-FR" altLang="fr-FR" sz="1800" b="1" dirty="0" smtClean="0">
                    <a:solidFill>
                      <a:srgbClr val="FE2400"/>
                    </a:solidFill>
                    <a:latin typeface="Verdana" pitchFamily="34" charset="0"/>
                  </a:rPr>
                  <a:t>E</a:t>
                </a:r>
                <a:r>
                  <a:rPr lang="fr-FR" altLang="fr-FR" sz="1400" b="1" dirty="0" smtClean="0">
                    <a:solidFill>
                      <a:srgbClr val="FE2400"/>
                    </a:solidFill>
                    <a:latin typeface="Verdana" pitchFamily="34" charset="0"/>
                  </a:rPr>
                  <a:t>pargne</a:t>
                </a:r>
                <a:r>
                  <a:rPr lang="fr-FR" altLang="fr-FR" sz="1400" dirty="0" smtClean="0">
                    <a:solidFill>
                      <a:prstClr val="black"/>
                    </a:solidFill>
                    <a:latin typeface="Verdana" pitchFamily="34" charset="0"/>
                  </a:rPr>
                  <a:t> </a:t>
                </a:r>
              </a:p>
            </p:txBody>
          </p:sp>
          <p:grpSp>
            <p:nvGrpSpPr>
              <p:cNvPr id="43023" name="Group 46"/>
              <p:cNvGrpSpPr>
                <a:grpSpLocks/>
              </p:cNvGrpSpPr>
              <p:nvPr/>
            </p:nvGrpSpPr>
            <p:grpSpPr bwMode="auto">
              <a:xfrm>
                <a:off x="2147" y="1706"/>
                <a:ext cx="1140" cy="568"/>
                <a:chOff x="2147" y="1706"/>
                <a:chExt cx="1140" cy="568"/>
              </a:xfrm>
            </p:grpSpPr>
            <p:pic>
              <p:nvPicPr>
                <p:cNvPr id="43024" name="Picture 47" descr="logo_agrica06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47" y="1752"/>
                  <a:ext cx="1140" cy="5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3025" name="WordArt 48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2177" y="1706"/>
                  <a:ext cx="1110" cy="180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spcFirstLastPara="1" wrap="none" fromWordArt="1">
                  <a:prstTxWarp prst="textArchUp">
                    <a:avLst>
                      <a:gd name="adj" fmla="val 10800000"/>
                    </a:avLst>
                  </a:prstTxWarp>
                </a:bodyPr>
                <a:lstStyle/>
                <a:p>
                  <a:r>
                    <a:rPr lang="fr-FR" sz="1600" kern="10" smtClean="0">
                      <a:solidFill>
                        <a:srgbClr val="1F497D"/>
                      </a:solidFill>
                      <a:latin typeface="Arial Black"/>
                      <a:cs typeface="Arial" pitchFamily="34" charset="0"/>
                    </a:rPr>
                    <a:t>1er janvier 1997</a:t>
                  </a:r>
                </a:p>
              </p:txBody>
            </p:sp>
          </p:grpSp>
        </p:grpSp>
        <p:sp>
          <p:nvSpPr>
            <p:cNvPr id="43016" name="Oval 43"/>
            <p:cNvSpPr>
              <a:spLocks noChangeArrowheads="1"/>
            </p:cNvSpPr>
            <p:nvPr/>
          </p:nvSpPr>
          <p:spPr bwMode="auto">
            <a:xfrm>
              <a:off x="395287" y="2059906"/>
              <a:ext cx="2160588" cy="1082306"/>
            </a:xfrm>
            <a:prstGeom prst="ellipse">
              <a:avLst/>
            </a:prstGeom>
            <a:solidFill>
              <a:srgbClr val="33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/>
            <a:lstStyle>
              <a:lvl1pPr eaLnBrk="0" hangingPunct="0">
                <a:spcAft>
                  <a:spcPts val="600"/>
                </a:spcAft>
                <a:buClr>
                  <a:srgbClr val="BBE4F6"/>
                </a:buClr>
                <a:buFont typeface="Wingdings" pitchFamily="2" charset="2"/>
                <a:buChar char=""/>
                <a:defRPr sz="2200">
                  <a:solidFill>
                    <a:srgbClr val="666666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Aft>
                  <a:spcPts val="600"/>
                </a:spcAft>
                <a:buClr>
                  <a:srgbClr val="E46C0A"/>
                </a:buClr>
                <a:buFont typeface="Wingdings 3" pitchFamily="18" charset="2"/>
                <a:buChar char=""/>
                <a:defRPr sz="1600" b="1">
                  <a:solidFill>
                    <a:srgbClr val="008ACF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buClr>
                  <a:srgbClr val="666666"/>
                </a:buClr>
                <a:buFont typeface="Wingdings" pitchFamily="2" charset="2"/>
                <a:buChar char="§"/>
                <a:defRPr sz="1600">
                  <a:solidFill>
                    <a:srgbClr val="666666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1200" b="1">
                  <a:solidFill>
                    <a:srgbClr val="E46C0A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1200">
                  <a:solidFill>
                    <a:srgbClr val="666666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sz="1200">
                  <a:solidFill>
                    <a:srgbClr val="666666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sz="1200">
                  <a:solidFill>
                    <a:srgbClr val="666666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sz="1200">
                  <a:solidFill>
                    <a:srgbClr val="666666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sz="1200">
                  <a:solidFill>
                    <a:srgbClr val="666666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ClrTx/>
                <a:buFontTx/>
                <a:buNone/>
              </a:pPr>
              <a:endParaRPr lang="fr-FR" altLang="fr-FR" sz="1400" b="1" dirty="0" smtClean="0">
                <a:solidFill>
                  <a:prstClr val="white"/>
                </a:solidFill>
                <a:latin typeface="Verdana" pitchFamily="34" charset="0"/>
              </a:endParaRPr>
            </a:p>
            <a:p>
              <a:pPr eaLnBrk="1" hangingPunct="1">
                <a:spcAft>
                  <a:spcPct val="0"/>
                </a:spcAft>
                <a:buClrTx/>
                <a:buFontTx/>
                <a:buNone/>
              </a:pPr>
              <a:r>
                <a:rPr lang="fr-FR" altLang="fr-FR" sz="1400" b="1" dirty="0" smtClean="0">
                  <a:solidFill>
                    <a:prstClr val="white"/>
                  </a:solidFill>
                  <a:latin typeface="Verdana" pitchFamily="34" charset="0"/>
                </a:rPr>
                <a:t>CAMARCA</a:t>
              </a:r>
            </a:p>
            <a:p>
              <a:pPr eaLnBrk="1" hangingPunct="1">
                <a:spcAft>
                  <a:spcPct val="0"/>
                </a:spcAft>
                <a:buClrTx/>
                <a:buFontTx/>
                <a:buNone/>
              </a:pPr>
              <a:r>
                <a:rPr lang="fr-FR" altLang="fr-FR" sz="1400" b="1" dirty="0" smtClean="0">
                  <a:solidFill>
                    <a:prstClr val="white"/>
                  </a:solidFill>
                  <a:latin typeface="Verdana" pitchFamily="34" charset="0"/>
                </a:rPr>
                <a:t>Retraite ARRCO</a:t>
              </a:r>
            </a:p>
            <a:p>
              <a:pPr eaLnBrk="1" hangingPunct="1">
                <a:spcAft>
                  <a:spcPct val="0"/>
                </a:spcAft>
                <a:buClrTx/>
                <a:buFontTx/>
                <a:buNone/>
              </a:pPr>
              <a:endParaRPr lang="fr-FR" altLang="fr-FR" sz="1400" dirty="0" smtClean="0">
                <a:solidFill>
                  <a:prstClr val="white"/>
                </a:solidFill>
                <a:latin typeface="Verdana" pitchFamily="34" charset="0"/>
              </a:endParaRPr>
            </a:p>
          </p:txBody>
        </p:sp>
        <p:sp>
          <p:nvSpPr>
            <p:cNvPr id="43017" name="Oval 45"/>
            <p:cNvSpPr>
              <a:spLocks noChangeArrowheads="1"/>
            </p:cNvSpPr>
            <p:nvPr/>
          </p:nvSpPr>
          <p:spPr bwMode="auto">
            <a:xfrm>
              <a:off x="393700" y="4149566"/>
              <a:ext cx="2233612" cy="1154260"/>
            </a:xfrm>
            <a:prstGeom prst="ellipse">
              <a:avLst/>
            </a:prstGeom>
            <a:solidFill>
              <a:srgbClr val="33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/>
            <a:lstStyle>
              <a:lvl1pPr eaLnBrk="0" hangingPunct="0">
                <a:spcAft>
                  <a:spcPts val="600"/>
                </a:spcAft>
                <a:buClr>
                  <a:srgbClr val="BBE4F6"/>
                </a:buClr>
                <a:buFont typeface="Wingdings" pitchFamily="2" charset="2"/>
                <a:buChar char=""/>
                <a:defRPr sz="2200">
                  <a:solidFill>
                    <a:srgbClr val="666666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Aft>
                  <a:spcPts val="600"/>
                </a:spcAft>
                <a:buClr>
                  <a:srgbClr val="E46C0A"/>
                </a:buClr>
                <a:buFont typeface="Wingdings 3" pitchFamily="18" charset="2"/>
                <a:buChar char=""/>
                <a:defRPr sz="1600" b="1">
                  <a:solidFill>
                    <a:srgbClr val="008ACF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buClr>
                  <a:srgbClr val="666666"/>
                </a:buClr>
                <a:buFont typeface="Wingdings" pitchFamily="2" charset="2"/>
                <a:buChar char="§"/>
                <a:defRPr sz="1600">
                  <a:solidFill>
                    <a:srgbClr val="666666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1200" b="1">
                  <a:solidFill>
                    <a:srgbClr val="E46C0A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1200">
                  <a:solidFill>
                    <a:srgbClr val="666666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sz="1200">
                  <a:solidFill>
                    <a:srgbClr val="666666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sz="1200">
                  <a:solidFill>
                    <a:srgbClr val="666666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sz="1200">
                  <a:solidFill>
                    <a:srgbClr val="666666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sz="1200">
                  <a:solidFill>
                    <a:srgbClr val="666666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ClrTx/>
                <a:buFontTx/>
                <a:buNone/>
              </a:pPr>
              <a:endParaRPr lang="fr-FR" altLang="fr-FR" sz="1400" b="1" smtClean="0">
                <a:solidFill>
                  <a:prstClr val="white"/>
                </a:solidFill>
                <a:latin typeface="Verdana" pitchFamily="34" charset="0"/>
              </a:endParaRPr>
            </a:p>
            <a:p>
              <a:pPr eaLnBrk="1" hangingPunct="1">
                <a:spcAft>
                  <a:spcPct val="0"/>
                </a:spcAft>
                <a:buClrTx/>
                <a:buFontTx/>
                <a:buNone/>
              </a:pPr>
              <a:r>
                <a:rPr lang="fr-FR" altLang="fr-FR" sz="1400" b="1" smtClean="0">
                  <a:solidFill>
                    <a:prstClr val="white"/>
                  </a:solidFill>
                  <a:latin typeface="Verdana" pitchFamily="34" charset="0"/>
                </a:rPr>
                <a:t>AGRICA </a:t>
              </a:r>
            </a:p>
            <a:p>
              <a:pPr eaLnBrk="1" hangingPunct="1">
                <a:spcAft>
                  <a:spcPct val="0"/>
                </a:spcAft>
                <a:buClrTx/>
                <a:buFontTx/>
                <a:buNone/>
              </a:pPr>
              <a:r>
                <a:rPr lang="fr-FR" altLang="fr-FR" sz="1400" b="1" smtClean="0">
                  <a:solidFill>
                    <a:prstClr val="white"/>
                  </a:solidFill>
                  <a:latin typeface="Verdana" pitchFamily="34" charset="0"/>
                </a:rPr>
                <a:t>RETRAITE AGIRC</a:t>
              </a:r>
            </a:p>
            <a:p>
              <a:pPr eaLnBrk="1" hangingPunct="1">
                <a:spcAft>
                  <a:spcPct val="0"/>
                </a:spcAft>
                <a:buClrTx/>
                <a:buFontTx/>
                <a:buNone/>
              </a:pPr>
              <a:r>
                <a:rPr lang="fr-FR" altLang="fr-FR" sz="1400" b="1" smtClean="0">
                  <a:solidFill>
                    <a:prstClr val="white"/>
                  </a:solidFill>
                  <a:latin typeface="Verdana" pitchFamily="34" charset="0"/>
                </a:rPr>
                <a:t>Retraite AGIRC </a:t>
              </a:r>
            </a:p>
            <a:p>
              <a:pPr eaLnBrk="1" hangingPunct="1">
                <a:spcAft>
                  <a:spcPct val="0"/>
                </a:spcAft>
                <a:buClrTx/>
                <a:buFontTx/>
                <a:buNone/>
              </a:pPr>
              <a:endParaRPr lang="fr-FR" altLang="fr-FR" sz="1400" smtClean="0">
                <a:solidFill>
                  <a:prstClr val="white"/>
                </a:solidFill>
                <a:latin typeface="Verdana" pitchFamily="34" charset="0"/>
              </a:endParaRPr>
            </a:p>
          </p:txBody>
        </p:sp>
        <p:sp>
          <p:nvSpPr>
            <p:cNvPr id="19" name="Oval 50"/>
            <p:cNvSpPr>
              <a:spLocks noChangeArrowheads="1"/>
            </p:cNvSpPr>
            <p:nvPr/>
          </p:nvSpPr>
          <p:spPr bwMode="auto">
            <a:xfrm>
              <a:off x="6227762" y="1915998"/>
              <a:ext cx="2378075" cy="101035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/>
            <a:lstStyle>
              <a:lvl1pPr eaLnBrk="0" hangingPunct="0">
                <a:lnSpc>
                  <a:spcPct val="200000"/>
                </a:lnSpc>
                <a:spcBef>
                  <a:spcPct val="120000"/>
                </a:spcBef>
                <a:buSzPct val="150000"/>
                <a:buBlip>
                  <a:blip r:embed="rId4"/>
                </a:buBlip>
                <a:defRPr sz="1600" b="1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ts val="600"/>
                </a:spcBef>
                <a:spcAft>
                  <a:spcPts val="600"/>
                </a:spcAft>
                <a:buClr>
                  <a:srgbClr val="626262"/>
                </a:buClr>
                <a:buSzPct val="125000"/>
                <a:buFont typeface="Arial" pitchFamily="34" charset="0"/>
                <a:buChar char="•"/>
                <a:defRPr sz="1400" b="1">
                  <a:solidFill>
                    <a:srgbClr val="626262"/>
                  </a:solidFill>
                  <a:latin typeface="Verdana" pitchFamily="34" charset="0"/>
                  <a:cs typeface="Arial" pitchFamily="34" charset="0"/>
                </a:defRPr>
              </a:lvl2pPr>
              <a:lvl3pPr marL="1143000" indent="-228600" defTabSz="809625" eaLnBrk="0" hangingPunct="0">
                <a:spcBef>
                  <a:spcPts val="600"/>
                </a:spcBef>
                <a:spcAft>
                  <a:spcPts val="600"/>
                </a:spcAft>
                <a:buSzPct val="110000"/>
                <a:buFont typeface="Arial" pitchFamily="34" charset="0"/>
                <a:buChar char="•"/>
                <a:defRPr sz="14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ts val="400"/>
                </a:spcBef>
                <a:buChar char="-"/>
                <a:defRPr sz="1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4pPr>
              <a:lvl5pPr marL="2057400" indent="-228600" eaLnBrk="0" hangingPunct="0">
                <a:buChar char="»"/>
                <a:defRPr sz="8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8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8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8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8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  <a:defRPr/>
              </a:pPr>
              <a:endParaRPr lang="fr-FR" altLang="fr-FR" sz="1400" dirty="0">
                <a:solidFill>
                  <a:prstClr val="white">
                    <a:lumMod val="50000"/>
                  </a:prstClr>
                </a:solidFill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  <a:defRPr/>
              </a:pPr>
              <a:r>
                <a:rPr lang="fr-FR" altLang="fr-FR" sz="1400" dirty="0">
                  <a:solidFill>
                    <a:prstClr val="white">
                      <a:lumMod val="50000"/>
                    </a:prstClr>
                  </a:solidFill>
                </a:rPr>
                <a:t>CCPMA PREVOYANCE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  <a:defRPr/>
              </a:pPr>
              <a:r>
                <a:rPr lang="fr-FR" altLang="fr-FR" sz="1400" dirty="0">
                  <a:solidFill>
                    <a:prstClr val="white">
                      <a:lumMod val="50000"/>
                    </a:prstClr>
                  </a:solidFill>
                </a:rPr>
                <a:t>et CCPMA RETRAITE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  <a:defRPr/>
              </a:pPr>
              <a:endParaRPr lang="fr-FR" altLang="fr-FR" sz="1400" b="0" dirty="0">
                <a:solidFill>
                  <a:prstClr val="white">
                    <a:lumMod val="50000"/>
                  </a:prstClr>
                </a:solidFill>
              </a:endParaRPr>
            </a:p>
          </p:txBody>
        </p:sp>
        <p:sp>
          <p:nvSpPr>
            <p:cNvPr id="17" name="Oval 51"/>
            <p:cNvSpPr>
              <a:spLocks noChangeArrowheads="1"/>
            </p:cNvSpPr>
            <p:nvPr/>
          </p:nvSpPr>
          <p:spPr bwMode="auto">
            <a:xfrm>
              <a:off x="6156325" y="3212666"/>
              <a:ext cx="2447925" cy="100885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/>
            <a:lstStyle>
              <a:lvl1pPr eaLnBrk="0" hangingPunct="0">
                <a:lnSpc>
                  <a:spcPct val="200000"/>
                </a:lnSpc>
                <a:spcBef>
                  <a:spcPct val="120000"/>
                </a:spcBef>
                <a:buSzPct val="150000"/>
                <a:buBlip>
                  <a:blip r:embed="rId4"/>
                </a:buBlip>
                <a:defRPr sz="1600" b="1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ts val="600"/>
                </a:spcBef>
                <a:spcAft>
                  <a:spcPts val="600"/>
                </a:spcAft>
                <a:buClr>
                  <a:srgbClr val="626262"/>
                </a:buClr>
                <a:buSzPct val="125000"/>
                <a:buFont typeface="Arial" pitchFamily="34" charset="0"/>
                <a:buChar char="•"/>
                <a:defRPr sz="1400" b="1">
                  <a:solidFill>
                    <a:srgbClr val="626262"/>
                  </a:solidFill>
                  <a:latin typeface="Verdana" pitchFamily="34" charset="0"/>
                  <a:cs typeface="Arial" pitchFamily="34" charset="0"/>
                </a:defRPr>
              </a:lvl2pPr>
              <a:lvl3pPr marL="1143000" indent="-228600" defTabSz="809625" eaLnBrk="0" hangingPunct="0">
                <a:spcBef>
                  <a:spcPts val="600"/>
                </a:spcBef>
                <a:spcAft>
                  <a:spcPts val="600"/>
                </a:spcAft>
                <a:buSzPct val="110000"/>
                <a:buFont typeface="Arial" pitchFamily="34" charset="0"/>
                <a:buChar char="•"/>
                <a:defRPr sz="14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ts val="400"/>
                </a:spcBef>
                <a:buChar char="-"/>
                <a:defRPr sz="1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4pPr>
              <a:lvl5pPr marL="2057400" indent="-228600" eaLnBrk="0" hangingPunct="0">
                <a:buChar char="»"/>
                <a:defRPr sz="8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8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8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8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8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  <a:defRPr/>
              </a:pPr>
              <a:endParaRPr lang="fr-FR" altLang="fr-FR" sz="1400">
                <a:solidFill>
                  <a:prstClr val="white">
                    <a:lumMod val="50000"/>
                  </a:prstClr>
                </a:solidFill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  <a:defRPr/>
              </a:pPr>
              <a:r>
                <a:rPr lang="fr-FR" altLang="fr-FR" sz="1400">
                  <a:solidFill>
                    <a:prstClr val="white">
                      <a:lumMod val="50000"/>
                    </a:prstClr>
                  </a:solidFill>
                </a:rPr>
                <a:t>AGRI PREVOYANCE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  <a:defRPr/>
              </a:pPr>
              <a:r>
                <a:rPr lang="fr-FR" altLang="fr-FR" sz="1200">
                  <a:solidFill>
                    <a:prstClr val="white">
                      <a:lumMod val="50000"/>
                    </a:prstClr>
                  </a:solidFill>
                </a:rPr>
                <a:t>Salariés non cadres 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  <a:defRPr/>
              </a:pPr>
              <a:r>
                <a:rPr lang="fr-FR" altLang="fr-FR" sz="1200">
                  <a:solidFill>
                    <a:prstClr val="white">
                      <a:lumMod val="50000"/>
                    </a:prstClr>
                  </a:solidFill>
                </a:rPr>
                <a:t>de la production agricole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  <a:defRPr/>
              </a:pPr>
              <a:endParaRPr lang="fr-FR" altLang="fr-FR" sz="1400" b="0">
                <a:solidFill>
                  <a:prstClr val="white">
                    <a:lumMod val="50000"/>
                  </a:prstClr>
                </a:solidFill>
              </a:endParaRPr>
            </a:p>
          </p:txBody>
        </p:sp>
        <p:sp>
          <p:nvSpPr>
            <p:cNvPr id="15" name="Oval 52"/>
            <p:cNvSpPr>
              <a:spLocks noChangeArrowheads="1"/>
            </p:cNvSpPr>
            <p:nvPr/>
          </p:nvSpPr>
          <p:spPr bwMode="auto">
            <a:xfrm>
              <a:off x="6227762" y="4654742"/>
              <a:ext cx="2378075" cy="10793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/>
            <a:lstStyle>
              <a:lvl1pPr eaLnBrk="0" hangingPunct="0">
                <a:lnSpc>
                  <a:spcPct val="200000"/>
                </a:lnSpc>
                <a:spcBef>
                  <a:spcPct val="120000"/>
                </a:spcBef>
                <a:buSzPct val="150000"/>
                <a:buBlip>
                  <a:blip r:embed="rId4"/>
                </a:buBlip>
                <a:defRPr sz="1600" b="1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ts val="600"/>
                </a:spcBef>
                <a:spcAft>
                  <a:spcPts val="600"/>
                </a:spcAft>
                <a:buClr>
                  <a:srgbClr val="626262"/>
                </a:buClr>
                <a:buSzPct val="125000"/>
                <a:buFont typeface="Arial" pitchFamily="34" charset="0"/>
                <a:buChar char="•"/>
                <a:defRPr sz="1400" b="1">
                  <a:solidFill>
                    <a:srgbClr val="626262"/>
                  </a:solidFill>
                  <a:latin typeface="Verdana" pitchFamily="34" charset="0"/>
                  <a:cs typeface="Arial" pitchFamily="34" charset="0"/>
                </a:defRPr>
              </a:lvl2pPr>
              <a:lvl3pPr marL="1143000" indent="-228600" defTabSz="809625" eaLnBrk="0" hangingPunct="0">
                <a:spcBef>
                  <a:spcPts val="600"/>
                </a:spcBef>
                <a:spcAft>
                  <a:spcPts val="600"/>
                </a:spcAft>
                <a:buSzPct val="110000"/>
                <a:buFont typeface="Arial" pitchFamily="34" charset="0"/>
                <a:buChar char="•"/>
                <a:defRPr sz="14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ts val="400"/>
                </a:spcBef>
                <a:buChar char="-"/>
                <a:defRPr sz="1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4pPr>
              <a:lvl5pPr marL="2057400" indent="-228600" eaLnBrk="0" hangingPunct="0">
                <a:buChar char="»"/>
                <a:defRPr sz="8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8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8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8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8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  <a:defRPr/>
              </a:pPr>
              <a:endParaRPr lang="fr-FR" altLang="fr-FR" sz="1400">
                <a:solidFill>
                  <a:prstClr val="white">
                    <a:lumMod val="50000"/>
                  </a:prstClr>
                </a:solidFill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  <a:defRPr/>
              </a:pPr>
              <a:r>
                <a:rPr lang="fr-FR" altLang="fr-FR" sz="1400">
                  <a:solidFill>
                    <a:prstClr val="white">
                      <a:lumMod val="50000"/>
                    </a:prstClr>
                  </a:solidFill>
                </a:rPr>
                <a:t>CPCEA PREVOYANCE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  <a:defRPr/>
              </a:pPr>
              <a:r>
                <a:rPr lang="fr-FR" altLang="fr-FR" sz="1200">
                  <a:solidFill>
                    <a:prstClr val="white">
                      <a:lumMod val="50000"/>
                    </a:prstClr>
                  </a:solidFill>
                </a:rPr>
                <a:t>Salariés cadres 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  <a:defRPr/>
              </a:pPr>
              <a:r>
                <a:rPr lang="fr-FR" altLang="fr-FR" sz="1200">
                  <a:solidFill>
                    <a:prstClr val="white">
                      <a:lumMod val="50000"/>
                    </a:prstClr>
                  </a:solidFill>
                </a:rPr>
                <a:t>de la production agricole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  <a:defRPr/>
              </a:pPr>
              <a:endParaRPr lang="fr-FR" altLang="fr-FR" sz="1400" b="0">
                <a:solidFill>
                  <a:prstClr val="white">
                    <a:lumMod val="50000"/>
                  </a:prstClr>
                </a:solidFill>
              </a:endParaRPr>
            </a:p>
          </p:txBody>
        </p:sp>
        <p:sp>
          <p:nvSpPr>
            <p:cNvPr id="43021" name="Oval 49"/>
            <p:cNvSpPr>
              <a:spLocks noChangeArrowheads="1"/>
            </p:cNvSpPr>
            <p:nvPr/>
          </p:nvSpPr>
          <p:spPr bwMode="auto">
            <a:xfrm>
              <a:off x="3183731" y="5320747"/>
              <a:ext cx="2306637" cy="93662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/>
            <a:lstStyle>
              <a:lvl1pPr eaLnBrk="0" hangingPunct="0">
                <a:spcAft>
                  <a:spcPts val="600"/>
                </a:spcAft>
                <a:buClr>
                  <a:srgbClr val="BBE4F6"/>
                </a:buClr>
                <a:buFont typeface="Wingdings" pitchFamily="2" charset="2"/>
                <a:buChar char=""/>
                <a:defRPr sz="2200">
                  <a:solidFill>
                    <a:srgbClr val="666666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Aft>
                  <a:spcPts val="600"/>
                </a:spcAft>
                <a:buClr>
                  <a:srgbClr val="E46C0A"/>
                </a:buClr>
                <a:buFont typeface="Wingdings 3" pitchFamily="18" charset="2"/>
                <a:buChar char=""/>
                <a:defRPr sz="1600" b="1">
                  <a:solidFill>
                    <a:srgbClr val="008ACF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buClr>
                  <a:srgbClr val="666666"/>
                </a:buClr>
                <a:buFont typeface="Wingdings" pitchFamily="2" charset="2"/>
                <a:buChar char="§"/>
                <a:defRPr sz="1600">
                  <a:solidFill>
                    <a:srgbClr val="666666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1200" b="1">
                  <a:solidFill>
                    <a:srgbClr val="E46C0A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1200">
                  <a:solidFill>
                    <a:srgbClr val="666666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sz="1200">
                  <a:solidFill>
                    <a:srgbClr val="666666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sz="1200">
                  <a:solidFill>
                    <a:srgbClr val="666666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sz="1200">
                  <a:solidFill>
                    <a:srgbClr val="666666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sz="1200">
                  <a:solidFill>
                    <a:srgbClr val="666666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ClrTx/>
                <a:buFontTx/>
                <a:buNone/>
              </a:pPr>
              <a:r>
                <a:rPr lang="fr-FR" altLang="fr-FR" sz="1400" b="1" dirty="0" smtClean="0">
                  <a:solidFill>
                    <a:prstClr val="white"/>
                  </a:solidFill>
                  <a:latin typeface="Verdana" pitchFamily="34" charset="0"/>
                </a:rPr>
                <a:t>AGRICA EPARGNE</a:t>
              </a:r>
            </a:p>
            <a:p>
              <a:pPr eaLnBrk="1" hangingPunct="1">
                <a:spcAft>
                  <a:spcPct val="0"/>
                </a:spcAft>
                <a:buClrTx/>
                <a:buFontTx/>
                <a:buNone/>
              </a:pPr>
              <a:r>
                <a:rPr lang="fr-FR" altLang="fr-FR" sz="1400" b="1" dirty="0" smtClean="0">
                  <a:solidFill>
                    <a:prstClr val="white"/>
                  </a:solidFill>
                  <a:latin typeface="Verdana" pitchFamily="34" charset="0"/>
                </a:rPr>
                <a:t>Société de gestion </a:t>
              </a:r>
            </a:p>
            <a:p>
              <a:pPr eaLnBrk="1" hangingPunct="1">
                <a:spcAft>
                  <a:spcPct val="0"/>
                </a:spcAft>
                <a:buClrTx/>
                <a:buFontTx/>
                <a:buNone/>
              </a:pPr>
              <a:r>
                <a:rPr lang="fr-FR" altLang="fr-FR" sz="1400" b="1" dirty="0" smtClean="0">
                  <a:solidFill>
                    <a:prstClr val="white"/>
                  </a:solidFill>
                  <a:latin typeface="Verdana" pitchFamily="34" charset="0"/>
                </a:rPr>
                <a:t>de portefeuille</a:t>
              </a:r>
              <a:endParaRPr lang="fr-FR" altLang="fr-FR" sz="1400" dirty="0" smtClean="0">
                <a:solidFill>
                  <a:prstClr val="white"/>
                </a:solidFill>
                <a:latin typeface="Verdana" pitchFamily="34" charset="0"/>
              </a:endParaRPr>
            </a:p>
          </p:txBody>
        </p:sp>
      </p:grpSp>
      <p:sp>
        <p:nvSpPr>
          <p:cNvPr id="43011" name="Titre 1"/>
          <p:cNvSpPr>
            <a:spLocks noGrp="1"/>
          </p:cNvSpPr>
          <p:nvPr>
            <p:ph type="title" idx="4294967295"/>
          </p:nvPr>
        </p:nvSpPr>
        <p:spPr>
          <a:xfrm>
            <a:off x="484188" y="333375"/>
            <a:ext cx="8326437" cy="381000"/>
          </a:xfrm>
        </p:spPr>
        <p:txBody>
          <a:bodyPr/>
          <a:lstStyle/>
          <a:p>
            <a:pPr eaLnBrk="1" hangingPunct="1">
              <a:buClr>
                <a:srgbClr val="005DA8"/>
              </a:buClr>
              <a:buSzPct val="125000"/>
              <a:buFont typeface="Calibri" panose="020F0502020204030204" pitchFamily="34" charset="0"/>
              <a:buChar char="↘"/>
            </a:pPr>
            <a:r>
              <a:rPr altLang="fr-FR" sz="2500" dirty="0" smtClean="0">
                <a:solidFill>
                  <a:srgbClr val="005DA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AGRICA : les métiers du groupe</a:t>
            </a:r>
          </a:p>
        </p:txBody>
      </p:sp>
      <p:cxnSp>
        <p:nvCxnSpPr>
          <p:cNvPr id="31" name="Connecteur droit 30"/>
          <p:cNvCxnSpPr/>
          <p:nvPr/>
        </p:nvCxnSpPr>
        <p:spPr>
          <a:xfrm>
            <a:off x="827088" y="836613"/>
            <a:ext cx="777716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8495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 smtClean="0"/>
              <a:t>Merci de votre attention</a:t>
            </a:r>
            <a:endParaRPr lang="fr-FR" sz="2800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fr-FR" sz="1400" b="1" dirty="0" smtClean="0">
                <a:solidFill>
                  <a:srgbClr val="005DA8"/>
                </a:solidFill>
              </a:rPr>
              <a:t>Retraite - Prévoyance - Santé - Epargne</a:t>
            </a:r>
            <a:r>
              <a:rPr lang="fr-FR" sz="1600" b="1" dirty="0" smtClean="0">
                <a:solidFill>
                  <a:srgbClr val="005DA8"/>
                </a:solidFill>
              </a:rPr>
              <a:t>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0817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re 1"/>
          <p:cNvSpPr>
            <a:spLocks noGrp="1"/>
          </p:cNvSpPr>
          <p:nvPr>
            <p:ph type="title" idx="4294967295"/>
          </p:nvPr>
        </p:nvSpPr>
        <p:spPr>
          <a:xfrm>
            <a:off x="395288" y="514350"/>
            <a:ext cx="7642225" cy="381000"/>
          </a:xfrm>
        </p:spPr>
        <p:txBody>
          <a:bodyPr/>
          <a:lstStyle/>
          <a:p>
            <a:pPr eaLnBrk="1" hangingPunct="1">
              <a:buClr>
                <a:schemeClr val="tx2">
                  <a:lumMod val="75000"/>
                </a:schemeClr>
              </a:buClr>
              <a:buSzPct val="116000"/>
              <a:buFont typeface="Calibri" panose="020F0502020204030204" pitchFamily="34" charset="0"/>
              <a:buChar char="↘"/>
            </a:pPr>
            <a:r>
              <a:rPr altLang="fr-FR" sz="2500" dirty="0" smtClean="0">
                <a:solidFill>
                  <a:srgbClr val="005DA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AGRICA - les clients</a:t>
            </a:r>
          </a:p>
        </p:txBody>
      </p:sp>
      <p:pic>
        <p:nvPicPr>
          <p:cNvPr id="44035" name="Picture 37" descr="home_0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3500438"/>
            <a:ext cx="72072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ZoneTexte 30"/>
          <p:cNvSpPr txBox="1">
            <a:spLocks noChangeArrowheads="1"/>
          </p:cNvSpPr>
          <p:nvPr/>
        </p:nvSpPr>
        <p:spPr bwMode="auto">
          <a:xfrm>
            <a:off x="5940425" y="188913"/>
            <a:ext cx="31686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Aft>
                <a:spcPts val="600"/>
              </a:spcAft>
              <a:buClr>
                <a:srgbClr val="BBE4F6"/>
              </a:buClr>
              <a:buFont typeface="Wingdings" pitchFamily="2" charset="2"/>
              <a:buChar char=""/>
              <a:defRPr sz="2200">
                <a:solidFill>
                  <a:srgbClr val="666666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rgbClr val="E46C0A"/>
              </a:buClr>
              <a:buFont typeface="Wingdings 3" pitchFamily="18" charset="2"/>
              <a:buChar char=""/>
              <a:defRPr sz="1600" b="1">
                <a:solidFill>
                  <a:srgbClr val="008ACF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buClr>
                <a:srgbClr val="666666"/>
              </a:buClr>
              <a:buFont typeface="Wingdings" pitchFamily="2" charset="2"/>
              <a:buChar char="§"/>
              <a:defRPr sz="1600">
                <a:solidFill>
                  <a:srgbClr val="666666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»"/>
              <a:defRPr sz="1200" b="1">
                <a:solidFill>
                  <a:srgbClr val="E46C0A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•"/>
              <a:defRPr sz="1200">
                <a:solidFill>
                  <a:srgbClr val="666666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200">
                <a:solidFill>
                  <a:srgbClr val="666666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200">
                <a:solidFill>
                  <a:srgbClr val="666666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200">
                <a:solidFill>
                  <a:srgbClr val="666666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200">
                <a:solidFill>
                  <a:srgbClr val="666666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fr-FR" altLang="fr-FR" sz="1600" smtClean="0">
                <a:solidFill>
                  <a:prstClr val="white"/>
                </a:solidFill>
                <a:latin typeface="EmperorNineTeen"/>
                <a:ea typeface="Arial" pitchFamily="34" charset="0"/>
                <a:cs typeface="EmperorNineTeen"/>
              </a:rPr>
              <a:t>03 votre retraite complémentaire</a:t>
            </a:r>
          </a:p>
        </p:txBody>
      </p:sp>
      <p:grpSp>
        <p:nvGrpSpPr>
          <p:cNvPr id="44037" name="Groupe 1"/>
          <p:cNvGrpSpPr>
            <a:grpSpLocks/>
          </p:cNvGrpSpPr>
          <p:nvPr/>
        </p:nvGrpSpPr>
        <p:grpSpPr bwMode="auto">
          <a:xfrm>
            <a:off x="179388" y="1196975"/>
            <a:ext cx="8666162" cy="4995863"/>
            <a:chOff x="179388" y="1268189"/>
            <a:chExt cx="8666162" cy="4996086"/>
          </a:xfrm>
        </p:grpSpPr>
        <p:pic>
          <p:nvPicPr>
            <p:cNvPr id="44042" name="Picture 28" descr="Fichier:Logo groupama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2275" y="2492375"/>
              <a:ext cx="792162" cy="546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43" name="Picture 30" descr="logo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7763" y="2276475"/>
              <a:ext cx="774700" cy="503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44" name="Picture 31" descr="MSA : Santé, Famille, Retraite, Services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288" y="2205038"/>
              <a:ext cx="733425" cy="600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45" name="_ctl0_Image1" descr="entete_logo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0650" y="2420938"/>
              <a:ext cx="936625" cy="504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46" name="Picture 33" descr="Fichier:Yoplait.sv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8125" y="3860800"/>
              <a:ext cx="504825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47" name="Picture 34" descr="logo_loue50x100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6550" y="3716338"/>
              <a:ext cx="476250" cy="792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48" name="Picture 36" descr="logoUNEP[1]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0788" y="4797425"/>
              <a:ext cx="935037" cy="504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49" name="Picture 38" descr="Office National des Forêts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4438" y="4221163"/>
              <a:ext cx="847725" cy="542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50" name="Picture 39" descr="300px-Cattle_and_sheep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5513" y="5445125"/>
              <a:ext cx="792162" cy="657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51" name="Picture 40" descr="Vineyard_in_Montone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213" y="5229225"/>
              <a:ext cx="860425" cy="576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52" name="Picture 41" descr="MELLE ELVIRA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7538" y="4941888"/>
              <a:ext cx="706437" cy="504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53" name="Picture 42" descr="association des jardiniers de france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0063" y="5516563"/>
              <a:ext cx="792162" cy="503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54" name="Picture 43" descr="retour_home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5113" y="4508500"/>
              <a:ext cx="960437" cy="979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55" name="Picture 44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388" y="3357563"/>
              <a:ext cx="1476375" cy="447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56" name="Picture 45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5738" y="5805488"/>
              <a:ext cx="936625" cy="458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57" name="Picture 46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0113" y="4114800"/>
              <a:ext cx="1223962" cy="46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58" name="Picture 47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4076700"/>
              <a:ext cx="930275" cy="452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59" name="Picture 48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2420938"/>
              <a:ext cx="812800" cy="679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60" name="Text Box 49"/>
            <p:cNvSpPr txBox="1">
              <a:spLocks noChangeArrowheads="1"/>
            </p:cNvSpPr>
            <p:nvPr/>
          </p:nvSpPr>
          <p:spPr bwMode="auto">
            <a:xfrm>
              <a:off x="900112" y="1268189"/>
              <a:ext cx="7056437" cy="46168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Aft>
                  <a:spcPts val="600"/>
                </a:spcAft>
                <a:buClr>
                  <a:srgbClr val="BBE4F6"/>
                </a:buClr>
                <a:buFont typeface="Wingdings" pitchFamily="2" charset="2"/>
                <a:buChar char=""/>
                <a:defRPr sz="2200">
                  <a:solidFill>
                    <a:srgbClr val="666666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Aft>
                  <a:spcPts val="600"/>
                </a:spcAft>
                <a:buClr>
                  <a:srgbClr val="E46C0A"/>
                </a:buClr>
                <a:buFont typeface="Wingdings 3" pitchFamily="18" charset="2"/>
                <a:buChar char=""/>
                <a:defRPr sz="1600" b="1">
                  <a:solidFill>
                    <a:srgbClr val="008ACF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buClr>
                  <a:srgbClr val="666666"/>
                </a:buClr>
                <a:buFont typeface="Wingdings" pitchFamily="2" charset="2"/>
                <a:buChar char="§"/>
                <a:defRPr sz="1600">
                  <a:solidFill>
                    <a:srgbClr val="666666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1200" b="1">
                  <a:solidFill>
                    <a:srgbClr val="E46C0A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1200">
                  <a:solidFill>
                    <a:srgbClr val="666666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sz="1200">
                  <a:solidFill>
                    <a:srgbClr val="666666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sz="1200">
                  <a:solidFill>
                    <a:srgbClr val="666666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sz="1200">
                  <a:solidFill>
                    <a:srgbClr val="666666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sz="1200">
                  <a:solidFill>
                    <a:srgbClr val="666666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ClrTx/>
                <a:buFontTx/>
                <a:buNone/>
              </a:pPr>
              <a:r>
                <a:rPr lang="fr-FR" altLang="fr-FR" sz="2400" b="1" dirty="0" smtClean="0">
                  <a:solidFill>
                    <a:srgbClr val="005DA8"/>
                  </a:solidFill>
                </a:rPr>
                <a:t>173 000</a:t>
              </a:r>
              <a:r>
                <a:rPr lang="fr-FR" altLang="fr-FR" sz="1800" b="1" dirty="0" smtClean="0">
                  <a:solidFill>
                    <a:srgbClr val="005DA8"/>
                  </a:solidFill>
                </a:rPr>
                <a:t> entreprises</a:t>
              </a:r>
            </a:p>
          </p:txBody>
        </p:sp>
        <p:pic>
          <p:nvPicPr>
            <p:cNvPr id="44061" name="Picture 31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0888" y="2300288"/>
              <a:ext cx="704850" cy="504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4062" name="Picture 31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7963" y="3221643"/>
              <a:ext cx="979488" cy="639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32" name="Connecteur droit 31"/>
          <p:cNvCxnSpPr/>
          <p:nvPr/>
        </p:nvCxnSpPr>
        <p:spPr>
          <a:xfrm>
            <a:off x="827088" y="1052513"/>
            <a:ext cx="777716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039" name="Picture 31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538" y="3019425"/>
            <a:ext cx="6381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304387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re 1"/>
          <p:cNvSpPr>
            <a:spLocks noGrp="1"/>
          </p:cNvSpPr>
          <p:nvPr>
            <p:ph type="title" idx="4294967295"/>
          </p:nvPr>
        </p:nvSpPr>
        <p:spPr>
          <a:xfrm>
            <a:off x="349250" y="415925"/>
            <a:ext cx="8326438" cy="381000"/>
          </a:xfrm>
        </p:spPr>
        <p:txBody>
          <a:bodyPr/>
          <a:lstStyle/>
          <a:p>
            <a:pPr eaLnBrk="1" hangingPunct="1">
              <a:buClr>
                <a:schemeClr val="tx2">
                  <a:lumMod val="75000"/>
                </a:schemeClr>
              </a:buClr>
              <a:buSzPct val="115000"/>
              <a:buFont typeface="Calibri" panose="020F0502020204030204" pitchFamily="34" charset="0"/>
              <a:buChar char="↘"/>
            </a:pPr>
            <a:r>
              <a:rPr altLang="fr-FR" sz="2500" dirty="0">
                <a:solidFill>
                  <a:srgbClr val="005DA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AGRICA – quelques chiffres</a:t>
            </a:r>
          </a:p>
        </p:txBody>
      </p:sp>
      <p:grpSp>
        <p:nvGrpSpPr>
          <p:cNvPr id="45059" name="Group 23"/>
          <p:cNvGrpSpPr>
            <a:grpSpLocks/>
          </p:cNvGrpSpPr>
          <p:nvPr/>
        </p:nvGrpSpPr>
        <p:grpSpPr bwMode="auto">
          <a:xfrm>
            <a:off x="539750" y="2060575"/>
            <a:ext cx="7704138" cy="2879725"/>
            <a:chOff x="22" y="1389"/>
            <a:chExt cx="4853" cy="1814"/>
          </a:xfrm>
        </p:grpSpPr>
        <p:sp>
          <p:nvSpPr>
            <p:cNvPr id="45080" name="Text Box 24"/>
            <p:cNvSpPr txBox="1">
              <a:spLocks noChangeArrowheads="1"/>
            </p:cNvSpPr>
            <p:nvPr/>
          </p:nvSpPr>
          <p:spPr bwMode="auto">
            <a:xfrm>
              <a:off x="22" y="2024"/>
              <a:ext cx="1905" cy="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Aft>
                  <a:spcPts val="600"/>
                </a:spcAft>
                <a:buClr>
                  <a:srgbClr val="BBE4F6"/>
                </a:buClr>
                <a:buFont typeface="Wingdings" pitchFamily="2" charset="2"/>
                <a:buChar char=""/>
                <a:defRPr sz="2200">
                  <a:solidFill>
                    <a:srgbClr val="666666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Aft>
                  <a:spcPts val="600"/>
                </a:spcAft>
                <a:buClr>
                  <a:srgbClr val="E46C0A"/>
                </a:buClr>
                <a:buFont typeface="Wingdings 3" pitchFamily="18" charset="2"/>
                <a:buChar char=""/>
                <a:defRPr sz="1600" b="1">
                  <a:solidFill>
                    <a:srgbClr val="008ACF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buClr>
                  <a:srgbClr val="666666"/>
                </a:buClr>
                <a:buFont typeface="Wingdings" pitchFamily="2" charset="2"/>
                <a:buChar char="§"/>
                <a:defRPr sz="1600">
                  <a:solidFill>
                    <a:srgbClr val="666666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1200" b="1">
                  <a:solidFill>
                    <a:srgbClr val="E46C0A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1200">
                  <a:solidFill>
                    <a:srgbClr val="666666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sz="1200">
                  <a:solidFill>
                    <a:srgbClr val="666666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sz="1200">
                  <a:solidFill>
                    <a:srgbClr val="666666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sz="1200">
                  <a:solidFill>
                    <a:srgbClr val="666666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sz="1200">
                  <a:solidFill>
                    <a:srgbClr val="666666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fr-FR" altLang="fr-FR" sz="2400" b="1" dirty="0" smtClean="0"/>
                <a:t>714.000</a:t>
              </a:r>
              <a:r>
                <a:rPr lang="fr-FR" altLang="fr-FR" sz="2000" b="1" dirty="0" smtClean="0">
                  <a:solidFill>
                    <a:srgbClr val="008ACF"/>
                  </a:solidFill>
                </a:rPr>
                <a:t> </a:t>
              </a:r>
              <a:r>
                <a:rPr lang="fr-FR" altLang="fr-FR" sz="2000" dirty="0" smtClean="0">
                  <a:solidFill>
                    <a:srgbClr val="005DA8"/>
                  </a:solidFill>
                </a:rPr>
                <a:t>retraités</a:t>
              </a:r>
            </a:p>
            <a:p>
              <a:pPr eaLnBrk="1" hangingPunct="1">
                <a:lnSpc>
                  <a:spcPct val="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fr-FR" altLang="fr-FR" sz="2000" dirty="0" smtClean="0">
                  <a:solidFill>
                    <a:srgbClr val="008ACF"/>
                  </a:solidFill>
                </a:rPr>
                <a:t>  </a:t>
              </a:r>
            </a:p>
          </p:txBody>
        </p:sp>
        <p:sp>
          <p:nvSpPr>
            <p:cNvPr id="45081" name="Text Box 25"/>
            <p:cNvSpPr txBox="1">
              <a:spLocks noChangeArrowheads="1"/>
            </p:cNvSpPr>
            <p:nvPr/>
          </p:nvSpPr>
          <p:spPr bwMode="auto">
            <a:xfrm>
              <a:off x="3016" y="1979"/>
              <a:ext cx="1859" cy="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Aft>
                  <a:spcPts val="600"/>
                </a:spcAft>
                <a:buClr>
                  <a:srgbClr val="BBE4F6"/>
                </a:buClr>
                <a:buFont typeface="Wingdings" pitchFamily="2" charset="2"/>
                <a:buChar char=""/>
                <a:defRPr sz="2200">
                  <a:solidFill>
                    <a:srgbClr val="666666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Aft>
                  <a:spcPts val="600"/>
                </a:spcAft>
                <a:buClr>
                  <a:srgbClr val="E46C0A"/>
                </a:buClr>
                <a:buFont typeface="Wingdings 3" pitchFamily="18" charset="2"/>
                <a:buChar char=""/>
                <a:defRPr sz="1600" b="1">
                  <a:solidFill>
                    <a:srgbClr val="008ACF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buClr>
                  <a:srgbClr val="666666"/>
                </a:buClr>
                <a:buFont typeface="Wingdings" pitchFamily="2" charset="2"/>
                <a:buChar char="§"/>
                <a:defRPr sz="1600">
                  <a:solidFill>
                    <a:srgbClr val="666666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1200" b="1">
                  <a:solidFill>
                    <a:srgbClr val="E46C0A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1200">
                  <a:solidFill>
                    <a:srgbClr val="666666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sz="1200">
                  <a:solidFill>
                    <a:srgbClr val="666666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sz="1200">
                  <a:solidFill>
                    <a:srgbClr val="666666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sz="1200">
                  <a:solidFill>
                    <a:srgbClr val="666666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sz="1200">
                  <a:solidFill>
                    <a:srgbClr val="666666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fr-FR" altLang="fr-FR" sz="2400" b="1" dirty="0" smtClean="0"/>
                <a:t>1.56 million </a:t>
              </a:r>
              <a:r>
                <a:rPr lang="fr-FR" altLang="fr-FR" sz="2000" dirty="0" smtClean="0">
                  <a:solidFill>
                    <a:srgbClr val="005DA8"/>
                  </a:solidFill>
                </a:rPr>
                <a:t>cotisants </a:t>
              </a:r>
            </a:p>
            <a:p>
              <a:pPr eaLnBrk="1" hangingPunct="1">
                <a:lnSpc>
                  <a:spcPct val="55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fr-FR" altLang="fr-FR" sz="2000" dirty="0" smtClean="0">
                  <a:solidFill>
                    <a:srgbClr val="005DA8"/>
                  </a:solidFill>
                </a:rPr>
                <a:t>Retraite ARRCO/AGIRC</a:t>
              </a:r>
            </a:p>
          </p:txBody>
        </p:sp>
        <p:sp>
          <p:nvSpPr>
            <p:cNvPr id="45082" name="Text Box 26"/>
            <p:cNvSpPr txBox="1">
              <a:spLocks noChangeArrowheads="1"/>
            </p:cNvSpPr>
            <p:nvPr/>
          </p:nvSpPr>
          <p:spPr bwMode="auto">
            <a:xfrm>
              <a:off x="1065" y="1389"/>
              <a:ext cx="2677" cy="4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>
              <a:spAutoFit/>
            </a:bodyPr>
            <a:lstStyle>
              <a:lvl1pPr eaLnBrk="0" hangingPunct="0">
                <a:spcAft>
                  <a:spcPts val="600"/>
                </a:spcAft>
                <a:buClr>
                  <a:srgbClr val="BBE4F6"/>
                </a:buClr>
                <a:buFont typeface="Wingdings" pitchFamily="2" charset="2"/>
                <a:buChar char=""/>
                <a:defRPr sz="2200">
                  <a:solidFill>
                    <a:srgbClr val="666666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Aft>
                  <a:spcPts val="600"/>
                </a:spcAft>
                <a:buClr>
                  <a:srgbClr val="E46C0A"/>
                </a:buClr>
                <a:buFont typeface="Wingdings 3" pitchFamily="18" charset="2"/>
                <a:buChar char=""/>
                <a:defRPr sz="1600" b="1">
                  <a:solidFill>
                    <a:srgbClr val="008ACF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buClr>
                  <a:srgbClr val="666666"/>
                </a:buClr>
                <a:buFont typeface="Wingdings" pitchFamily="2" charset="2"/>
                <a:buChar char="§"/>
                <a:defRPr sz="1600">
                  <a:solidFill>
                    <a:srgbClr val="666666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1200" b="1">
                  <a:solidFill>
                    <a:srgbClr val="E46C0A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1200">
                  <a:solidFill>
                    <a:srgbClr val="666666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sz="1200">
                  <a:solidFill>
                    <a:srgbClr val="666666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sz="1200">
                  <a:solidFill>
                    <a:srgbClr val="666666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sz="1200">
                  <a:solidFill>
                    <a:srgbClr val="666666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sz="1200">
                  <a:solidFill>
                    <a:srgbClr val="666666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fr-FR" altLang="fr-FR" sz="2400" b="1" dirty="0" smtClean="0"/>
                <a:t>173000 entreprises</a:t>
              </a:r>
              <a:r>
                <a:rPr lang="fr-FR" altLang="fr-FR" sz="2400" dirty="0" smtClean="0"/>
                <a:t> </a:t>
              </a:r>
              <a:r>
                <a:rPr lang="fr-FR" altLang="fr-FR" sz="2000" dirty="0" smtClean="0">
                  <a:solidFill>
                    <a:srgbClr val="005DA8"/>
                  </a:solidFill>
                </a:rPr>
                <a:t>adhèrent au régime de retraite</a:t>
              </a:r>
            </a:p>
          </p:txBody>
        </p:sp>
        <p:sp>
          <p:nvSpPr>
            <p:cNvPr id="45083" name="Text Box 28"/>
            <p:cNvSpPr txBox="1">
              <a:spLocks noChangeArrowheads="1"/>
            </p:cNvSpPr>
            <p:nvPr/>
          </p:nvSpPr>
          <p:spPr bwMode="auto">
            <a:xfrm>
              <a:off x="1110" y="2925"/>
              <a:ext cx="3175" cy="2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>
              <a:spAutoFit/>
            </a:bodyPr>
            <a:lstStyle>
              <a:lvl1pPr eaLnBrk="0" hangingPunct="0">
                <a:spcAft>
                  <a:spcPts val="600"/>
                </a:spcAft>
                <a:buClr>
                  <a:srgbClr val="BBE4F6"/>
                </a:buClr>
                <a:buFont typeface="Wingdings" pitchFamily="2" charset="2"/>
                <a:buChar char=""/>
                <a:defRPr sz="2200">
                  <a:solidFill>
                    <a:srgbClr val="666666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Aft>
                  <a:spcPts val="600"/>
                </a:spcAft>
                <a:buClr>
                  <a:srgbClr val="E46C0A"/>
                </a:buClr>
                <a:buFont typeface="Wingdings 3" pitchFamily="18" charset="2"/>
                <a:buChar char=""/>
                <a:defRPr sz="1600" b="1">
                  <a:solidFill>
                    <a:srgbClr val="008ACF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buClr>
                  <a:srgbClr val="666666"/>
                </a:buClr>
                <a:buFont typeface="Wingdings" pitchFamily="2" charset="2"/>
                <a:buChar char="§"/>
                <a:defRPr sz="1600">
                  <a:solidFill>
                    <a:srgbClr val="666666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1200" b="1">
                  <a:solidFill>
                    <a:srgbClr val="E46C0A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1200">
                  <a:solidFill>
                    <a:srgbClr val="666666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sz="1200">
                  <a:solidFill>
                    <a:srgbClr val="666666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sz="1200">
                  <a:solidFill>
                    <a:srgbClr val="666666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sz="1200">
                  <a:solidFill>
                    <a:srgbClr val="666666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sz="1200">
                  <a:solidFill>
                    <a:srgbClr val="666666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fr-FR" altLang="fr-FR" sz="2400" b="1" dirty="0" smtClean="0"/>
                <a:t>836</a:t>
              </a:r>
              <a:r>
                <a:rPr lang="fr-FR" altLang="fr-FR" sz="2000" b="1" dirty="0" smtClean="0">
                  <a:solidFill>
                    <a:srgbClr val="008ACF"/>
                  </a:solidFill>
                </a:rPr>
                <a:t> </a:t>
              </a:r>
              <a:r>
                <a:rPr lang="fr-FR" altLang="fr-FR" sz="2000" dirty="0" smtClean="0">
                  <a:solidFill>
                    <a:srgbClr val="005DA8"/>
                  </a:solidFill>
                </a:rPr>
                <a:t>Collaborateurs</a:t>
              </a:r>
            </a:p>
          </p:txBody>
        </p:sp>
      </p:grpSp>
      <p:sp>
        <p:nvSpPr>
          <p:cNvPr id="45060" name="Text Box 30"/>
          <p:cNvSpPr txBox="1">
            <a:spLocks noChangeArrowheads="1"/>
          </p:cNvSpPr>
          <p:nvPr/>
        </p:nvSpPr>
        <p:spPr bwMode="auto">
          <a:xfrm>
            <a:off x="2700338" y="981075"/>
            <a:ext cx="3168650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eaLnBrk="0" hangingPunct="0">
              <a:spcAft>
                <a:spcPts val="600"/>
              </a:spcAft>
              <a:buClr>
                <a:srgbClr val="BBE4F6"/>
              </a:buClr>
              <a:buFont typeface="Wingdings" pitchFamily="2" charset="2"/>
              <a:buChar char=""/>
              <a:defRPr sz="2200">
                <a:solidFill>
                  <a:srgbClr val="666666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rgbClr val="E46C0A"/>
              </a:buClr>
              <a:buFont typeface="Wingdings 3" pitchFamily="18" charset="2"/>
              <a:buChar char=""/>
              <a:defRPr sz="1600" b="1">
                <a:solidFill>
                  <a:srgbClr val="008ACF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buClr>
                <a:srgbClr val="666666"/>
              </a:buClr>
              <a:buFont typeface="Wingdings" pitchFamily="2" charset="2"/>
              <a:buChar char="§"/>
              <a:defRPr sz="1600">
                <a:solidFill>
                  <a:srgbClr val="666666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»"/>
              <a:defRPr sz="1200" b="1">
                <a:solidFill>
                  <a:srgbClr val="E46C0A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•"/>
              <a:defRPr sz="1200">
                <a:solidFill>
                  <a:srgbClr val="666666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200">
                <a:solidFill>
                  <a:srgbClr val="666666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200">
                <a:solidFill>
                  <a:srgbClr val="666666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200">
                <a:solidFill>
                  <a:srgbClr val="666666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200">
                <a:solidFill>
                  <a:srgbClr val="666666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fr-FR" altLang="fr-FR" sz="2400" b="1" smtClean="0"/>
              <a:t>Données 2015</a:t>
            </a:r>
          </a:p>
        </p:txBody>
      </p:sp>
      <p:sp>
        <p:nvSpPr>
          <p:cNvPr id="45061" name="ZoneTexte 30"/>
          <p:cNvSpPr txBox="1">
            <a:spLocks noChangeArrowheads="1"/>
          </p:cNvSpPr>
          <p:nvPr/>
        </p:nvSpPr>
        <p:spPr bwMode="auto">
          <a:xfrm>
            <a:off x="5940425" y="188913"/>
            <a:ext cx="31686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Aft>
                <a:spcPts val="600"/>
              </a:spcAft>
              <a:buClr>
                <a:srgbClr val="BBE4F6"/>
              </a:buClr>
              <a:buFont typeface="Wingdings" pitchFamily="2" charset="2"/>
              <a:buChar char=""/>
              <a:defRPr sz="2200">
                <a:solidFill>
                  <a:srgbClr val="666666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rgbClr val="E46C0A"/>
              </a:buClr>
              <a:buFont typeface="Wingdings 3" pitchFamily="18" charset="2"/>
              <a:buChar char=""/>
              <a:defRPr sz="1600" b="1">
                <a:solidFill>
                  <a:srgbClr val="008ACF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buClr>
                <a:srgbClr val="666666"/>
              </a:buClr>
              <a:buFont typeface="Wingdings" pitchFamily="2" charset="2"/>
              <a:buChar char="§"/>
              <a:defRPr sz="1600">
                <a:solidFill>
                  <a:srgbClr val="666666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»"/>
              <a:defRPr sz="1200" b="1">
                <a:solidFill>
                  <a:srgbClr val="E46C0A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•"/>
              <a:defRPr sz="1200">
                <a:solidFill>
                  <a:srgbClr val="666666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200">
                <a:solidFill>
                  <a:srgbClr val="666666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200">
                <a:solidFill>
                  <a:srgbClr val="666666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200">
                <a:solidFill>
                  <a:srgbClr val="666666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200">
                <a:solidFill>
                  <a:srgbClr val="666666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fr-FR" altLang="fr-FR" sz="1600" smtClean="0">
                <a:solidFill>
                  <a:prstClr val="white"/>
                </a:solidFill>
                <a:latin typeface="EmperorNineTeen"/>
                <a:ea typeface="Arial" pitchFamily="34" charset="0"/>
                <a:cs typeface="EmperorNineTeen"/>
              </a:rPr>
              <a:t>03 votre retraite complémentaire</a:t>
            </a:r>
          </a:p>
        </p:txBody>
      </p:sp>
      <p:sp>
        <p:nvSpPr>
          <p:cNvPr id="4" name="Rectangle à coins arrondis 3"/>
          <p:cNvSpPr/>
          <p:nvPr/>
        </p:nvSpPr>
        <p:spPr>
          <a:xfrm>
            <a:off x="539750" y="1557338"/>
            <a:ext cx="7920038" cy="4608512"/>
          </a:xfrm>
          <a:prstGeom prst="roundRect">
            <a:avLst/>
          </a:prstGeom>
          <a:noFill/>
          <a:ln>
            <a:solidFill>
              <a:srgbClr val="008AC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fr-FR">
              <a:solidFill>
                <a:prstClr val="white"/>
              </a:solidFill>
            </a:endParaRPr>
          </a:p>
        </p:txBody>
      </p:sp>
      <p:cxnSp>
        <p:nvCxnSpPr>
          <p:cNvPr id="16" name="Connecteur droit 15"/>
          <p:cNvCxnSpPr/>
          <p:nvPr/>
        </p:nvCxnSpPr>
        <p:spPr>
          <a:xfrm>
            <a:off x="827088" y="981075"/>
            <a:ext cx="777716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064" name="Grouper 18"/>
          <p:cNvGrpSpPr>
            <a:grpSpLocks/>
          </p:cNvGrpSpPr>
          <p:nvPr/>
        </p:nvGrpSpPr>
        <p:grpSpPr bwMode="auto">
          <a:xfrm>
            <a:off x="1042988" y="2116138"/>
            <a:ext cx="939800" cy="838200"/>
            <a:chOff x="-304800" y="4495800"/>
            <a:chExt cx="1752600" cy="1524000"/>
          </a:xfrm>
        </p:grpSpPr>
        <p:pic>
          <p:nvPicPr>
            <p:cNvPr id="45078" name="Image 16" descr="icones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4010" r="80833" b="2496"/>
            <a:stretch>
              <a:fillRect/>
            </a:stretch>
          </p:blipFill>
          <p:spPr bwMode="auto">
            <a:xfrm>
              <a:off x="-304800" y="4495800"/>
              <a:ext cx="17526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Rectangle 18"/>
            <p:cNvSpPr/>
            <p:nvPr/>
          </p:nvSpPr>
          <p:spPr>
            <a:xfrm>
              <a:off x="1065898" y="5791776"/>
              <a:ext cx="381902" cy="1529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fr-FR">
                <a:solidFill>
                  <a:prstClr val="white"/>
                </a:solidFill>
              </a:endParaRPr>
            </a:p>
          </p:txBody>
        </p:sp>
      </p:grpSp>
      <p:pic>
        <p:nvPicPr>
          <p:cNvPr id="45065" name="Image 24" descr="icon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5382" r="61250" b="62917"/>
          <a:stretch>
            <a:fillRect/>
          </a:stretch>
        </p:blipFill>
        <p:spPr bwMode="auto">
          <a:xfrm>
            <a:off x="3995738" y="3068638"/>
            <a:ext cx="12461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6" name="Image 18" descr="icone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67" t="37592" r="7500" b="38913"/>
          <a:stretch>
            <a:fillRect/>
          </a:stretch>
        </p:blipFill>
        <p:spPr bwMode="auto">
          <a:xfrm>
            <a:off x="3924300" y="5133975"/>
            <a:ext cx="1109663" cy="8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7" name="Image 15" descr="icones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67" t="1357" r="2499" b="64758"/>
          <a:stretch>
            <a:fillRect/>
          </a:stretch>
        </p:blipFill>
        <p:spPr bwMode="auto">
          <a:xfrm>
            <a:off x="900113" y="3613150"/>
            <a:ext cx="871537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5068" name="Groupe 4"/>
          <p:cNvGrpSpPr>
            <a:grpSpLocks/>
          </p:cNvGrpSpPr>
          <p:nvPr/>
        </p:nvGrpSpPr>
        <p:grpSpPr bwMode="auto">
          <a:xfrm>
            <a:off x="6372225" y="1844675"/>
            <a:ext cx="936625" cy="763588"/>
            <a:chOff x="6660207" y="1844824"/>
            <a:chExt cx="935957" cy="763832"/>
          </a:xfrm>
        </p:grpSpPr>
        <p:sp>
          <p:nvSpPr>
            <p:cNvPr id="2" name="Organigramme : Connecteur 1"/>
            <p:cNvSpPr/>
            <p:nvPr/>
          </p:nvSpPr>
          <p:spPr>
            <a:xfrm>
              <a:off x="6769667" y="1844824"/>
              <a:ext cx="755111" cy="763832"/>
            </a:xfrm>
            <a:prstGeom prst="flowChartConnector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fr-FR" sz="1600" b="1" dirty="0">
                <a:solidFill>
                  <a:srgbClr val="008ACF"/>
                </a:solidFill>
              </a:endParaRPr>
            </a:p>
          </p:txBody>
        </p:sp>
        <p:sp>
          <p:nvSpPr>
            <p:cNvPr id="45077" name="ZoneTexte 2"/>
            <p:cNvSpPr txBox="1">
              <a:spLocks noChangeArrowheads="1"/>
            </p:cNvSpPr>
            <p:nvPr/>
          </p:nvSpPr>
          <p:spPr bwMode="auto">
            <a:xfrm>
              <a:off x="6660207" y="1898001"/>
              <a:ext cx="935957" cy="523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Aft>
                  <a:spcPts val="600"/>
                </a:spcAft>
                <a:buClr>
                  <a:srgbClr val="BBE4F6"/>
                </a:buClr>
                <a:buFont typeface="Wingdings" pitchFamily="2" charset="2"/>
                <a:buChar char=""/>
                <a:defRPr sz="2200">
                  <a:solidFill>
                    <a:srgbClr val="666666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Aft>
                  <a:spcPts val="600"/>
                </a:spcAft>
                <a:buClr>
                  <a:srgbClr val="E46C0A"/>
                </a:buClr>
                <a:buFont typeface="Wingdings 3" pitchFamily="18" charset="2"/>
                <a:buChar char=""/>
                <a:defRPr sz="1600" b="1">
                  <a:solidFill>
                    <a:srgbClr val="008ACF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buClr>
                  <a:srgbClr val="666666"/>
                </a:buClr>
                <a:buFont typeface="Wingdings" pitchFamily="2" charset="2"/>
                <a:buChar char="§"/>
                <a:defRPr sz="1600">
                  <a:solidFill>
                    <a:srgbClr val="666666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1200" b="1">
                  <a:solidFill>
                    <a:srgbClr val="E46C0A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1200">
                  <a:solidFill>
                    <a:srgbClr val="666666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sz="1200">
                  <a:solidFill>
                    <a:srgbClr val="666666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sz="1200">
                  <a:solidFill>
                    <a:srgbClr val="666666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sz="1200">
                  <a:solidFill>
                    <a:srgbClr val="666666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sz="1200">
                  <a:solidFill>
                    <a:srgbClr val="666666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ClrTx/>
                <a:buFontTx/>
                <a:buNone/>
              </a:pPr>
              <a:r>
                <a:rPr lang="fr-FR" altLang="fr-FR" sz="1400" b="1" smtClean="0">
                  <a:solidFill>
                    <a:srgbClr val="0070C0"/>
                  </a:solidFill>
                  <a:latin typeface="Verdana" pitchFamily="34" charset="0"/>
                  <a:sym typeface="Wingdings" pitchFamily="2" charset="2"/>
                </a:rPr>
                <a:t></a:t>
              </a:r>
              <a:endParaRPr lang="fr-FR" altLang="fr-FR" sz="1400" b="1" smtClean="0">
                <a:solidFill>
                  <a:srgbClr val="0070C0"/>
                </a:solidFill>
                <a:latin typeface="Verdana" pitchFamily="34" charset="0"/>
              </a:endParaRPr>
            </a:p>
            <a:p>
              <a:pPr eaLnBrk="1" hangingPunct="1">
                <a:spcAft>
                  <a:spcPct val="0"/>
                </a:spcAft>
                <a:buClrTx/>
                <a:buFontTx/>
                <a:buNone/>
              </a:pPr>
              <a:r>
                <a:rPr lang="fr-FR" altLang="fr-FR" sz="1400" b="1" smtClean="0">
                  <a:solidFill>
                    <a:srgbClr val="0070C0"/>
                  </a:solidFill>
                  <a:latin typeface="Verdana" pitchFamily="34" charset="0"/>
                </a:rPr>
                <a:t>+1,6%</a:t>
              </a:r>
            </a:p>
          </p:txBody>
        </p:sp>
      </p:grpSp>
      <p:sp>
        <p:nvSpPr>
          <p:cNvPr id="24" name="Organigramme : Connecteur 23"/>
          <p:cNvSpPr/>
          <p:nvPr/>
        </p:nvSpPr>
        <p:spPr>
          <a:xfrm>
            <a:off x="7369175" y="3775075"/>
            <a:ext cx="755650" cy="765175"/>
          </a:xfrm>
          <a:prstGeom prst="flowChartConnector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fr-FR" sz="1600" b="1" dirty="0">
              <a:solidFill>
                <a:srgbClr val="008ACF"/>
              </a:solidFill>
            </a:endParaRPr>
          </a:p>
        </p:txBody>
      </p:sp>
      <p:sp>
        <p:nvSpPr>
          <p:cNvPr id="45070" name="ZoneTexte 24"/>
          <p:cNvSpPr txBox="1">
            <a:spLocks noChangeArrowheads="1"/>
          </p:cNvSpPr>
          <p:nvPr/>
        </p:nvSpPr>
        <p:spPr bwMode="auto">
          <a:xfrm>
            <a:off x="7308850" y="3789363"/>
            <a:ext cx="9350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Aft>
                <a:spcPts val="600"/>
              </a:spcAft>
              <a:buClr>
                <a:srgbClr val="BBE4F6"/>
              </a:buClr>
              <a:buFont typeface="Wingdings" pitchFamily="2" charset="2"/>
              <a:buChar char=""/>
              <a:defRPr sz="2200">
                <a:solidFill>
                  <a:srgbClr val="666666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rgbClr val="E46C0A"/>
              </a:buClr>
              <a:buFont typeface="Wingdings 3" pitchFamily="18" charset="2"/>
              <a:buChar char=""/>
              <a:defRPr sz="1600" b="1">
                <a:solidFill>
                  <a:srgbClr val="008ACF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buClr>
                <a:srgbClr val="666666"/>
              </a:buClr>
              <a:buFont typeface="Wingdings" pitchFamily="2" charset="2"/>
              <a:buChar char="§"/>
              <a:defRPr sz="1600">
                <a:solidFill>
                  <a:srgbClr val="666666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»"/>
              <a:defRPr sz="1200" b="1">
                <a:solidFill>
                  <a:srgbClr val="E46C0A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•"/>
              <a:defRPr sz="1200">
                <a:solidFill>
                  <a:srgbClr val="666666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200">
                <a:solidFill>
                  <a:srgbClr val="666666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200">
                <a:solidFill>
                  <a:srgbClr val="666666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200">
                <a:solidFill>
                  <a:srgbClr val="666666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200">
                <a:solidFill>
                  <a:srgbClr val="666666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fr-FR" altLang="fr-FR" sz="1400" b="1" smtClean="0">
                <a:solidFill>
                  <a:srgbClr val="0070C0"/>
                </a:solidFill>
                <a:latin typeface="Verdana" pitchFamily="34" charset="0"/>
                <a:sym typeface="Wingdings" pitchFamily="2" charset="2"/>
              </a:rPr>
              <a:t></a:t>
            </a:r>
            <a:endParaRPr lang="fr-FR" altLang="fr-FR" sz="1400" b="1" smtClean="0">
              <a:solidFill>
                <a:srgbClr val="0070C0"/>
              </a:solidFill>
              <a:latin typeface="Verdana" pitchFamily="34" charset="0"/>
            </a:endParaRPr>
          </a:p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fr-FR" altLang="fr-FR" sz="1400" b="1" smtClean="0">
                <a:solidFill>
                  <a:srgbClr val="0070C0"/>
                </a:solidFill>
                <a:latin typeface="Verdana" pitchFamily="34" charset="0"/>
              </a:rPr>
              <a:t>+1,5%</a:t>
            </a:r>
          </a:p>
        </p:txBody>
      </p:sp>
      <p:grpSp>
        <p:nvGrpSpPr>
          <p:cNvPr id="45071" name="Groupe 4"/>
          <p:cNvGrpSpPr>
            <a:grpSpLocks/>
          </p:cNvGrpSpPr>
          <p:nvPr/>
        </p:nvGrpSpPr>
        <p:grpSpPr bwMode="auto">
          <a:xfrm>
            <a:off x="971550" y="4752975"/>
            <a:ext cx="936625" cy="763588"/>
            <a:chOff x="6688044" y="1844824"/>
            <a:chExt cx="935957" cy="763832"/>
          </a:xfrm>
        </p:grpSpPr>
        <p:sp>
          <p:nvSpPr>
            <p:cNvPr id="27" name="Organigramme : Connecteur 26"/>
            <p:cNvSpPr/>
            <p:nvPr/>
          </p:nvSpPr>
          <p:spPr>
            <a:xfrm>
              <a:off x="6768949" y="1844824"/>
              <a:ext cx="755111" cy="763832"/>
            </a:xfrm>
            <a:prstGeom prst="flowChartConnector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fr-FR" sz="1600" b="1" dirty="0">
                <a:solidFill>
                  <a:srgbClr val="008ACF"/>
                </a:solidFill>
              </a:endParaRPr>
            </a:p>
          </p:txBody>
        </p:sp>
        <p:sp>
          <p:nvSpPr>
            <p:cNvPr id="45075" name="ZoneTexte 2"/>
            <p:cNvSpPr txBox="1">
              <a:spLocks noChangeArrowheads="1"/>
            </p:cNvSpPr>
            <p:nvPr/>
          </p:nvSpPr>
          <p:spPr bwMode="auto">
            <a:xfrm>
              <a:off x="6688044" y="1916832"/>
              <a:ext cx="935957" cy="523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Aft>
                  <a:spcPts val="600"/>
                </a:spcAft>
                <a:buClr>
                  <a:srgbClr val="BBE4F6"/>
                </a:buClr>
                <a:buFont typeface="Wingdings" pitchFamily="2" charset="2"/>
                <a:buChar char=""/>
                <a:defRPr sz="2200">
                  <a:solidFill>
                    <a:srgbClr val="666666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Aft>
                  <a:spcPts val="600"/>
                </a:spcAft>
                <a:buClr>
                  <a:srgbClr val="E46C0A"/>
                </a:buClr>
                <a:buFont typeface="Wingdings 3" pitchFamily="18" charset="2"/>
                <a:buChar char=""/>
                <a:defRPr sz="1600" b="1">
                  <a:solidFill>
                    <a:srgbClr val="008ACF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buClr>
                  <a:srgbClr val="666666"/>
                </a:buClr>
                <a:buFont typeface="Wingdings" pitchFamily="2" charset="2"/>
                <a:buChar char="§"/>
                <a:defRPr sz="1600">
                  <a:solidFill>
                    <a:srgbClr val="666666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1200" b="1">
                  <a:solidFill>
                    <a:srgbClr val="E46C0A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1200">
                  <a:solidFill>
                    <a:srgbClr val="666666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sz="1200">
                  <a:solidFill>
                    <a:srgbClr val="666666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sz="1200">
                  <a:solidFill>
                    <a:srgbClr val="666666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sz="1200">
                  <a:solidFill>
                    <a:srgbClr val="666666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sz="1200">
                  <a:solidFill>
                    <a:srgbClr val="666666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ClrTx/>
                <a:buFontTx/>
                <a:buNone/>
              </a:pPr>
              <a:r>
                <a:rPr lang="fr-FR" altLang="fr-FR" sz="1400" b="1" smtClean="0">
                  <a:solidFill>
                    <a:srgbClr val="0070C0"/>
                  </a:solidFill>
                  <a:latin typeface="Verdana" pitchFamily="34" charset="0"/>
                  <a:sym typeface="Wingdings" pitchFamily="2" charset="2"/>
                </a:rPr>
                <a:t></a:t>
              </a:r>
            </a:p>
            <a:p>
              <a:pPr eaLnBrk="1" hangingPunct="1">
                <a:spcAft>
                  <a:spcPct val="0"/>
                </a:spcAft>
                <a:buClrTx/>
                <a:buFontTx/>
                <a:buNone/>
              </a:pPr>
              <a:r>
                <a:rPr lang="fr-FR" altLang="fr-FR" sz="1400" b="1" smtClean="0">
                  <a:solidFill>
                    <a:srgbClr val="0070C0"/>
                  </a:solidFill>
                  <a:latin typeface="Verdana" pitchFamily="34" charset="0"/>
                </a:rPr>
                <a:t>-1,5%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9209709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5D8E7-1241-45C4-A6A0-38EB0B9B04C4}" type="datetime1">
              <a:rPr lang="fr-FR" smtClean="0"/>
              <a:t>07/12/2017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fr-FR" sz="1400" b="1" smtClean="0">
                <a:solidFill>
                  <a:srgbClr val="005DA8"/>
                </a:solidFill>
              </a:rPr>
              <a:t>Retraite - Prévoyance - Santé - Epargne</a:t>
            </a:r>
            <a:r>
              <a:rPr lang="fr-FR" sz="1600" b="1" smtClean="0">
                <a:solidFill>
                  <a:srgbClr val="005DA8"/>
                </a:solidFill>
              </a:rPr>
              <a:t>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56065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160788" y="6453336"/>
            <a:ext cx="368300" cy="225425"/>
          </a:xfrm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DA4C4CA6-8614-4108-9BE8-98DA6E48A068}" type="slidenum">
              <a:rPr lang="fr-FR" sz="1000" smtClean="0"/>
              <a:pPr eaLnBrk="1" hangingPunct="1"/>
              <a:t>6</a:t>
            </a:fld>
            <a:endParaRPr lang="fr-FR" sz="1000" dirty="0" smtClean="0"/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816843" y="476672"/>
            <a:ext cx="7806457" cy="457424"/>
          </a:xfrm>
        </p:spPr>
        <p:txBody>
          <a:bodyPr/>
          <a:lstStyle/>
          <a:p>
            <a:pPr eaLnBrk="1" hangingPunct="1"/>
            <a:r>
              <a:rPr lang="fr-FR" dirty="0" smtClean="0"/>
              <a:t>L’action sociale du Groupe AGRICA</a:t>
            </a:r>
          </a:p>
        </p:txBody>
      </p:sp>
      <p:sp>
        <p:nvSpPr>
          <p:cNvPr id="6149" name="Text Box 3"/>
          <p:cNvSpPr txBox="1">
            <a:spLocks noChangeArrowheads="1"/>
          </p:cNvSpPr>
          <p:nvPr/>
        </p:nvSpPr>
        <p:spPr bwMode="auto">
          <a:xfrm>
            <a:off x="900113" y="1484313"/>
            <a:ext cx="727228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358775" eaLnBrk="0" hangingPunct="0"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lvl="2" algn="l">
              <a:buFont typeface="Wingdings" pitchFamily="2" charset="2"/>
              <a:buNone/>
            </a:pPr>
            <a:r>
              <a:rPr lang="fr-FR" sz="1600" dirty="0"/>
              <a:t>Vous accompagner tout au long de votre retraite pour vous permettre de :</a:t>
            </a:r>
          </a:p>
        </p:txBody>
      </p:sp>
      <p:sp>
        <p:nvSpPr>
          <p:cNvPr id="6151" name="Text Box 5"/>
          <p:cNvSpPr txBox="1">
            <a:spLocks noChangeArrowheads="1"/>
          </p:cNvSpPr>
          <p:nvPr/>
        </p:nvSpPr>
        <p:spPr bwMode="auto">
          <a:xfrm>
            <a:off x="611560" y="4325740"/>
            <a:ext cx="8154987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358775" eaLnBrk="0" hangingPunct="0"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lvl="2" algn="l">
              <a:buFont typeface="Wingdings" pitchFamily="2" charset="2"/>
              <a:buNone/>
            </a:pPr>
            <a:r>
              <a:rPr lang="fr-FR" sz="1600" b="1" dirty="0"/>
              <a:t>Notre engagement solidaire : des actions concrètes pour </a:t>
            </a:r>
            <a:r>
              <a:rPr lang="fr-FR" sz="1600" b="1" dirty="0" smtClean="0">
                <a:solidFill>
                  <a:srgbClr val="EE7F00"/>
                </a:solidFill>
              </a:rPr>
              <a:t>prévenir</a:t>
            </a:r>
            <a:r>
              <a:rPr lang="fr-FR" sz="1600" b="1" dirty="0" smtClean="0"/>
              <a:t> </a:t>
            </a:r>
            <a:r>
              <a:rPr lang="fr-FR" sz="1600" b="1" dirty="0"/>
              <a:t>et </a:t>
            </a:r>
            <a:r>
              <a:rPr lang="fr-FR" sz="1600" b="1" dirty="0" smtClean="0">
                <a:solidFill>
                  <a:srgbClr val="AC320C"/>
                </a:solidFill>
              </a:rPr>
              <a:t>accompagner</a:t>
            </a:r>
            <a:r>
              <a:rPr lang="fr-FR" sz="1800" b="1" dirty="0" smtClean="0">
                <a:solidFill>
                  <a:srgbClr val="AC320C"/>
                </a:solidFill>
              </a:rPr>
              <a:t> </a:t>
            </a:r>
            <a:r>
              <a:rPr lang="fr-FR" sz="1600" b="1" dirty="0"/>
              <a:t>!</a:t>
            </a:r>
          </a:p>
        </p:txBody>
      </p:sp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>
          <a:xfrm>
            <a:off x="1187624" y="2420888"/>
            <a:ext cx="5832648" cy="172819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r-FR" dirty="0"/>
              <a:t>Faire face aux </a:t>
            </a:r>
            <a:r>
              <a:rPr lang="fr-FR" dirty="0" smtClean="0"/>
              <a:t>imprévus</a:t>
            </a:r>
          </a:p>
          <a:p>
            <a:pPr marL="342900" lvl="1" indent="-342900">
              <a:spcBef>
                <a:spcPct val="120000"/>
              </a:spcBef>
              <a:spcAft>
                <a:spcPct val="0"/>
              </a:spcAft>
              <a:buClrTx/>
              <a:buSzPct val="150000"/>
              <a:buBlip>
                <a:blip r:embed="rId3"/>
              </a:buBlip>
            </a:pPr>
            <a:r>
              <a:rPr lang="fr-FR" sz="1600" dirty="0">
                <a:solidFill>
                  <a:schemeClr val="tx1"/>
                </a:solidFill>
              </a:rPr>
              <a:t>Faciliter votre </a:t>
            </a:r>
            <a:r>
              <a:rPr lang="fr-FR" sz="1600" dirty="0" smtClean="0">
                <a:solidFill>
                  <a:schemeClr val="tx1"/>
                </a:solidFill>
              </a:rPr>
              <a:t>quotidien</a:t>
            </a:r>
          </a:p>
          <a:p>
            <a:pPr marL="342900" lvl="1" indent="-342900">
              <a:spcBef>
                <a:spcPct val="120000"/>
              </a:spcBef>
              <a:spcAft>
                <a:spcPct val="0"/>
              </a:spcAft>
              <a:buClrTx/>
              <a:buSzPct val="150000"/>
              <a:buBlip>
                <a:blip r:embed="rId3"/>
              </a:buBlip>
            </a:pPr>
            <a:r>
              <a:rPr lang="fr-FR" sz="1600" dirty="0" smtClean="0">
                <a:solidFill>
                  <a:schemeClr val="tx1"/>
                </a:solidFill>
              </a:rPr>
              <a:t>Vivre </a:t>
            </a:r>
            <a:r>
              <a:rPr lang="fr-FR" sz="1600" dirty="0">
                <a:solidFill>
                  <a:schemeClr val="tx1"/>
                </a:solidFill>
              </a:rPr>
              <a:t>sereinement votre avancée en </a:t>
            </a:r>
            <a:r>
              <a:rPr lang="fr-FR" sz="1600" dirty="0" smtClean="0">
                <a:solidFill>
                  <a:schemeClr val="tx1"/>
                </a:solidFill>
              </a:rPr>
              <a:t>âge : cultiver le </a:t>
            </a:r>
            <a:r>
              <a:rPr lang="fr-FR" sz="1600" dirty="0" smtClean="0">
                <a:solidFill>
                  <a:srgbClr val="005DA8"/>
                </a:solidFill>
              </a:rPr>
              <a:t>« bien vieillir »</a:t>
            </a:r>
            <a:endParaRPr lang="fr-FR" sz="1600" dirty="0">
              <a:solidFill>
                <a:srgbClr val="005DA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84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68106C63-2814-4B82-AFB9-7A3A2447BB9D}" type="slidenum">
              <a:rPr lang="fr-FR" sz="1000" smtClean="0"/>
              <a:pPr eaLnBrk="1" hangingPunct="1"/>
              <a:t>7</a:t>
            </a:fld>
            <a:endParaRPr lang="fr-FR" sz="1000" smtClean="0"/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>
          <a:xfrm>
            <a:off x="874713" y="476672"/>
            <a:ext cx="5267325" cy="454025"/>
          </a:xfrm>
        </p:spPr>
        <p:txBody>
          <a:bodyPr/>
          <a:lstStyle/>
          <a:p>
            <a:pPr eaLnBrk="1" hangingPunct="1"/>
            <a:r>
              <a:rPr lang="fr-FR" dirty="0" smtClean="0">
                <a:solidFill>
                  <a:srgbClr val="EE7F00"/>
                </a:solidFill>
              </a:rPr>
              <a:t>Prévenir</a:t>
            </a:r>
            <a:r>
              <a:rPr lang="fr-FR" dirty="0" smtClean="0"/>
              <a:t>, pour bien vieillir</a:t>
            </a:r>
          </a:p>
        </p:txBody>
      </p:sp>
      <p:sp>
        <p:nvSpPr>
          <p:cNvPr id="11270" name="Rectangle 4"/>
          <p:cNvSpPr>
            <a:spLocks noChangeArrowheads="1"/>
          </p:cNvSpPr>
          <p:nvPr/>
        </p:nvSpPr>
        <p:spPr bwMode="auto">
          <a:xfrm>
            <a:off x="945467" y="2276872"/>
            <a:ext cx="7488237" cy="749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/>
          <a:p>
            <a:pPr marL="714375" lvl="1" indent="-257175" algn="l">
              <a:spcBef>
                <a:spcPct val="50000"/>
              </a:spcBef>
              <a:buSzPct val="150000"/>
            </a:pPr>
            <a:r>
              <a:rPr lang="fr-FR" sz="1600" b="1" dirty="0">
                <a:solidFill>
                  <a:schemeClr val="bg2">
                    <a:lumMod val="50000"/>
                  </a:schemeClr>
                </a:solidFill>
              </a:rPr>
              <a:t>	</a:t>
            </a:r>
            <a:r>
              <a:rPr lang="fr-FR" sz="1400" b="1" dirty="0" smtClean="0">
                <a:solidFill>
                  <a:schemeClr val="bg2">
                    <a:lumMod val="50000"/>
                  </a:schemeClr>
                </a:solidFill>
              </a:rPr>
              <a:t>Un </a:t>
            </a:r>
            <a:r>
              <a:rPr lang="fr-FR" sz="1400" b="1" dirty="0">
                <a:solidFill>
                  <a:schemeClr val="bg2">
                    <a:lumMod val="50000"/>
                  </a:schemeClr>
                </a:solidFill>
              </a:rPr>
              <a:t>parcours de prévention constitué de séminaires </a:t>
            </a:r>
            <a:r>
              <a:rPr lang="fr-FR" sz="1400" b="1" dirty="0" smtClean="0">
                <a:solidFill>
                  <a:schemeClr val="bg2">
                    <a:lumMod val="50000"/>
                  </a:schemeClr>
                </a:solidFill>
              </a:rPr>
              <a:t>résidentiels pour </a:t>
            </a:r>
            <a:r>
              <a:rPr lang="fr-FR" sz="1400" b="1" dirty="0">
                <a:solidFill>
                  <a:schemeClr val="bg2">
                    <a:lumMod val="50000"/>
                  </a:schemeClr>
                </a:solidFill>
              </a:rPr>
              <a:t>aborder sereinement cette nouvelle vie et en profiter le plus longtemps possible </a:t>
            </a:r>
          </a:p>
        </p:txBody>
      </p:sp>
      <p:sp>
        <p:nvSpPr>
          <p:cNvPr id="11272" name="Oval 6"/>
          <p:cNvSpPr>
            <a:spLocks noChangeArrowheads="1"/>
          </p:cNvSpPr>
          <p:nvPr/>
        </p:nvSpPr>
        <p:spPr bwMode="auto">
          <a:xfrm>
            <a:off x="1583794" y="3212976"/>
            <a:ext cx="1944687" cy="79057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none" lIns="36000" tIns="36000" rIns="36000" bIns="36000" anchor="ctr"/>
          <a:lstStyle/>
          <a:p>
            <a:r>
              <a:rPr lang="fr-FR" b="1" dirty="0">
                <a:solidFill>
                  <a:schemeClr val="bg1"/>
                </a:solidFill>
              </a:rPr>
              <a:t>Séminaires </a:t>
            </a:r>
          </a:p>
          <a:p>
            <a:r>
              <a:rPr lang="fr-FR" b="1" dirty="0">
                <a:solidFill>
                  <a:schemeClr val="bg1"/>
                </a:solidFill>
              </a:rPr>
              <a:t>Nouveaux retraités</a:t>
            </a:r>
          </a:p>
        </p:txBody>
      </p:sp>
      <p:sp>
        <p:nvSpPr>
          <p:cNvPr id="12" name="Espace réservé du contenu 2"/>
          <p:cNvSpPr>
            <a:spLocks noGrp="1"/>
          </p:cNvSpPr>
          <p:nvPr>
            <p:ph idx="1"/>
          </p:nvPr>
        </p:nvSpPr>
        <p:spPr>
          <a:xfrm>
            <a:off x="1187624" y="1700808"/>
            <a:ext cx="5832648" cy="61131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r-FR" dirty="0"/>
              <a:t>Pour les nouveaux </a:t>
            </a:r>
            <a:r>
              <a:rPr lang="fr-FR" dirty="0" smtClean="0"/>
              <a:t>retraités</a:t>
            </a:r>
          </a:p>
          <a:p>
            <a:pPr marL="0" indent="0">
              <a:lnSpc>
                <a:spcPct val="100000"/>
              </a:lnSpc>
              <a:buNone/>
            </a:pP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1583794" y="4276102"/>
            <a:ext cx="59670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400" dirty="0" smtClean="0"/>
              <a:t>Pour prendre </a:t>
            </a:r>
            <a:r>
              <a:rPr lang="fr-FR" sz="1400" dirty="0"/>
              <a:t>le temps de réfléchir aux changements intervenus dans </a:t>
            </a:r>
            <a:r>
              <a:rPr lang="fr-FR" sz="1400" dirty="0" smtClean="0"/>
              <a:t>sa nouvelle </a:t>
            </a:r>
            <a:r>
              <a:rPr lang="fr-FR" sz="1400" dirty="0"/>
              <a:t>vie </a:t>
            </a:r>
            <a:r>
              <a:rPr lang="fr-FR" sz="1400" dirty="0" smtClean="0"/>
              <a:t>et en </a:t>
            </a:r>
            <a:r>
              <a:rPr lang="fr-FR" sz="1400" dirty="0"/>
              <a:t>tirer le meilleur profit </a:t>
            </a:r>
            <a:r>
              <a:rPr lang="fr-FR" sz="1400" dirty="0" smtClean="0"/>
              <a:t>possible</a:t>
            </a:r>
          </a:p>
          <a:p>
            <a:pPr algn="l"/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316930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68106C63-2814-4B82-AFB9-7A3A2447BB9D}" type="slidenum">
              <a:rPr lang="fr-FR" sz="1000" smtClean="0"/>
              <a:pPr eaLnBrk="1" hangingPunct="1"/>
              <a:t>8</a:t>
            </a:fld>
            <a:endParaRPr lang="fr-FR" sz="1000" smtClean="0"/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>
          <a:xfrm>
            <a:off x="874713" y="476672"/>
            <a:ext cx="5267325" cy="454025"/>
          </a:xfrm>
        </p:spPr>
        <p:txBody>
          <a:bodyPr/>
          <a:lstStyle/>
          <a:p>
            <a:pPr eaLnBrk="1" hangingPunct="1"/>
            <a:r>
              <a:rPr lang="fr-FR" dirty="0" smtClean="0">
                <a:solidFill>
                  <a:srgbClr val="EE7F00"/>
                </a:solidFill>
              </a:rPr>
              <a:t>Prévenir</a:t>
            </a:r>
            <a:r>
              <a:rPr lang="fr-FR" dirty="0" smtClean="0"/>
              <a:t>, pour bien vieillir</a:t>
            </a:r>
          </a:p>
        </p:txBody>
      </p:sp>
      <p:sp>
        <p:nvSpPr>
          <p:cNvPr id="11270" name="Rectangle 4"/>
          <p:cNvSpPr>
            <a:spLocks noChangeArrowheads="1"/>
          </p:cNvSpPr>
          <p:nvPr/>
        </p:nvSpPr>
        <p:spPr bwMode="auto">
          <a:xfrm>
            <a:off x="899592" y="2037039"/>
            <a:ext cx="7488237" cy="749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/>
          <a:p>
            <a:pPr marL="714375" lvl="1" indent="-257175" algn="l">
              <a:spcBef>
                <a:spcPct val="50000"/>
              </a:spcBef>
              <a:buSzPct val="150000"/>
            </a:pPr>
            <a:r>
              <a:rPr lang="fr-FR" sz="1600" b="1" dirty="0">
                <a:solidFill>
                  <a:schemeClr val="bg2">
                    <a:lumMod val="50000"/>
                  </a:schemeClr>
                </a:solidFill>
              </a:rPr>
              <a:t>	</a:t>
            </a:r>
            <a:r>
              <a:rPr lang="fr-FR" sz="1400" b="1" dirty="0" smtClean="0">
                <a:solidFill>
                  <a:schemeClr val="bg2">
                    <a:lumMod val="50000"/>
                  </a:schemeClr>
                </a:solidFill>
              </a:rPr>
              <a:t>Un </a:t>
            </a:r>
            <a:r>
              <a:rPr lang="fr-FR" sz="1400" b="1" dirty="0">
                <a:solidFill>
                  <a:schemeClr val="bg2">
                    <a:lumMod val="50000"/>
                  </a:schemeClr>
                </a:solidFill>
              </a:rPr>
              <a:t>parcours de prévention constitué de séminaires résidentiels de 5 jours pour aborder sereinement cette nouvelle vie et en profiter le plus longtemps possible </a:t>
            </a:r>
          </a:p>
        </p:txBody>
      </p:sp>
      <p:sp>
        <p:nvSpPr>
          <p:cNvPr id="11273" name="Oval 7"/>
          <p:cNvSpPr>
            <a:spLocks noChangeArrowheads="1"/>
          </p:cNvSpPr>
          <p:nvPr/>
        </p:nvSpPr>
        <p:spPr bwMode="auto">
          <a:xfrm>
            <a:off x="3041125" y="3094469"/>
            <a:ext cx="2087562" cy="790575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none" lIns="36000" tIns="36000" rIns="36000" bIns="36000" anchor="ctr"/>
          <a:lstStyle/>
          <a:p>
            <a:r>
              <a:rPr lang="fr-FR" b="1" dirty="0"/>
              <a:t>Cultiver et projeter </a:t>
            </a:r>
          </a:p>
          <a:p>
            <a:r>
              <a:rPr lang="fr-FR" b="1" dirty="0"/>
              <a:t>son vieillissement</a:t>
            </a:r>
          </a:p>
        </p:txBody>
      </p:sp>
      <p:sp>
        <p:nvSpPr>
          <p:cNvPr id="12" name="Espace réservé du contenu 2"/>
          <p:cNvSpPr>
            <a:spLocks noGrp="1"/>
          </p:cNvSpPr>
          <p:nvPr>
            <p:ph idx="1"/>
          </p:nvPr>
        </p:nvSpPr>
        <p:spPr>
          <a:xfrm>
            <a:off x="1115616" y="1484784"/>
            <a:ext cx="5832648" cy="61131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r-FR" dirty="0"/>
              <a:t>Pour les nouveaux </a:t>
            </a:r>
            <a:r>
              <a:rPr lang="fr-FR" dirty="0" smtClean="0"/>
              <a:t>retraités</a:t>
            </a:r>
          </a:p>
          <a:p>
            <a:pPr marL="0" indent="0">
              <a:lnSpc>
                <a:spcPct val="100000"/>
              </a:lnSpc>
              <a:buNone/>
            </a:pP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1492643" y="4221088"/>
            <a:ext cx="72720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 algn="l"/>
            <a:r>
              <a:rPr lang="fr-FR" sz="1400" dirty="0" smtClean="0"/>
              <a:t>Pour vivre </a:t>
            </a:r>
            <a:r>
              <a:rPr lang="fr-FR" sz="1400" dirty="0"/>
              <a:t>une </a:t>
            </a:r>
            <a:r>
              <a:rPr lang="fr-FR" sz="1400" dirty="0" smtClean="0"/>
              <a:t>retraite pleine</a:t>
            </a:r>
            <a:r>
              <a:rPr lang="fr-FR" sz="1400" dirty="0"/>
              <a:t>, assumée et </a:t>
            </a:r>
            <a:r>
              <a:rPr lang="fr-FR" sz="1400" dirty="0" smtClean="0"/>
              <a:t>valorisée en : </a:t>
            </a:r>
          </a:p>
          <a:p>
            <a:pPr marL="182563" indent="-182563" algn="l"/>
            <a:r>
              <a:rPr lang="fr-FR" sz="1400" dirty="0" smtClean="0"/>
              <a:t>- identifiant ses ressources </a:t>
            </a:r>
            <a:r>
              <a:rPr lang="fr-FR" sz="1400" dirty="0"/>
              <a:t>personnelles pour mieux les préserver et les développer ;</a:t>
            </a:r>
          </a:p>
          <a:p>
            <a:pPr marL="182563" lvl="0" indent="-182563" algn="l"/>
            <a:r>
              <a:rPr lang="fr-FR" sz="1400" dirty="0" smtClean="0"/>
              <a:t>- en se projetant </a:t>
            </a:r>
            <a:r>
              <a:rPr lang="fr-FR" sz="1400" dirty="0"/>
              <a:t>dans l’avancée en âge pour </a:t>
            </a:r>
            <a:r>
              <a:rPr lang="fr-FR" sz="1400" dirty="0" smtClean="0"/>
              <a:t>anticiper les changements</a:t>
            </a:r>
            <a:endParaRPr lang="fr-FR" sz="1400" dirty="0"/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1331640" y="3113870"/>
            <a:ext cx="1457331" cy="504056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none" lIns="36000" tIns="36000" rIns="36000" bIns="36000" anchor="ctr"/>
          <a:lstStyle/>
          <a:p>
            <a:r>
              <a:rPr lang="fr-FR" sz="900" b="1" dirty="0">
                <a:solidFill>
                  <a:schemeClr val="bg1"/>
                </a:solidFill>
              </a:rPr>
              <a:t>Séminaires </a:t>
            </a:r>
          </a:p>
          <a:p>
            <a:r>
              <a:rPr lang="fr-FR" sz="900" b="1" dirty="0">
                <a:solidFill>
                  <a:schemeClr val="bg1"/>
                </a:solidFill>
              </a:rPr>
              <a:t>Nouveaux retraités</a:t>
            </a:r>
          </a:p>
        </p:txBody>
      </p:sp>
    </p:spTree>
    <p:extLst>
      <p:ext uri="{BB962C8B-B14F-4D97-AF65-F5344CB8AC3E}">
        <p14:creationId xmlns:p14="http://schemas.microsoft.com/office/powerpoint/2010/main" val="31546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68106C63-2814-4B82-AFB9-7A3A2447BB9D}" type="slidenum">
              <a:rPr lang="fr-FR" sz="1000" smtClean="0"/>
              <a:pPr eaLnBrk="1" hangingPunct="1"/>
              <a:t>9</a:t>
            </a:fld>
            <a:endParaRPr lang="fr-FR" sz="1000" smtClean="0"/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>
          <a:xfrm>
            <a:off x="874713" y="476672"/>
            <a:ext cx="5267325" cy="454025"/>
          </a:xfrm>
        </p:spPr>
        <p:txBody>
          <a:bodyPr/>
          <a:lstStyle/>
          <a:p>
            <a:pPr eaLnBrk="1" hangingPunct="1"/>
            <a:r>
              <a:rPr lang="fr-FR" dirty="0" smtClean="0">
                <a:solidFill>
                  <a:srgbClr val="EE7F00"/>
                </a:solidFill>
              </a:rPr>
              <a:t>Prévenir</a:t>
            </a:r>
            <a:r>
              <a:rPr lang="fr-FR" dirty="0" smtClean="0"/>
              <a:t>, pour bien vieillir</a:t>
            </a:r>
          </a:p>
        </p:txBody>
      </p:sp>
      <p:sp>
        <p:nvSpPr>
          <p:cNvPr id="11270" name="Rectangle 4"/>
          <p:cNvSpPr>
            <a:spLocks noChangeArrowheads="1"/>
          </p:cNvSpPr>
          <p:nvPr/>
        </p:nvSpPr>
        <p:spPr bwMode="auto">
          <a:xfrm>
            <a:off x="852442" y="2132856"/>
            <a:ext cx="7488237" cy="749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/>
          <a:p>
            <a:pPr marL="714375" lvl="1" indent="-257175" algn="l">
              <a:spcBef>
                <a:spcPct val="50000"/>
              </a:spcBef>
              <a:buSzPct val="150000"/>
            </a:pPr>
            <a:r>
              <a:rPr lang="fr-FR" sz="1600" b="1" dirty="0">
                <a:solidFill>
                  <a:schemeClr val="bg2">
                    <a:lumMod val="50000"/>
                  </a:schemeClr>
                </a:solidFill>
              </a:rPr>
              <a:t>	</a:t>
            </a:r>
            <a:r>
              <a:rPr lang="fr-FR" sz="1400" b="1" dirty="0" smtClean="0">
                <a:solidFill>
                  <a:schemeClr val="bg2">
                    <a:lumMod val="50000"/>
                  </a:schemeClr>
                </a:solidFill>
              </a:rPr>
              <a:t>Un </a:t>
            </a:r>
            <a:r>
              <a:rPr lang="fr-FR" sz="1400" b="1" dirty="0">
                <a:solidFill>
                  <a:schemeClr val="bg2">
                    <a:lumMod val="50000"/>
                  </a:schemeClr>
                </a:solidFill>
              </a:rPr>
              <a:t>parcours de prévention constitué de séminaires </a:t>
            </a:r>
            <a:r>
              <a:rPr lang="fr-FR" sz="1400" b="1" dirty="0" smtClean="0">
                <a:solidFill>
                  <a:schemeClr val="bg2">
                    <a:lumMod val="50000"/>
                  </a:schemeClr>
                </a:solidFill>
              </a:rPr>
              <a:t>résidentiels </a:t>
            </a:r>
            <a:r>
              <a:rPr lang="fr-FR" sz="1400" b="1" dirty="0">
                <a:solidFill>
                  <a:schemeClr val="bg2">
                    <a:lumMod val="50000"/>
                  </a:schemeClr>
                </a:solidFill>
              </a:rPr>
              <a:t>pour aborder sereinement cette nouvelle vie et en profiter le plus longtemps possible </a:t>
            </a:r>
          </a:p>
        </p:txBody>
      </p:sp>
      <p:sp>
        <p:nvSpPr>
          <p:cNvPr id="11274" name="Oval 8"/>
          <p:cNvSpPr>
            <a:spLocks noChangeArrowheads="1"/>
          </p:cNvSpPr>
          <p:nvPr/>
        </p:nvSpPr>
        <p:spPr bwMode="auto">
          <a:xfrm>
            <a:off x="4139952" y="3212281"/>
            <a:ext cx="1944688" cy="790575"/>
          </a:xfrm>
          <a:prstGeom prst="ellipse">
            <a:avLst/>
          </a:prstGeom>
          <a:solidFill>
            <a:srgbClr val="CCFF66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none" lIns="36000" tIns="36000" rIns="36000" bIns="36000" anchor="ctr"/>
          <a:lstStyle/>
          <a:p>
            <a:r>
              <a:rPr lang="fr-FR" b="1" dirty="0"/>
              <a:t>La santé, </a:t>
            </a:r>
            <a:endParaRPr lang="fr-FR" b="1" dirty="0" smtClean="0"/>
          </a:p>
          <a:p>
            <a:r>
              <a:rPr lang="fr-FR" b="1" dirty="0" smtClean="0"/>
              <a:t>ça </a:t>
            </a:r>
            <a:r>
              <a:rPr lang="fr-FR" b="1" dirty="0"/>
              <a:t>s’apprend</a:t>
            </a:r>
          </a:p>
        </p:txBody>
      </p:sp>
      <p:sp>
        <p:nvSpPr>
          <p:cNvPr id="12" name="Espace réservé du contenu 2"/>
          <p:cNvSpPr>
            <a:spLocks noGrp="1"/>
          </p:cNvSpPr>
          <p:nvPr>
            <p:ph idx="1"/>
          </p:nvPr>
        </p:nvSpPr>
        <p:spPr>
          <a:xfrm>
            <a:off x="1187624" y="1556792"/>
            <a:ext cx="5832648" cy="61131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r-FR" dirty="0"/>
              <a:t>Pour les nouveaux </a:t>
            </a:r>
            <a:r>
              <a:rPr lang="fr-FR" dirty="0" smtClean="0"/>
              <a:t>retraités</a:t>
            </a:r>
          </a:p>
          <a:p>
            <a:pPr marL="0" indent="0">
              <a:lnSpc>
                <a:spcPct val="100000"/>
              </a:lnSpc>
              <a:buNone/>
            </a:pP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1526325" y="4338682"/>
            <a:ext cx="640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400" dirty="0" smtClean="0"/>
              <a:t>Pour adopter </a:t>
            </a:r>
            <a:r>
              <a:rPr lang="fr-FR" sz="1400" dirty="0"/>
              <a:t>de nouveaux comportements, </a:t>
            </a:r>
            <a:r>
              <a:rPr lang="fr-FR" sz="1400" dirty="0" smtClean="0"/>
              <a:t>notamment physiques</a:t>
            </a:r>
            <a:r>
              <a:rPr lang="fr-FR" sz="1400" dirty="0"/>
              <a:t> </a:t>
            </a:r>
            <a:r>
              <a:rPr lang="fr-FR" sz="1400" dirty="0" smtClean="0"/>
              <a:t>et alimentaires, et favoriser </a:t>
            </a:r>
            <a:r>
              <a:rPr lang="fr-FR" sz="1400" dirty="0"/>
              <a:t>« un bon vieillissement </a:t>
            </a:r>
            <a:r>
              <a:rPr lang="fr-FR" sz="1400" dirty="0" smtClean="0"/>
              <a:t>»</a:t>
            </a:r>
            <a:endParaRPr lang="fr-FR" sz="1400" dirty="0"/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1115616" y="2970748"/>
            <a:ext cx="1260014" cy="432048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none" lIns="36000" tIns="36000" rIns="36000" bIns="36000" anchor="ctr"/>
          <a:lstStyle/>
          <a:p>
            <a:r>
              <a:rPr lang="fr-FR" sz="900" b="1" dirty="0">
                <a:solidFill>
                  <a:schemeClr val="bg1"/>
                </a:solidFill>
              </a:rPr>
              <a:t>Séminaires </a:t>
            </a:r>
          </a:p>
          <a:p>
            <a:r>
              <a:rPr lang="fr-FR" sz="900" b="1" dirty="0">
                <a:solidFill>
                  <a:schemeClr val="bg1"/>
                </a:solidFill>
              </a:rPr>
              <a:t>Nouveaux retraités</a:t>
            </a:r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2387331" y="3196848"/>
            <a:ext cx="1386859" cy="550555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none" lIns="36000" tIns="36000" rIns="36000" bIns="36000" anchor="ctr"/>
          <a:lstStyle/>
          <a:p>
            <a:r>
              <a:rPr lang="fr-FR" sz="900" b="1" dirty="0"/>
              <a:t>Cultiver et projeter </a:t>
            </a:r>
          </a:p>
          <a:p>
            <a:r>
              <a:rPr lang="fr-FR" sz="900" b="1" dirty="0"/>
              <a:t>son vieillissement</a:t>
            </a:r>
          </a:p>
        </p:txBody>
      </p:sp>
    </p:spTree>
    <p:extLst>
      <p:ext uri="{BB962C8B-B14F-4D97-AF65-F5344CB8AC3E}">
        <p14:creationId xmlns:p14="http://schemas.microsoft.com/office/powerpoint/2010/main" val="31546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Thème Agrica 2012">
      <a:dk1>
        <a:srgbClr val="005DA8"/>
      </a:dk1>
      <a:lt1>
        <a:srgbClr val="FFFFFF"/>
      </a:lt1>
      <a:dk2>
        <a:srgbClr val="005DA8"/>
      </a:dk2>
      <a:lt2>
        <a:srgbClr val="C4C4C4"/>
      </a:lt2>
      <a:accent1>
        <a:srgbClr val="005DA8"/>
      </a:accent1>
      <a:accent2>
        <a:srgbClr val="9C9C9C"/>
      </a:accent2>
      <a:accent3>
        <a:srgbClr val="FFFFFF"/>
      </a:accent3>
      <a:accent4>
        <a:srgbClr val="004E8F"/>
      </a:accent4>
      <a:accent5>
        <a:srgbClr val="DEEAF3"/>
      </a:accent5>
      <a:accent6>
        <a:srgbClr val="9C9C9C"/>
      </a:accent6>
      <a:hlink>
        <a:srgbClr val="8B92DC"/>
      </a:hlink>
      <a:folHlink>
        <a:srgbClr val="9C9C9C"/>
      </a:folHlink>
    </a:clrScheme>
    <a:fontScheme name="Agrica Titre Chapitre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36000" tIns="36000" rIns="36000" bIns="360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36000" tIns="36000" rIns="36000" bIns="360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Agrica Titre Chapitre 1">
        <a:dk1>
          <a:srgbClr val="005DA8"/>
        </a:dk1>
        <a:lt1>
          <a:srgbClr val="FFFFFF"/>
        </a:lt1>
        <a:dk2>
          <a:srgbClr val="005DA8"/>
        </a:dk2>
        <a:lt2>
          <a:srgbClr val="C4C4C4"/>
        </a:lt2>
        <a:accent1>
          <a:srgbClr val="C4DAEB"/>
        </a:accent1>
        <a:accent2>
          <a:srgbClr val="EBBE00"/>
        </a:accent2>
        <a:accent3>
          <a:srgbClr val="FFFFFF"/>
        </a:accent3>
        <a:accent4>
          <a:srgbClr val="004E8F"/>
        </a:accent4>
        <a:accent5>
          <a:srgbClr val="DEEAF3"/>
        </a:accent5>
        <a:accent6>
          <a:srgbClr val="D5AC00"/>
        </a:accent6>
        <a:hlink>
          <a:srgbClr val="8B92DC"/>
        </a:hlink>
        <a:folHlink>
          <a:srgbClr val="FECD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hapitre">
  <a:themeElements>
    <a:clrScheme name="Thème Agrica 2012">
      <a:dk1>
        <a:srgbClr val="005DA8"/>
      </a:dk1>
      <a:lt1>
        <a:srgbClr val="FFFFFF"/>
      </a:lt1>
      <a:dk2>
        <a:srgbClr val="005DA8"/>
      </a:dk2>
      <a:lt2>
        <a:srgbClr val="C4C4C4"/>
      </a:lt2>
      <a:accent1>
        <a:srgbClr val="005DA8"/>
      </a:accent1>
      <a:accent2>
        <a:srgbClr val="9C9C9C"/>
      </a:accent2>
      <a:accent3>
        <a:srgbClr val="FFFFFF"/>
      </a:accent3>
      <a:accent4>
        <a:srgbClr val="004E8F"/>
      </a:accent4>
      <a:accent5>
        <a:srgbClr val="DEEAF3"/>
      </a:accent5>
      <a:accent6>
        <a:srgbClr val="9C9C9C"/>
      </a:accent6>
      <a:hlink>
        <a:srgbClr val="8B92DC"/>
      </a:hlink>
      <a:folHlink>
        <a:srgbClr val="9C9C9C"/>
      </a:folHlink>
    </a:clrScheme>
    <a:fontScheme name="Agrica Titre Chapitre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36000" tIns="36000" rIns="36000" bIns="360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36000" tIns="36000" rIns="36000" bIns="360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Agrica Titre Chapitre 1">
        <a:dk1>
          <a:srgbClr val="005DA8"/>
        </a:dk1>
        <a:lt1>
          <a:srgbClr val="FFFFFF"/>
        </a:lt1>
        <a:dk2>
          <a:srgbClr val="005DA8"/>
        </a:dk2>
        <a:lt2>
          <a:srgbClr val="C4C4C4"/>
        </a:lt2>
        <a:accent1>
          <a:srgbClr val="C4DAEB"/>
        </a:accent1>
        <a:accent2>
          <a:srgbClr val="EBBE00"/>
        </a:accent2>
        <a:accent3>
          <a:srgbClr val="FFFFFF"/>
        </a:accent3>
        <a:accent4>
          <a:srgbClr val="004E8F"/>
        </a:accent4>
        <a:accent5>
          <a:srgbClr val="DEEAF3"/>
        </a:accent5>
        <a:accent6>
          <a:srgbClr val="D5AC00"/>
        </a:accent6>
        <a:hlink>
          <a:srgbClr val="8B92DC"/>
        </a:hlink>
        <a:folHlink>
          <a:srgbClr val="FECD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ontenu">
  <a:themeElements>
    <a:clrScheme name="Thème Agrica 2012">
      <a:dk1>
        <a:srgbClr val="005DA8"/>
      </a:dk1>
      <a:lt1>
        <a:srgbClr val="FFFFFF"/>
      </a:lt1>
      <a:dk2>
        <a:srgbClr val="005DA8"/>
      </a:dk2>
      <a:lt2>
        <a:srgbClr val="C4C4C4"/>
      </a:lt2>
      <a:accent1>
        <a:srgbClr val="005DA8"/>
      </a:accent1>
      <a:accent2>
        <a:srgbClr val="9C9C9C"/>
      </a:accent2>
      <a:accent3>
        <a:srgbClr val="FFFFFF"/>
      </a:accent3>
      <a:accent4>
        <a:srgbClr val="004E8F"/>
      </a:accent4>
      <a:accent5>
        <a:srgbClr val="DEEAF3"/>
      </a:accent5>
      <a:accent6>
        <a:srgbClr val="9C9C9C"/>
      </a:accent6>
      <a:hlink>
        <a:srgbClr val="8B92DC"/>
      </a:hlink>
      <a:folHlink>
        <a:srgbClr val="9C9C9C"/>
      </a:folHlink>
    </a:clrScheme>
    <a:fontScheme name="Agrica Titre Chapitre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36000" tIns="36000" rIns="36000" bIns="360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36000" tIns="36000" rIns="36000" bIns="360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Agrica Titre Chapitre 1">
        <a:dk1>
          <a:srgbClr val="005DA8"/>
        </a:dk1>
        <a:lt1>
          <a:srgbClr val="FFFFFF"/>
        </a:lt1>
        <a:dk2>
          <a:srgbClr val="005DA8"/>
        </a:dk2>
        <a:lt2>
          <a:srgbClr val="C4C4C4"/>
        </a:lt2>
        <a:accent1>
          <a:srgbClr val="C4DAEB"/>
        </a:accent1>
        <a:accent2>
          <a:srgbClr val="EBBE00"/>
        </a:accent2>
        <a:accent3>
          <a:srgbClr val="FFFFFF"/>
        </a:accent3>
        <a:accent4>
          <a:srgbClr val="004E8F"/>
        </a:accent4>
        <a:accent5>
          <a:srgbClr val="DEEAF3"/>
        </a:accent5>
        <a:accent6>
          <a:srgbClr val="D5AC00"/>
        </a:accent6>
        <a:hlink>
          <a:srgbClr val="8B92DC"/>
        </a:hlink>
        <a:folHlink>
          <a:srgbClr val="FECD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lôture">
  <a:themeElements>
    <a:clrScheme name="Thème Agrica 2012">
      <a:dk1>
        <a:srgbClr val="005DA8"/>
      </a:dk1>
      <a:lt1>
        <a:srgbClr val="FFFFFF"/>
      </a:lt1>
      <a:dk2>
        <a:srgbClr val="005DA8"/>
      </a:dk2>
      <a:lt2>
        <a:srgbClr val="C4C4C4"/>
      </a:lt2>
      <a:accent1>
        <a:srgbClr val="005DA8"/>
      </a:accent1>
      <a:accent2>
        <a:srgbClr val="9C9C9C"/>
      </a:accent2>
      <a:accent3>
        <a:srgbClr val="FFFFFF"/>
      </a:accent3>
      <a:accent4>
        <a:srgbClr val="004E8F"/>
      </a:accent4>
      <a:accent5>
        <a:srgbClr val="DEEAF3"/>
      </a:accent5>
      <a:accent6>
        <a:srgbClr val="9C9C9C"/>
      </a:accent6>
      <a:hlink>
        <a:srgbClr val="8B92DC"/>
      </a:hlink>
      <a:folHlink>
        <a:srgbClr val="9C9C9C"/>
      </a:folHlink>
    </a:clrScheme>
    <a:fontScheme name="Agrica Titre Chapitre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36000" tIns="36000" rIns="36000" bIns="360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36000" tIns="36000" rIns="36000" bIns="360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Agrica Titre Chapitre 1">
        <a:dk1>
          <a:srgbClr val="005DA8"/>
        </a:dk1>
        <a:lt1>
          <a:srgbClr val="FFFFFF"/>
        </a:lt1>
        <a:dk2>
          <a:srgbClr val="005DA8"/>
        </a:dk2>
        <a:lt2>
          <a:srgbClr val="C4C4C4"/>
        </a:lt2>
        <a:accent1>
          <a:srgbClr val="C4DAEB"/>
        </a:accent1>
        <a:accent2>
          <a:srgbClr val="EBBE00"/>
        </a:accent2>
        <a:accent3>
          <a:srgbClr val="FFFFFF"/>
        </a:accent3>
        <a:accent4>
          <a:srgbClr val="004E8F"/>
        </a:accent4>
        <a:accent5>
          <a:srgbClr val="DEEAF3"/>
        </a:accent5>
        <a:accent6>
          <a:srgbClr val="D5AC00"/>
        </a:accent6>
        <a:hlink>
          <a:srgbClr val="8B92DC"/>
        </a:hlink>
        <a:folHlink>
          <a:srgbClr val="FECD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Contenu">
  <a:themeElements>
    <a:clrScheme name="Thème Agrica 2012">
      <a:dk1>
        <a:srgbClr val="005DA8"/>
      </a:dk1>
      <a:lt1>
        <a:srgbClr val="FFFFFF"/>
      </a:lt1>
      <a:dk2>
        <a:srgbClr val="005DA8"/>
      </a:dk2>
      <a:lt2>
        <a:srgbClr val="C4C4C4"/>
      </a:lt2>
      <a:accent1>
        <a:srgbClr val="005DA8"/>
      </a:accent1>
      <a:accent2>
        <a:srgbClr val="9C9C9C"/>
      </a:accent2>
      <a:accent3>
        <a:srgbClr val="FFFFFF"/>
      </a:accent3>
      <a:accent4>
        <a:srgbClr val="004E8F"/>
      </a:accent4>
      <a:accent5>
        <a:srgbClr val="DEEAF3"/>
      </a:accent5>
      <a:accent6>
        <a:srgbClr val="9C9C9C"/>
      </a:accent6>
      <a:hlink>
        <a:srgbClr val="8B92DC"/>
      </a:hlink>
      <a:folHlink>
        <a:srgbClr val="9C9C9C"/>
      </a:folHlink>
    </a:clrScheme>
    <a:fontScheme name="Agrica Titre Chapitre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36000" tIns="36000" rIns="36000" bIns="360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36000" tIns="36000" rIns="36000" bIns="360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Agrica Titre Chapitre 1">
        <a:dk1>
          <a:srgbClr val="005DA8"/>
        </a:dk1>
        <a:lt1>
          <a:srgbClr val="FFFFFF"/>
        </a:lt1>
        <a:dk2>
          <a:srgbClr val="005DA8"/>
        </a:dk2>
        <a:lt2>
          <a:srgbClr val="C4C4C4"/>
        </a:lt2>
        <a:accent1>
          <a:srgbClr val="C4DAEB"/>
        </a:accent1>
        <a:accent2>
          <a:srgbClr val="EBBE00"/>
        </a:accent2>
        <a:accent3>
          <a:srgbClr val="FFFFFF"/>
        </a:accent3>
        <a:accent4>
          <a:srgbClr val="004E8F"/>
        </a:accent4>
        <a:accent5>
          <a:srgbClr val="DEEAF3"/>
        </a:accent5>
        <a:accent6>
          <a:srgbClr val="D5AC00"/>
        </a:accent6>
        <a:hlink>
          <a:srgbClr val="8B92DC"/>
        </a:hlink>
        <a:folHlink>
          <a:srgbClr val="FECD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Contenu">
  <a:themeElements>
    <a:clrScheme name="Thème Agrica 2012">
      <a:dk1>
        <a:srgbClr val="005DA8"/>
      </a:dk1>
      <a:lt1>
        <a:srgbClr val="FFFFFF"/>
      </a:lt1>
      <a:dk2>
        <a:srgbClr val="005DA8"/>
      </a:dk2>
      <a:lt2>
        <a:srgbClr val="C4C4C4"/>
      </a:lt2>
      <a:accent1>
        <a:srgbClr val="005DA8"/>
      </a:accent1>
      <a:accent2>
        <a:srgbClr val="9C9C9C"/>
      </a:accent2>
      <a:accent3>
        <a:srgbClr val="FFFFFF"/>
      </a:accent3>
      <a:accent4>
        <a:srgbClr val="004E8F"/>
      </a:accent4>
      <a:accent5>
        <a:srgbClr val="DEEAF3"/>
      </a:accent5>
      <a:accent6>
        <a:srgbClr val="9C9C9C"/>
      </a:accent6>
      <a:hlink>
        <a:srgbClr val="8B92DC"/>
      </a:hlink>
      <a:folHlink>
        <a:srgbClr val="9C9C9C"/>
      </a:folHlink>
    </a:clrScheme>
    <a:fontScheme name="Agrica Titre Chapitre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36000" tIns="36000" rIns="36000" bIns="360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36000" tIns="36000" rIns="36000" bIns="360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Agrica Titre Chapitre 1">
        <a:dk1>
          <a:srgbClr val="005DA8"/>
        </a:dk1>
        <a:lt1>
          <a:srgbClr val="FFFFFF"/>
        </a:lt1>
        <a:dk2>
          <a:srgbClr val="005DA8"/>
        </a:dk2>
        <a:lt2>
          <a:srgbClr val="C4C4C4"/>
        </a:lt2>
        <a:accent1>
          <a:srgbClr val="C4DAEB"/>
        </a:accent1>
        <a:accent2>
          <a:srgbClr val="EBBE00"/>
        </a:accent2>
        <a:accent3>
          <a:srgbClr val="FFFFFF"/>
        </a:accent3>
        <a:accent4>
          <a:srgbClr val="004E8F"/>
        </a:accent4>
        <a:accent5>
          <a:srgbClr val="DEEAF3"/>
        </a:accent5>
        <a:accent6>
          <a:srgbClr val="D5AC00"/>
        </a:accent6>
        <a:hlink>
          <a:srgbClr val="8B92DC"/>
        </a:hlink>
        <a:folHlink>
          <a:srgbClr val="FECD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 REGIMES avec commentair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3831</TotalTime>
  <Words>1020</Words>
  <Application>Microsoft Office PowerPoint</Application>
  <PresentationFormat>Affichage à l'écran (4:3)</PresentationFormat>
  <Paragraphs>214</Paragraphs>
  <Slides>20</Slides>
  <Notes>12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7</vt:i4>
      </vt:variant>
      <vt:variant>
        <vt:lpstr>Titres des diapositives</vt:lpstr>
      </vt:variant>
      <vt:variant>
        <vt:i4>20</vt:i4>
      </vt:variant>
    </vt:vector>
  </HeadingPairs>
  <TitlesOfParts>
    <vt:vector size="34" baseType="lpstr">
      <vt:lpstr>Arial</vt:lpstr>
      <vt:lpstr>Arial Black</vt:lpstr>
      <vt:lpstr>Calibri</vt:lpstr>
      <vt:lpstr>EmperorNineTeen</vt:lpstr>
      <vt:lpstr>Verdana</vt:lpstr>
      <vt:lpstr>Wingdings</vt:lpstr>
      <vt:lpstr>Wingdings 3</vt:lpstr>
      <vt:lpstr>blank</vt:lpstr>
      <vt:lpstr>Chapitre</vt:lpstr>
      <vt:lpstr>Contenu</vt:lpstr>
      <vt:lpstr>Clôture</vt:lpstr>
      <vt:lpstr>1_Contenu</vt:lpstr>
      <vt:lpstr>2_Contenu</vt:lpstr>
      <vt:lpstr>3 REGIMES avec commentaires</vt:lpstr>
      <vt:lpstr>Présentation PowerPoint</vt:lpstr>
      <vt:lpstr>AGRICA : les métiers du groupe</vt:lpstr>
      <vt:lpstr>AGRICA - les clients</vt:lpstr>
      <vt:lpstr>AGRICA – quelques chiffres</vt:lpstr>
      <vt:lpstr>Présentation PowerPoint</vt:lpstr>
      <vt:lpstr>L’action sociale du Groupe AGRICA</vt:lpstr>
      <vt:lpstr>Prévenir, pour bien vieillir</vt:lpstr>
      <vt:lpstr>Prévenir, pour bien vieillir</vt:lpstr>
      <vt:lpstr>Prévenir, pour bien vieillir</vt:lpstr>
      <vt:lpstr>Prévenir, pour bien vieillir</vt:lpstr>
      <vt:lpstr>Séminaires AGRICA</vt:lpstr>
      <vt:lpstr>Prévenir, pour bien vieillir</vt:lpstr>
      <vt:lpstr>Prévenir, pour bien vieillir</vt:lpstr>
      <vt:lpstr>Présentation PowerPoint</vt:lpstr>
      <vt:lpstr>Accompagner, pour bien vieillir</vt:lpstr>
      <vt:lpstr>Accompagner, pour bien vieillir</vt:lpstr>
      <vt:lpstr>Accompagner, pour bien vieillir</vt:lpstr>
      <vt:lpstr>Accompagner, pour bien vieillir</vt:lpstr>
      <vt:lpstr>Contacter l’action sociale</vt:lpstr>
      <vt:lpstr>Merci de votre attention</vt:lpstr>
    </vt:vector>
  </TitlesOfParts>
  <Company>AGRICA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L’action sociale du Groupe AGRICA</dc:title>
  <dc:creator>CURIEL Cecile</dc:creator>
  <cp:lastModifiedBy>Hervé LESOURD</cp:lastModifiedBy>
  <cp:revision>102</cp:revision>
  <cp:lastPrinted>2014-04-04T11:48:29Z</cp:lastPrinted>
  <dcterms:created xsi:type="dcterms:W3CDTF">2012-11-23T10:45:28Z</dcterms:created>
  <dcterms:modified xsi:type="dcterms:W3CDTF">2017-12-07T20:58:50Z</dcterms:modified>
</cp:coreProperties>
</file>