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7200900" cy="10080625"/>
  <p:notesSz cx="6858000" cy="9945688"/>
  <p:defaultTextStyle>
    <a:defPPr>
      <a:defRPr lang="fr-FR"/>
    </a:defPPr>
    <a:lvl1pPr marL="0" algn="l" defTabSz="987461" rtl="0" eaLnBrk="1" latinLnBrk="0" hangingPunct="1">
      <a:defRPr sz="1900" kern="1200">
        <a:solidFill>
          <a:schemeClr val="tx1"/>
        </a:solidFill>
        <a:latin typeface="+mn-lt"/>
        <a:ea typeface="+mn-ea"/>
        <a:cs typeface="+mn-cs"/>
      </a:defRPr>
    </a:lvl1pPr>
    <a:lvl2pPr marL="493730" algn="l" defTabSz="987461" rtl="0" eaLnBrk="1" latinLnBrk="0" hangingPunct="1">
      <a:defRPr sz="1900" kern="1200">
        <a:solidFill>
          <a:schemeClr val="tx1"/>
        </a:solidFill>
        <a:latin typeface="+mn-lt"/>
        <a:ea typeface="+mn-ea"/>
        <a:cs typeface="+mn-cs"/>
      </a:defRPr>
    </a:lvl2pPr>
    <a:lvl3pPr marL="987461" algn="l" defTabSz="987461" rtl="0" eaLnBrk="1" latinLnBrk="0" hangingPunct="1">
      <a:defRPr sz="1900" kern="1200">
        <a:solidFill>
          <a:schemeClr val="tx1"/>
        </a:solidFill>
        <a:latin typeface="+mn-lt"/>
        <a:ea typeface="+mn-ea"/>
        <a:cs typeface="+mn-cs"/>
      </a:defRPr>
    </a:lvl3pPr>
    <a:lvl4pPr marL="1481191" algn="l" defTabSz="987461" rtl="0" eaLnBrk="1" latinLnBrk="0" hangingPunct="1">
      <a:defRPr sz="1900" kern="1200">
        <a:solidFill>
          <a:schemeClr val="tx1"/>
        </a:solidFill>
        <a:latin typeface="+mn-lt"/>
        <a:ea typeface="+mn-ea"/>
        <a:cs typeface="+mn-cs"/>
      </a:defRPr>
    </a:lvl4pPr>
    <a:lvl5pPr marL="1974921" algn="l" defTabSz="987461" rtl="0" eaLnBrk="1" latinLnBrk="0" hangingPunct="1">
      <a:defRPr sz="1900" kern="1200">
        <a:solidFill>
          <a:schemeClr val="tx1"/>
        </a:solidFill>
        <a:latin typeface="+mn-lt"/>
        <a:ea typeface="+mn-ea"/>
        <a:cs typeface="+mn-cs"/>
      </a:defRPr>
    </a:lvl5pPr>
    <a:lvl6pPr marL="2468651" algn="l" defTabSz="987461" rtl="0" eaLnBrk="1" latinLnBrk="0" hangingPunct="1">
      <a:defRPr sz="1900" kern="1200">
        <a:solidFill>
          <a:schemeClr val="tx1"/>
        </a:solidFill>
        <a:latin typeface="+mn-lt"/>
        <a:ea typeface="+mn-ea"/>
        <a:cs typeface="+mn-cs"/>
      </a:defRPr>
    </a:lvl6pPr>
    <a:lvl7pPr marL="2962382" algn="l" defTabSz="987461" rtl="0" eaLnBrk="1" latinLnBrk="0" hangingPunct="1">
      <a:defRPr sz="1900" kern="1200">
        <a:solidFill>
          <a:schemeClr val="tx1"/>
        </a:solidFill>
        <a:latin typeface="+mn-lt"/>
        <a:ea typeface="+mn-ea"/>
        <a:cs typeface="+mn-cs"/>
      </a:defRPr>
    </a:lvl7pPr>
    <a:lvl8pPr marL="3456112" algn="l" defTabSz="987461" rtl="0" eaLnBrk="1" latinLnBrk="0" hangingPunct="1">
      <a:defRPr sz="1900" kern="1200">
        <a:solidFill>
          <a:schemeClr val="tx1"/>
        </a:solidFill>
        <a:latin typeface="+mn-lt"/>
        <a:ea typeface="+mn-ea"/>
        <a:cs typeface="+mn-cs"/>
      </a:defRPr>
    </a:lvl8pPr>
    <a:lvl9pPr marL="3949842" algn="l" defTabSz="987461"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99FFCC"/>
    <a:srgbClr val="CCFF99"/>
    <a:srgbClr val="FFFF99"/>
    <a:srgbClr val="FFFF66"/>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84" y="900"/>
      </p:cViewPr>
      <p:guideLst>
        <p:guide orient="horz" pos="3175"/>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0068" y="3131530"/>
            <a:ext cx="6120765" cy="2160800"/>
          </a:xfrm>
        </p:spPr>
        <p:txBody>
          <a:bodyPr/>
          <a:lstStyle/>
          <a:p>
            <a:r>
              <a:rPr lang="fr-FR" smtClean="0"/>
              <a:t>Modifiez le style du titre</a:t>
            </a:r>
            <a:endParaRPr lang="fr-FR"/>
          </a:p>
        </p:txBody>
      </p:sp>
      <p:sp>
        <p:nvSpPr>
          <p:cNvPr id="3" name="Sous-titre 2"/>
          <p:cNvSpPr>
            <a:spLocks noGrp="1"/>
          </p:cNvSpPr>
          <p:nvPr>
            <p:ph type="subTitle" idx="1"/>
          </p:nvPr>
        </p:nvSpPr>
        <p:spPr>
          <a:xfrm>
            <a:off x="1080135" y="5712354"/>
            <a:ext cx="5040630" cy="2576160"/>
          </a:xfrm>
        </p:spPr>
        <p:txBody>
          <a:bodyPr/>
          <a:lstStyle>
            <a:lvl1pPr marL="0" indent="0" algn="ctr">
              <a:buNone/>
              <a:defRPr>
                <a:solidFill>
                  <a:schemeClr val="tx1">
                    <a:tint val="75000"/>
                  </a:schemeClr>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4294025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68708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220652" y="403694"/>
            <a:ext cx="1620203" cy="8601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60045" y="403694"/>
            <a:ext cx="4740593" cy="8601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332490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205367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68822" y="6477735"/>
            <a:ext cx="6120765" cy="2002124"/>
          </a:xfrm>
        </p:spPr>
        <p:txBody>
          <a:bodyPr anchor="t"/>
          <a:lstStyle>
            <a:lvl1pPr algn="l">
              <a:defRPr sz="4300" b="1" cap="all"/>
            </a:lvl1pPr>
          </a:lstStyle>
          <a:p>
            <a:r>
              <a:rPr lang="fr-FR" smtClean="0"/>
              <a:t>Modifiez le style du titre</a:t>
            </a:r>
            <a:endParaRPr lang="fr-FR"/>
          </a:p>
        </p:txBody>
      </p:sp>
      <p:sp>
        <p:nvSpPr>
          <p:cNvPr id="3" name="Espace réservé du texte 2"/>
          <p:cNvSpPr>
            <a:spLocks noGrp="1"/>
          </p:cNvSpPr>
          <p:nvPr>
            <p:ph type="body" idx="1"/>
          </p:nvPr>
        </p:nvSpPr>
        <p:spPr>
          <a:xfrm>
            <a:off x="568822" y="4272600"/>
            <a:ext cx="6120765" cy="2205136"/>
          </a:xfrm>
        </p:spPr>
        <p:txBody>
          <a:bodyPr anchor="b"/>
          <a:lstStyle>
            <a:lvl1pPr marL="0" indent="0">
              <a:buNone/>
              <a:defRPr sz="2200">
                <a:solidFill>
                  <a:schemeClr val="tx1">
                    <a:tint val="75000"/>
                  </a:schemeClr>
                </a:solidFill>
              </a:defRPr>
            </a:lvl1pPr>
            <a:lvl2pPr marL="493730" indent="0">
              <a:buNone/>
              <a:defRPr sz="1900">
                <a:solidFill>
                  <a:schemeClr val="tx1">
                    <a:tint val="75000"/>
                  </a:schemeClr>
                </a:solidFill>
              </a:defRPr>
            </a:lvl2pPr>
            <a:lvl3pPr marL="987461" indent="0">
              <a:buNone/>
              <a:defRPr sz="1700">
                <a:solidFill>
                  <a:schemeClr val="tx1">
                    <a:tint val="75000"/>
                  </a:schemeClr>
                </a:solidFill>
              </a:defRPr>
            </a:lvl3pPr>
            <a:lvl4pPr marL="1481191" indent="0">
              <a:buNone/>
              <a:defRPr sz="1500">
                <a:solidFill>
                  <a:schemeClr val="tx1">
                    <a:tint val="75000"/>
                  </a:schemeClr>
                </a:solidFill>
              </a:defRPr>
            </a:lvl4pPr>
            <a:lvl5pPr marL="1974921" indent="0">
              <a:buNone/>
              <a:defRPr sz="1500">
                <a:solidFill>
                  <a:schemeClr val="tx1">
                    <a:tint val="75000"/>
                  </a:schemeClr>
                </a:solidFill>
              </a:defRPr>
            </a:lvl5pPr>
            <a:lvl6pPr marL="2468651" indent="0">
              <a:buNone/>
              <a:defRPr sz="1500">
                <a:solidFill>
                  <a:schemeClr val="tx1">
                    <a:tint val="75000"/>
                  </a:schemeClr>
                </a:solidFill>
              </a:defRPr>
            </a:lvl6pPr>
            <a:lvl7pPr marL="2962382" indent="0">
              <a:buNone/>
              <a:defRPr sz="1500">
                <a:solidFill>
                  <a:schemeClr val="tx1">
                    <a:tint val="75000"/>
                  </a:schemeClr>
                </a:solidFill>
              </a:defRPr>
            </a:lvl7pPr>
            <a:lvl8pPr marL="3456112" indent="0">
              <a:buNone/>
              <a:defRPr sz="1500">
                <a:solidFill>
                  <a:schemeClr val="tx1">
                    <a:tint val="75000"/>
                  </a:schemeClr>
                </a:solidFill>
              </a:defRPr>
            </a:lvl8pPr>
            <a:lvl9pPr marL="3949842" indent="0">
              <a:buNone/>
              <a:defRPr sz="15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40413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60045" y="2352148"/>
            <a:ext cx="3180398" cy="6652746"/>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660457" y="2352148"/>
            <a:ext cx="3180398" cy="6652746"/>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B3097D7-0329-49CB-A001-87D350431E4C}" type="datetimeFigureOut">
              <a:rPr lang="fr-FR" smtClean="0"/>
              <a:t>23/07/2019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142322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60046" y="2256474"/>
            <a:ext cx="318164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lang="fr-FR" smtClean="0"/>
              <a:t>Modifiez les styles du texte du masque</a:t>
            </a:r>
          </a:p>
        </p:txBody>
      </p:sp>
      <p:sp>
        <p:nvSpPr>
          <p:cNvPr id="4" name="Espace réservé du contenu 3"/>
          <p:cNvSpPr>
            <a:spLocks noGrp="1"/>
          </p:cNvSpPr>
          <p:nvPr>
            <p:ph sz="half" idx="2"/>
          </p:nvPr>
        </p:nvSpPr>
        <p:spPr>
          <a:xfrm>
            <a:off x="360046" y="3196864"/>
            <a:ext cx="318164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657958" y="2256474"/>
            <a:ext cx="318289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lang="fr-FR" smtClean="0"/>
              <a:t>Modifiez les styles du texte du masque</a:t>
            </a:r>
          </a:p>
        </p:txBody>
      </p:sp>
      <p:sp>
        <p:nvSpPr>
          <p:cNvPr id="6" name="Espace réservé du contenu 5"/>
          <p:cNvSpPr>
            <a:spLocks noGrp="1"/>
          </p:cNvSpPr>
          <p:nvPr>
            <p:ph sz="quarter" idx="4"/>
          </p:nvPr>
        </p:nvSpPr>
        <p:spPr>
          <a:xfrm>
            <a:off x="3657958" y="3196864"/>
            <a:ext cx="318289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B3097D7-0329-49CB-A001-87D350431E4C}" type="datetimeFigureOut">
              <a:rPr lang="fr-FR" smtClean="0"/>
              <a:t>23/07/2019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401182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B3097D7-0329-49CB-A001-87D350431E4C}" type="datetimeFigureOut">
              <a:rPr lang="fr-FR" smtClean="0"/>
              <a:t>23/07/2019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271429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3097D7-0329-49CB-A001-87D350431E4C}" type="datetimeFigureOut">
              <a:rPr lang="fr-FR" smtClean="0"/>
              <a:t>23/07/2019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158393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0045" y="401359"/>
            <a:ext cx="2369047" cy="1708106"/>
          </a:xfrm>
        </p:spPr>
        <p:txBody>
          <a:bodyPr anchor="b"/>
          <a:lstStyle>
            <a:lvl1pPr algn="l">
              <a:defRPr sz="2200" b="1"/>
            </a:lvl1pPr>
          </a:lstStyle>
          <a:p>
            <a:r>
              <a:rPr lang="fr-FR" smtClean="0"/>
              <a:t>Modifiez le style du titre</a:t>
            </a:r>
            <a:endParaRPr lang="fr-FR"/>
          </a:p>
        </p:txBody>
      </p:sp>
      <p:sp>
        <p:nvSpPr>
          <p:cNvPr id="3" name="Espace réservé du contenu 2"/>
          <p:cNvSpPr>
            <a:spLocks noGrp="1"/>
          </p:cNvSpPr>
          <p:nvPr>
            <p:ph idx="1"/>
          </p:nvPr>
        </p:nvSpPr>
        <p:spPr>
          <a:xfrm>
            <a:off x="2815352" y="401359"/>
            <a:ext cx="4025504" cy="8603535"/>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60045" y="2109465"/>
            <a:ext cx="2369047" cy="6895429"/>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B3097D7-0329-49CB-A001-87D350431E4C}" type="datetimeFigureOut">
              <a:rPr lang="fr-FR" smtClean="0"/>
              <a:t>23/07/2019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42269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11427" y="7056438"/>
            <a:ext cx="4320540" cy="833053"/>
          </a:xfrm>
        </p:spPr>
        <p:txBody>
          <a:bodyPr anchor="b"/>
          <a:lstStyle>
            <a:lvl1pPr algn="l">
              <a:defRPr sz="2200" b="1"/>
            </a:lvl1pPr>
          </a:lstStyle>
          <a:p>
            <a:r>
              <a:rPr lang="fr-FR" smtClean="0"/>
              <a:t>Modifiez le style du titre</a:t>
            </a:r>
            <a:endParaRPr lang="fr-FR"/>
          </a:p>
        </p:txBody>
      </p:sp>
      <p:sp>
        <p:nvSpPr>
          <p:cNvPr id="3" name="Espace réservé pour une image  2"/>
          <p:cNvSpPr>
            <a:spLocks noGrp="1"/>
          </p:cNvSpPr>
          <p:nvPr>
            <p:ph type="pic" idx="1"/>
          </p:nvPr>
        </p:nvSpPr>
        <p:spPr>
          <a:xfrm>
            <a:off x="1411427" y="900722"/>
            <a:ext cx="4320540" cy="6048375"/>
          </a:xfrm>
        </p:spPr>
        <p:txBody>
          <a:bodyPr/>
          <a:lstStyle>
            <a:lvl1pPr marL="0" indent="0">
              <a:buNone/>
              <a:defRPr sz="3500"/>
            </a:lvl1pPr>
            <a:lvl2pPr marL="493730" indent="0">
              <a:buNone/>
              <a:defRPr sz="3000"/>
            </a:lvl2pPr>
            <a:lvl3pPr marL="987461" indent="0">
              <a:buNone/>
              <a:defRPr sz="2600"/>
            </a:lvl3pPr>
            <a:lvl4pPr marL="1481191" indent="0">
              <a:buNone/>
              <a:defRPr sz="2200"/>
            </a:lvl4pPr>
            <a:lvl5pPr marL="1974921" indent="0">
              <a:buNone/>
              <a:defRPr sz="2200"/>
            </a:lvl5pPr>
            <a:lvl6pPr marL="2468651" indent="0">
              <a:buNone/>
              <a:defRPr sz="2200"/>
            </a:lvl6pPr>
            <a:lvl7pPr marL="2962382" indent="0">
              <a:buNone/>
              <a:defRPr sz="2200"/>
            </a:lvl7pPr>
            <a:lvl8pPr marL="3456112" indent="0">
              <a:buNone/>
              <a:defRPr sz="2200"/>
            </a:lvl8pPr>
            <a:lvl9pPr marL="3949842" indent="0">
              <a:buNone/>
              <a:defRPr sz="2200"/>
            </a:lvl9pPr>
          </a:lstStyle>
          <a:p>
            <a:endParaRPr lang="fr-FR"/>
          </a:p>
        </p:txBody>
      </p:sp>
      <p:sp>
        <p:nvSpPr>
          <p:cNvPr id="4" name="Espace réservé du texte 3"/>
          <p:cNvSpPr>
            <a:spLocks noGrp="1"/>
          </p:cNvSpPr>
          <p:nvPr>
            <p:ph type="body" sz="half" idx="2"/>
          </p:nvPr>
        </p:nvSpPr>
        <p:spPr>
          <a:xfrm>
            <a:off x="1411427" y="7889491"/>
            <a:ext cx="4320540" cy="1183072"/>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B3097D7-0329-49CB-A001-87D350431E4C}" type="datetimeFigureOut">
              <a:rPr lang="fr-FR" smtClean="0"/>
              <a:t>23/07/2019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B2305C-AB18-4BB9-9F2A-896E6E8694BC}" type="slidenum">
              <a:rPr lang="fr-FR" smtClean="0"/>
              <a:t>‹N°›</a:t>
            </a:fld>
            <a:endParaRPr lang="fr-FR"/>
          </a:p>
        </p:txBody>
      </p:sp>
    </p:spTree>
    <p:extLst>
      <p:ext uri="{BB962C8B-B14F-4D97-AF65-F5344CB8AC3E}">
        <p14:creationId xmlns:p14="http://schemas.microsoft.com/office/powerpoint/2010/main" val="108616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60045" y="403693"/>
            <a:ext cx="6480810" cy="1680104"/>
          </a:xfrm>
          <a:prstGeom prst="rect">
            <a:avLst/>
          </a:prstGeom>
        </p:spPr>
        <p:txBody>
          <a:bodyPr vert="horz" lIns="98746" tIns="49373" rIns="98746" bIns="49373"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60045" y="2352148"/>
            <a:ext cx="6480810" cy="6652746"/>
          </a:xfrm>
          <a:prstGeom prst="rect">
            <a:avLst/>
          </a:prstGeom>
        </p:spPr>
        <p:txBody>
          <a:bodyPr vert="horz" lIns="98746" tIns="49373" rIns="98746" bIns="49373"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60045" y="9343247"/>
            <a:ext cx="1680210" cy="536700"/>
          </a:xfrm>
          <a:prstGeom prst="rect">
            <a:avLst/>
          </a:prstGeom>
        </p:spPr>
        <p:txBody>
          <a:bodyPr vert="horz" lIns="98746" tIns="49373" rIns="98746" bIns="49373" rtlCol="0" anchor="ctr"/>
          <a:lstStyle>
            <a:lvl1pPr algn="l">
              <a:defRPr sz="1300">
                <a:solidFill>
                  <a:schemeClr val="tx1">
                    <a:tint val="75000"/>
                  </a:schemeClr>
                </a:solidFill>
              </a:defRPr>
            </a:lvl1pPr>
          </a:lstStyle>
          <a:p>
            <a:fld id="{FB3097D7-0329-49CB-A001-87D350431E4C}" type="datetimeFigureOut">
              <a:rPr lang="fr-FR" smtClean="0"/>
              <a:t>23/07/2019</a:t>
            </a:fld>
            <a:endParaRPr lang="fr-FR"/>
          </a:p>
        </p:txBody>
      </p:sp>
      <p:sp>
        <p:nvSpPr>
          <p:cNvPr id="5" name="Espace réservé du pied de page 4"/>
          <p:cNvSpPr>
            <a:spLocks noGrp="1"/>
          </p:cNvSpPr>
          <p:nvPr>
            <p:ph type="ftr" sz="quarter" idx="3"/>
          </p:nvPr>
        </p:nvSpPr>
        <p:spPr>
          <a:xfrm>
            <a:off x="2460308" y="9343247"/>
            <a:ext cx="2280285" cy="536700"/>
          </a:xfrm>
          <a:prstGeom prst="rect">
            <a:avLst/>
          </a:prstGeom>
        </p:spPr>
        <p:txBody>
          <a:bodyPr vert="horz" lIns="98746" tIns="49373" rIns="98746" bIns="49373"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160645" y="9343247"/>
            <a:ext cx="1680210" cy="536700"/>
          </a:xfrm>
          <a:prstGeom prst="rect">
            <a:avLst/>
          </a:prstGeom>
        </p:spPr>
        <p:txBody>
          <a:bodyPr vert="horz" lIns="98746" tIns="49373" rIns="98746" bIns="49373" rtlCol="0" anchor="ctr"/>
          <a:lstStyle>
            <a:lvl1pPr algn="r">
              <a:defRPr sz="1300">
                <a:solidFill>
                  <a:schemeClr val="tx1">
                    <a:tint val="75000"/>
                  </a:schemeClr>
                </a:solidFill>
              </a:defRPr>
            </a:lvl1pPr>
          </a:lstStyle>
          <a:p>
            <a:fld id="{F2B2305C-AB18-4BB9-9F2A-896E6E8694BC}" type="slidenum">
              <a:rPr lang="fr-FR" smtClean="0"/>
              <a:t>‹N°›</a:t>
            </a:fld>
            <a:endParaRPr lang="fr-FR"/>
          </a:p>
        </p:txBody>
      </p:sp>
    </p:spTree>
    <p:extLst>
      <p:ext uri="{BB962C8B-B14F-4D97-AF65-F5344CB8AC3E}">
        <p14:creationId xmlns:p14="http://schemas.microsoft.com/office/powerpoint/2010/main" val="3383546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461" rtl="0" eaLnBrk="1" latinLnBrk="0" hangingPunct="1">
        <a:spcBef>
          <a:spcPct val="0"/>
        </a:spcBef>
        <a:buNone/>
        <a:defRPr sz="4800" kern="1200">
          <a:solidFill>
            <a:schemeClr val="tx1"/>
          </a:solidFill>
          <a:latin typeface="+mj-lt"/>
          <a:ea typeface="+mj-ea"/>
          <a:cs typeface="+mj-cs"/>
        </a:defRPr>
      </a:lvl1pPr>
    </p:titleStyle>
    <p:bodyStyle>
      <a:lvl1pPr marL="370298" indent="-370298" algn="l" defTabSz="987461"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2312" indent="-308581" algn="l" defTabSz="987461"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34326" indent="-246865" algn="l" defTabSz="98746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28056"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21786"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15517"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09247"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02977"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196707" indent="-246865" algn="l" defTabSz="9874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987461" rtl="0" eaLnBrk="1" latinLnBrk="0" hangingPunct="1">
        <a:defRPr sz="1900" kern="1200">
          <a:solidFill>
            <a:schemeClr val="tx1"/>
          </a:solidFill>
          <a:latin typeface="+mn-lt"/>
          <a:ea typeface="+mn-ea"/>
          <a:cs typeface="+mn-cs"/>
        </a:defRPr>
      </a:lvl1pPr>
      <a:lvl2pPr marL="493730" algn="l" defTabSz="987461" rtl="0" eaLnBrk="1" latinLnBrk="0" hangingPunct="1">
        <a:defRPr sz="1900" kern="1200">
          <a:solidFill>
            <a:schemeClr val="tx1"/>
          </a:solidFill>
          <a:latin typeface="+mn-lt"/>
          <a:ea typeface="+mn-ea"/>
          <a:cs typeface="+mn-cs"/>
        </a:defRPr>
      </a:lvl2pPr>
      <a:lvl3pPr marL="987461" algn="l" defTabSz="987461" rtl="0" eaLnBrk="1" latinLnBrk="0" hangingPunct="1">
        <a:defRPr sz="1900" kern="1200">
          <a:solidFill>
            <a:schemeClr val="tx1"/>
          </a:solidFill>
          <a:latin typeface="+mn-lt"/>
          <a:ea typeface="+mn-ea"/>
          <a:cs typeface="+mn-cs"/>
        </a:defRPr>
      </a:lvl3pPr>
      <a:lvl4pPr marL="1481191" algn="l" defTabSz="987461" rtl="0" eaLnBrk="1" latinLnBrk="0" hangingPunct="1">
        <a:defRPr sz="1900" kern="1200">
          <a:solidFill>
            <a:schemeClr val="tx1"/>
          </a:solidFill>
          <a:latin typeface="+mn-lt"/>
          <a:ea typeface="+mn-ea"/>
          <a:cs typeface="+mn-cs"/>
        </a:defRPr>
      </a:lvl4pPr>
      <a:lvl5pPr marL="1974921" algn="l" defTabSz="987461" rtl="0" eaLnBrk="1" latinLnBrk="0" hangingPunct="1">
        <a:defRPr sz="1900" kern="1200">
          <a:solidFill>
            <a:schemeClr val="tx1"/>
          </a:solidFill>
          <a:latin typeface="+mn-lt"/>
          <a:ea typeface="+mn-ea"/>
          <a:cs typeface="+mn-cs"/>
        </a:defRPr>
      </a:lvl5pPr>
      <a:lvl6pPr marL="2468651" algn="l" defTabSz="987461" rtl="0" eaLnBrk="1" latinLnBrk="0" hangingPunct="1">
        <a:defRPr sz="1900" kern="1200">
          <a:solidFill>
            <a:schemeClr val="tx1"/>
          </a:solidFill>
          <a:latin typeface="+mn-lt"/>
          <a:ea typeface="+mn-ea"/>
          <a:cs typeface="+mn-cs"/>
        </a:defRPr>
      </a:lvl6pPr>
      <a:lvl7pPr marL="2962382" algn="l" defTabSz="987461" rtl="0" eaLnBrk="1" latinLnBrk="0" hangingPunct="1">
        <a:defRPr sz="1900" kern="1200">
          <a:solidFill>
            <a:schemeClr val="tx1"/>
          </a:solidFill>
          <a:latin typeface="+mn-lt"/>
          <a:ea typeface="+mn-ea"/>
          <a:cs typeface="+mn-cs"/>
        </a:defRPr>
      </a:lvl7pPr>
      <a:lvl8pPr marL="3456112" algn="l" defTabSz="987461" rtl="0" eaLnBrk="1" latinLnBrk="0" hangingPunct="1">
        <a:defRPr sz="1900" kern="1200">
          <a:solidFill>
            <a:schemeClr val="tx1"/>
          </a:solidFill>
          <a:latin typeface="+mn-lt"/>
          <a:ea typeface="+mn-ea"/>
          <a:cs typeface="+mn-cs"/>
        </a:defRPr>
      </a:lvl8pPr>
      <a:lvl9pPr marL="3949842" algn="l" defTabSz="98746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soretca47@orange.f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44266" y="216237"/>
            <a:ext cx="4968552" cy="1146151"/>
          </a:xfrm>
          <a:prstGeom prst="rect">
            <a:avLst/>
          </a:prstGeom>
          <a:noFill/>
        </p:spPr>
        <p:txBody>
          <a:bodyPr wrap="square" lIns="98746" tIns="49373" rIns="98746" bIns="49373" rtlCol="0">
            <a:spAutoFit/>
          </a:bodyPr>
          <a:lstStyle/>
          <a:p>
            <a:pPr algn="ctr"/>
            <a:r>
              <a:rPr lang="fr-FR" sz="2000" b="1" dirty="0">
                <a:solidFill>
                  <a:srgbClr val="009999"/>
                </a:solidFill>
              </a:rPr>
              <a:t>Association des retraités du Crédit Agricole </a:t>
            </a:r>
            <a:endParaRPr lang="fr-FR" sz="2000" b="1" dirty="0" smtClean="0">
              <a:solidFill>
                <a:srgbClr val="009999"/>
              </a:solidFill>
            </a:endParaRPr>
          </a:p>
          <a:p>
            <a:pPr algn="ctr"/>
            <a:r>
              <a:rPr lang="fr-FR" sz="4800" dirty="0" smtClean="0">
                <a:solidFill>
                  <a:srgbClr val="C00000"/>
                </a:solidFill>
                <a:latin typeface="Baskerville Old Face" panose="02020602080505020303" pitchFamily="18" charset="0"/>
              </a:rPr>
              <a:t>47</a:t>
            </a:r>
            <a:endParaRPr lang="fr-FR" sz="4800" dirty="0">
              <a:solidFill>
                <a:srgbClr val="C00000"/>
              </a:solidFill>
              <a:latin typeface="Baskerville Old Face" panose="02020602080505020303" pitchFamily="18" charset="0"/>
            </a:endParaRPr>
          </a:p>
        </p:txBody>
      </p:sp>
      <p:pic>
        <p:nvPicPr>
          <p:cNvPr id="5" name="Image 4" descr="https://www.fnaropa.fr/sites/default/files/fnaropa-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74" y="298862"/>
            <a:ext cx="1450718" cy="420970"/>
          </a:xfrm>
          <a:prstGeom prst="rect">
            <a:avLst/>
          </a:prstGeom>
          <a:noFill/>
          <a:ln>
            <a:noFill/>
          </a:ln>
        </p:spPr>
      </p:pic>
      <p:sp>
        <p:nvSpPr>
          <p:cNvPr id="6" name="ZoneTexte 5"/>
          <p:cNvSpPr txBox="1"/>
          <p:nvPr/>
        </p:nvSpPr>
        <p:spPr>
          <a:xfrm>
            <a:off x="0" y="1309274"/>
            <a:ext cx="7200900" cy="684486"/>
          </a:xfrm>
          <a:prstGeom prst="rect">
            <a:avLst/>
          </a:prstGeom>
          <a:noFill/>
          <a:ln w="12700">
            <a:noFill/>
          </a:ln>
        </p:spPr>
        <p:txBody>
          <a:bodyPr wrap="square" lIns="98746" tIns="49373" rIns="98746" bIns="49373" rtlCol="0">
            <a:spAutoFit/>
          </a:bodyPr>
          <a:lstStyle/>
          <a:p>
            <a:r>
              <a:rPr lang="fr-FR" b="1" dirty="0" smtClean="0">
                <a:solidFill>
                  <a:srgbClr val="009999"/>
                </a:solidFill>
              </a:rPr>
              <a:t>   Bulletin  d’infos      N° 1                                                Juillet  2019</a:t>
            </a:r>
          </a:p>
          <a:p>
            <a:r>
              <a:rPr lang="fr-FR" b="1" dirty="0" smtClean="0">
                <a:solidFill>
                  <a:srgbClr val="009999"/>
                </a:solidFill>
              </a:rPr>
              <a:t>__________________________________________________________</a:t>
            </a:r>
            <a:endParaRPr lang="fr-FR" b="1" dirty="0">
              <a:solidFill>
                <a:srgbClr val="009999"/>
              </a:solidFill>
            </a:endParaRPr>
          </a:p>
        </p:txBody>
      </p:sp>
      <p:sp>
        <p:nvSpPr>
          <p:cNvPr id="11" name="Organigramme : Alternative 10"/>
          <p:cNvSpPr/>
          <p:nvPr/>
        </p:nvSpPr>
        <p:spPr>
          <a:xfrm>
            <a:off x="277639" y="3471650"/>
            <a:ext cx="6507364" cy="2736303"/>
          </a:xfrm>
          <a:prstGeom prst="flowChartAlternateProcess">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lIns="98746" tIns="49373" rIns="98746" bIns="49373" spcCol="0" rtlCol="0" anchor="ctr"/>
          <a:lstStyle/>
          <a:p>
            <a:pPr algn="ctr"/>
            <a:endParaRPr lang="fr-FR">
              <a:solidFill>
                <a:srgbClr val="009999"/>
              </a:solidFill>
            </a:endParaRPr>
          </a:p>
        </p:txBody>
      </p:sp>
      <p:sp>
        <p:nvSpPr>
          <p:cNvPr id="13" name="Rectangle 12"/>
          <p:cNvSpPr/>
          <p:nvPr/>
        </p:nvSpPr>
        <p:spPr>
          <a:xfrm>
            <a:off x="432098" y="3456136"/>
            <a:ext cx="6352979" cy="2523194"/>
          </a:xfrm>
          <a:prstGeom prst="rect">
            <a:avLst/>
          </a:prstGeom>
          <a:ln>
            <a:noFill/>
          </a:ln>
        </p:spPr>
        <p:txBody>
          <a:bodyPr wrap="square" lIns="98746" tIns="49373" rIns="98746" bIns="49373">
            <a:spAutoFit/>
          </a:bodyPr>
          <a:lstStyle/>
          <a:p>
            <a:pPr>
              <a:lnSpc>
                <a:spcPct val="115000"/>
              </a:lnSpc>
              <a:spcAft>
                <a:spcPts val="1080"/>
              </a:spcAft>
            </a:pPr>
            <a:r>
              <a:rPr lang="fr-FR" sz="1300" dirty="0">
                <a:solidFill>
                  <a:prstClr val="black"/>
                </a:solidFill>
                <a:ea typeface="Calibri"/>
                <a:cs typeface="Times New Roman"/>
              </a:rPr>
              <a:t> </a:t>
            </a:r>
            <a:r>
              <a:rPr lang="fr-FR" sz="1300" b="1" u="sng" dirty="0">
                <a:solidFill>
                  <a:srgbClr val="009999"/>
                </a:solidFill>
                <a:ea typeface="Calibri"/>
                <a:cs typeface="Times New Roman"/>
              </a:rPr>
              <a:t>ADHERENTS</a:t>
            </a:r>
          </a:p>
          <a:p>
            <a:pPr>
              <a:lnSpc>
                <a:spcPct val="115000"/>
              </a:lnSpc>
            </a:pPr>
            <a:r>
              <a:rPr lang="fr-FR" sz="1200" dirty="0">
                <a:solidFill>
                  <a:prstClr val="black"/>
                </a:solidFill>
                <a:ea typeface="Calibri"/>
                <a:cs typeface="Times New Roman"/>
              </a:rPr>
              <a:t>190 adhérents au 30 juin. Ils nous ont </a:t>
            </a:r>
            <a:r>
              <a:rPr lang="fr-FR" sz="1200" dirty="0" smtClean="0">
                <a:solidFill>
                  <a:prstClr val="black"/>
                </a:solidFill>
                <a:ea typeface="Calibri"/>
                <a:cs typeface="Times New Roman"/>
              </a:rPr>
              <a:t>rejoints depuis le 1</a:t>
            </a:r>
            <a:r>
              <a:rPr lang="fr-FR" sz="1200" baseline="30000" dirty="0" smtClean="0">
                <a:solidFill>
                  <a:prstClr val="black"/>
                </a:solidFill>
                <a:ea typeface="Calibri"/>
                <a:cs typeface="Times New Roman"/>
              </a:rPr>
              <a:t>er</a:t>
            </a:r>
            <a:r>
              <a:rPr lang="fr-FR" sz="1200" dirty="0" smtClean="0">
                <a:solidFill>
                  <a:prstClr val="black"/>
                </a:solidFill>
                <a:ea typeface="Calibri"/>
                <a:cs typeface="Times New Roman"/>
              </a:rPr>
              <a:t> janvier : BLADIER Brigitte , BOUCHERES Jean Louis, CASSAGNE Maryvonne, DECEUNINCK Patrick, DUBO Josiane, GHILARDI Monique,</a:t>
            </a:r>
          </a:p>
          <a:p>
            <a:pPr>
              <a:lnSpc>
                <a:spcPct val="115000"/>
              </a:lnSpc>
            </a:pPr>
            <a:r>
              <a:rPr lang="fr-FR" sz="1200" dirty="0" smtClean="0">
                <a:solidFill>
                  <a:prstClr val="black"/>
                </a:solidFill>
                <a:ea typeface="Calibri"/>
                <a:cs typeface="Times New Roman"/>
              </a:rPr>
              <a:t>LABAT Monique, LACOSTE Marc  Henri, MAUBARET Michel, PIASENTIN Francis, POREE Thierry, RODRIGUEZ  Béatrice, SABROU Pierre, VALLEE Michèle, VASQUEZ Evelyne, ZAMBONI Jean Jacques.</a:t>
            </a:r>
          </a:p>
          <a:p>
            <a:pPr>
              <a:lnSpc>
                <a:spcPct val="115000"/>
              </a:lnSpc>
              <a:spcAft>
                <a:spcPts val="1080"/>
              </a:spcAft>
            </a:pPr>
            <a:r>
              <a:rPr lang="fr-FR" sz="1200" dirty="0" smtClean="0">
                <a:solidFill>
                  <a:prstClr val="black"/>
                </a:solidFill>
                <a:ea typeface="Calibri"/>
                <a:cs typeface="Times New Roman"/>
              </a:rPr>
              <a:t>A </a:t>
            </a:r>
            <a:r>
              <a:rPr lang="fr-FR" sz="1200" dirty="0">
                <a:solidFill>
                  <a:prstClr val="black"/>
                </a:solidFill>
                <a:ea typeface="Calibri"/>
                <a:cs typeface="Times New Roman"/>
              </a:rPr>
              <a:t>la demande de plusieurs adhérents vous trouverez en pièce jointe la liste nominative des adhérents à ce jour.</a:t>
            </a:r>
          </a:p>
          <a:p>
            <a:pPr>
              <a:lnSpc>
                <a:spcPct val="115000"/>
              </a:lnSpc>
              <a:spcAft>
                <a:spcPts val="1080"/>
              </a:spcAft>
            </a:pPr>
            <a:r>
              <a:rPr lang="fr-FR" sz="1200" dirty="0">
                <a:solidFill>
                  <a:prstClr val="black"/>
                </a:solidFill>
                <a:ea typeface="Calibri"/>
                <a:cs typeface="Times New Roman"/>
              </a:rPr>
              <a:t>A partir de Janvier 2019, </a:t>
            </a:r>
            <a:r>
              <a:rPr lang="fr-FR" sz="1200" dirty="0" smtClean="0">
                <a:solidFill>
                  <a:prstClr val="black"/>
                </a:solidFill>
                <a:ea typeface="Calibri"/>
                <a:cs typeface="Times New Roman"/>
              </a:rPr>
              <a:t>1ère  </a:t>
            </a:r>
            <a:r>
              <a:rPr lang="fr-FR" sz="1200" dirty="0">
                <a:solidFill>
                  <a:prstClr val="black"/>
                </a:solidFill>
                <a:ea typeface="Calibri"/>
                <a:cs typeface="Times New Roman"/>
              </a:rPr>
              <a:t>mise en œuvre du prélèvement automatique des cotisations annuelles qui facilite  grandement la gestion. Nous encourageons ceux qui n’ont pas encore souscrits à le faire.</a:t>
            </a:r>
          </a:p>
        </p:txBody>
      </p:sp>
      <p:sp>
        <p:nvSpPr>
          <p:cNvPr id="14" name="Organigramme : Alternative 13"/>
          <p:cNvSpPr/>
          <p:nvPr/>
        </p:nvSpPr>
        <p:spPr>
          <a:xfrm>
            <a:off x="277639" y="6336457"/>
            <a:ext cx="3898875" cy="2119748"/>
          </a:xfrm>
          <a:prstGeom prst="flowChartAlternateProcess">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lIns="98746" tIns="49373" rIns="98746" bIns="49373" spcCol="0" rtlCol="0" anchor="ctr"/>
          <a:lstStyle/>
          <a:p>
            <a:pPr algn="ctr"/>
            <a:endParaRPr lang="fr-FR"/>
          </a:p>
        </p:txBody>
      </p:sp>
      <p:sp>
        <p:nvSpPr>
          <p:cNvPr id="16" name="Rectangle 15"/>
          <p:cNvSpPr/>
          <p:nvPr/>
        </p:nvSpPr>
        <p:spPr>
          <a:xfrm>
            <a:off x="432048" y="6408464"/>
            <a:ext cx="3600450" cy="2047740"/>
          </a:xfrm>
          <a:prstGeom prst="rect">
            <a:avLst/>
          </a:prstGeom>
        </p:spPr>
        <p:txBody>
          <a:bodyPr>
            <a:spAutoFit/>
          </a:bodyPr>
          <a:lstStyle/>
          <a:p>
            <a:pPr>
              <a:lnSpc>
                <a:spcPct val="115000"/>
              </a:lnSpc>
              <a:spcAft>
                <a:spcPts val="1000"/>
              </a:spcAft>
            </a:pPr>
            <a:r>
              <a:rPr lang="fr-FR" sz="1200" b="1" u="sng" dirty="0" smtClean="0">
                <a:solidFill>
                  <a:srgbClr val="009999"/>
                </a:solidFill>
                <a:effectLst/>
                <a:ea typeface="Calibri"/>
                <a:cs typeface="Times New Roman"/>
              </a:rPr>
              <a:t>SITE INTERNET </a:t>
            </a:r>
            <a:r>
              <a:rPr lang="fr-FR" sz="1200" b="1" dirty="0" smtClean="0">
                <a:solidFill>
                  <a:srgbClr val="009999"/>
                </a:solidFill>
                <a:effectLst/>
                <a:ea typeface="Calibri"/>
                <a:cs typeface="Times New Roman"/>
              </a:rPr>
              <a:t>(rappel)</a:t>
            </a:r>
            <a:endParaRPr lang="fr-FR" sz="1200" dirty="0">
              <a:solidFill>
                <a:srgbClr val="009999"/>
              </a:solidFill>
              <a:ea typeface="Calibri"/>
              <a:cs typeface="Times New Roman"/>
            </a:endParaRPr>
          </a:p>
          <a:p>
            <a:pPr>
              <a:lnSpc>
                <a:spcPct val="115000"/>
              </a:lnSpc>
              <a:spcAft>
                <a:spcPts val="1000"/>
              </a:spcAft>
            </a:pPr>
            <a:r>
              <a:rPr lang="fr-FR" sz="1200" dirty="0">
                <a:ea typeface="Calibri"/>
                <a:cs typeface="Arial"/>
              </a:rPr>
              <a:t>Il est hébergé sur le site FNAROPA ( </a:t>
            </a:r>
            <a:r>
              <a:rPr lang="fr-FR" sz="1200" u="sng" dirty="0">
                <a:solidFill>
                  <a:srgbClr val="0000FF"/>
                </a:solidFill>
                <a:ea typeface="Calibri"/>
                <a:cs typeface="Arial"/>
              </a:rPr>
              <a:t>www.fnaropa.fr</a:t>
            </a:r>
            <a:r>
              <a:rPr lang="fr-FR" sz="1200" u="sng" dirty="0" smtClean="0">
                <a:solidFill>
                  <a:srgbClr val="0000FF"/>
                </a:solidFill>
                <a:ea typeface="Calibri"/>
                <a:cs typeface="Arial"/>
              </a:rPr>
              <a:t>)</a:t>
            </a:r>
            <a:r>
              <a:rPr lang="fr-FR" sz="1200" dirty="0" smtClean="0">
                <a:ea typeface="Calibri"/>
                <a:cs typeface="Arial"/>
              </a:rPr>
              <a:t>  </a:t>
            </a:r>
            <a:r>
              <a:rPr lang="fr-FR" sz="1200" dirty="0">
                <a:ea typeface="Calibri"/>
                <a:cs typeface="Arial"/>
              </a:rPr>
              <a:t>Vous  vous connectez avec  votre identifiant (votre nom) et votre mot de passe (numéro de carte adhérent).Si ce dernier commence par un 0 ou deux 0 (exemple 011111 ou 002222), occultez le ou les 0 et frappez uniquement les chiffres suivants.</a:t>
            </a:r>
            <a:endParaRPr lang="fr-FR" sz="1200" dirty="0">
              <a:ea typeface="Calibri"/>
              <a:cs typeface="Times New Roman"/>
            </a:endParaRPr>
          </a:p>
          <a:p>
            <a:pPr>
              <a:lnSpc>
                <a:spcPct val="115000"/>
              </a:lnSpc>
              <a:spcAft>
                <a:spcPts val="1000"/>
              </a:spcAft>
            </a:pPr>
            <a:r>
              <a:rPr lang="fr-FR" sz="1200" dirty="0">
                <a:ea typeface="Calibri"/>
                <a:cs typeface="Arial"/>
              </a:rPr>
              <a:t>Ensuite accédez à « </a:t>
            </a:r>
            <a:r>
              <a:rPr lang="fr-FR" sz="1200" b="1" dirty="0">
                <a:solidFill>
                  <a:srgbClr val="FF0000"/>
                </a:solidFill>
                <a:ea typeface="Calibri"/>
                <a:cs typeface="Arial"/>
              </a:rPr>
              <a:t>MON ESPACE ADHERENT</a:t>
            </a:r>
            <a:r>
              <a:rPr lang="fr-FR" sz="1200" dirty="0">
                <a:ea typeface="Calibri"/>
                <a:cs typeface="Arial"/>
              </a:rPr>
              <a:t> ».</a:t>
            </a:r>
            <a:endParaRPr lang="fr-FR" sz="1200" dirty="0">
              <a:ea typeface="Calibri"/>
              <a:cs typeface="Times New Roman"/>
            </a:endParaRPr>
          </a:p>
        </p:txBody>
      </p:sp>
      <p:sp>
        <p:nvSpPr>
          <p:cNvPr id="17" name="Rectangle à coins arrondis 16"/>
          <p:cNvSpPr/>
          <p:nvPr/>
        </p:nvSpPr>
        <p:spPr>
          <a:xfrm>
            <a:off x="4320530" y="6480472"/>
            <a:ext cx="2376264" cy="2880320"/>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9999"/>
              </a:solidFill>
            </a:endParaRPr>
          </a:p>
        </p:txBody>
      </p:sp>
      <p:sp>
        <p:nvSpPr>
          <p:cNvPr id="18" name="Rectangle 17"/>
          <p:cNvSpPr/>
          <p:nvPr/>
        </p:nvSpPr>
        <p:spPr>
          <a:xfrm>
            <a:off x="4428542" y="5976416"/>
            <a:ext cx="2196244" cy="3122906"/>
          </a:xfrm>
          <a:prstGeom prst="rect">
            <a:avLst/>
          </a:prstGeom>
        </p:spPr>
        <p:txBody>
          <a:bodyPr wrap="square">
            <a:spAutoFit/>
          </a:bodyPr>
          <a:lstStyle/>
          <a:p>
            <a:pPr>
              <a:lnSpc>
                <a:spcPct val="115000"/>
              </a:lnSpc>
              <a:spcAft>
                <a:spcPts val="1000"/>
              </a:spcAft>
            </a:pPr>
            <a:r>
              <a:rPr lang="fr-FR" sz="2000" dirty="0">
                <a:ea typeface="Calibri"/>
                <a:cs typeface="Arial"/>
              </a:rPr>
              <a:t> </a:t>
            </a:r>
            <a:endParaRPr lang="fr-FR" sz="2000" dirty="0">
              <a:ea typeface="Calibri"/>
              <a:cs typeface="Times New Roman"/>
            </a:endParaRPr>
          </a:p>
          <a:p>
            <a:pPr algn="ctr">
              <a:lnSpc>
                <a:spcPct val="115000"/>
              </a:lnSpc>
            </a:pPr>
            <a:r>
              <a:rPr lang="fr-FR" sz="1200" b="1" u="sng" dirty="0" smtClean="0">
                <a:solidFill>
                  <a:srgbClr val="009999"/>
                </a:solidFill>
                <a:effectLst/>
                <a:ea typeface="Calibri"/>
                <a:cs typeface="Times New Roman"/>
              </a:rPr>
              <a:t>Donner un  NOM</a:t>
            </a:r>
          </a:p>
          <a:p>
            <a:pPr algn="ctr">
              <a:lnSpc>
                <a:spcPct val="115000"/>
              </a:lnSpc>
            </a:pPr>
            <a:r>
              <a:rPr lang="fr-FR" sz="1200" b="1" u="sng" dirty="0" smtClean="0">
                <a:solidFill>
                  <a:srgbClr val="009999"/>
                </a:solidFill>
                <a:effectLst/>
                <a:ea typeface="Calibri"/>
                <a:cs typeface="Times New Roman"/>
              </a:rPr>
              <a:t>à notre BULLETIN</a:t>
            </a:r>
          </a:p>
          <a:p>
            <a:pPr algn="ctr">
              <a:lnSpc>
                <a:spcPct val="115000"/>
              </a:lnSpc>
            </a:pPr>
            <a:endParaRPr lang="fr-FR" sz="1200" b="1" u="sng" dirty="0" smtClean="0">
              <a:solidFill>
                <a:srgbClr val="009999"/>
              </a:solidFill>
              <a:effectLst/>
              <a:ea typeface="Calibri"/>
              <a:cs typeface="Times New Roman"/>
            </a:endParaRPr>
          </a:p>
          <a:p>
            <a:pPr>
              <a:lnSpc>
                <a:spcPct val="115000"/>
              </a:lnSpc>
            </a:pPr>
            <a:r>
              <a:rPr lang="fr-FR" sz="1200" dirty="0" smtClean="0">
                <a:ea typeface="Calibri"/>
                <a:cs typeface="Arial"/>
              </a:rPr>
              <a:t>Nous </a:t>
            </a:r>
            <a:r>
              <a:rPr lang="fr-FR" sz="1200" dirty="0">
                <a:ea typeface="Calibri"/>
                <a:cs typeface="Arial"/>
              </a:rPr>
              <a:t>sommes à la recherche d’une idée pour donner un </a:t>
            </a:r>
            <a:r>
              <a:rPr lang="fr-FR" sz="1200" dirty="0" smtClean="0">
                <a:ea typeface="Calibri"/>
                <a:cs typeface="Arial"/>
              </a:rPr>
              <a:t>nom</a:t>
            </a:r>
          </a:p>
          <a:p>
            <a:pPr>
              <a:lnSpc>
                <a:spcPct val="115000"/>
              </a:lnSpc>
            </a:pPr>
            <a:r>
              <a:rPr lang="fr-FR" sz="1200" smtClean="0">
                <a:ea typeface="Calibri"/>
                <a:cs typeface="Arial"/>
              </a:rPr>
              <a:t>à </a:t>
            </a:r>
            <a:r>
              <a:rPr lang="fr-FR" sz="1200" dirty="0">
                <a:ea typeface="Calibri"/>
                <a:cs typeface="Arial"/>
              </a:rPr>
              <a:t>notre </a:t>
            </a:r>
            <a:r>
              <a:rPr lang="fr-FR" sz="1200" dirty="0" smtClean="0">
                <a:ea typeface="Calibri"/>
                <a:cs typeface="Arial"/>
              </a:rPr>
              <a:t>bulletin </a:t>
            </a:r>
            <a:r>
              <a:rPr lang="fr-FR" sz="1200">
                <a:ea typeface="Calibri"/>
                <a:cs typeface="Arial"/>
              </a:rPr>
              <a:t>trimestriel</a:t>
            </a:r>
            <a:r>
              <a:rPr lang="fr-FR" sz="1200" smtClean="0">
                <a:ea typeface="Calibri"/>
                <a:cs typeface="Arial"/>
              </a:rPr>
              <a:t>.</a:t>
            </a:r>
          </a:p>
          <a:p>
            <a:pPr>
              <a:lnSpc>
                <a:spcPct val="115000"/>
              </a:lnSpc>
            </a:pPr>
            <a:r>
              <a:rPr lang="fr-FR" sz="1200" dirty="0" smtClean="0">
                <a:ea typeface="Calibri"/>
                <a:cs typeface="Arial"/>
              </a:rPr>
              <a:t>Si </a:t>
            </a:r>
            <a:r>
              <a:rPr lang="fr-FR" sz="1200" dirty="0">
                <a:ea typeface="Calibri"/>
                <a:cs typeface="Arial"/>
              </a:rPr>
              <a:t>vous avez une proposition, n’hésitez pas </a:t>
            </a:r>
            <a:r>
              <a:rPr lang="fr-FR" sz="1200" dirty="0" smtClean="0">
                <a:ea typeface="Calibri"/>
                <a:cs typeface="Arial"/>
              </a:rPr>
              <a:t>!!!</a:t>
            </a:r>
            <a:endParaRPr lang="fr-FR" sz="1200" dirty="0">
              <a:ea typeface="Calibri"/>
              <a:cs typeface="Times New Roman"/>
            </a:endParaRPr>
          </a:p>
          <a:p>
            <a:pPr>
              <a:lnSpc>
                <a:spcPct val="115000"/>
              </a:lnSpc>
            </a:pPr>
            <a:r>
              <a:rPr lang="fr-FR" sz="1200" dirty="0">
                <a:ea typeface="Calibri"/>
                <a:cs typeface="Arial"/>
              </a:rPr>
              <a:t>En règle générale, pour l’Association, vos idées, vos suggestions et </a:t>
            </a:r>
            <a:r>
              <a:rPr lang="fr-FR" sz="1200" dirty="0" smtClean="0">
                <a:ea typeface="Calibri"/>
                <a:cs typeface="Arial"/>
              </a:rPr>
              <a:t>votre aide</a:t>
            </a:r>
          </a:p>
          <a:p>
            <a:pPr>
              <a:lnSpc>
                <a:spcPct val="115000"/>
              </a:lnSpc>
            </a:pPr>
            <a:r>
              <a:rPr lang="fr-FR" sz="1200" dirty="0" smtClean="0">
                <a:ea typeface="Calibri"/>
                <a:cs typeface="Arial"/>
              </a:rPr>
              <a:t> </a:t>
            </a:r>
            <a:r>
              <a:rPr lang="fr-FR" sz="1200" dirty="0">
                <a:ea typeface="Calibri"/>
                <a:cs typeface="Arial"/>
              </a:rPr>
              <a:t>sont toujours les bienvenues.</a:t>
            </a:r>
            <a:endParaRPr lang="fr-FR" sz="1200" dirty="0">
              <a:ea typeface="Calibri"/>
              <a:cs typeface="Times New Roman"/>
            </a:endParaRPr>
          </a:p>
        </p:txBody>
      </p:sp>
      <p:sp>
        <p:nvSpPr>
          <p:cNvPr id="20" name="ZoneTexte 19"/>
          <p:cNvSpPr txBox="1"/>
          <p:nvPr/>
        </p:nvSpPr>
        <p:spPr>
          <a:xfrm>
            <a:off x="271807" y="2015976"/>
            <a:ext cx="6496995" cy="1152563"/>
          </a:xfrm>
          <a:prstGeom prst="rect">
            <a:avLst/>
          </a:prstGeom>
          <a:solidFill>
            <a:srgbClr val="009999"/>
          </a:solidFill>
          <a:ln>
            <a:noFill/>
          </a:ln>
          <a:effectLst>
            <a:outerShdw blurRad="44450" dist="27940" dir="5400000" algn="ctr">
              <a:srgbClr val="000000">
                <a:alpha val="32000"/>
              </a:srgbClr>
            </a:outerShdw>
            <a:softEdge rad="63500"/>
          </a:effectLst>
          <a:scene3d>
            <a:camera prst="orthographicFront">
              <a:rot lat="0" lon="0" rev="0"/>
            </a:camera>
            <a:lightRig rig="balanced" dir="t">
              <a:rot lat="0" lon="0" rev="8700000"/>
            </a:lightRig>
          </a:scene3d>
          <a:sp3d>
            <a:bevelT w="190500" h="38100"/>
          </a:sp3d>
        </p:spPr>
        <p:txBody>
          <a:bodyPr wrap="square" lIns="98746" tIns="49373" rIns="98746" bIns="49373" rtlCol="0">
            <a:spAutoFit/>
          </a:bodyPr>
          <a:lstStyle/>
          <a:p>
            <a:pPr algn="ctr">
              <a:lnSpc>
                <a:spcPct val="115000"/>
              </a:lnSpc>
              <a:spcAft>
                <a:spcPts val="1080"/>
              </a:spcAft>
            </a:pPr>
            <a:r>
              <a:rPr lang="fr-FR" sz="1200" b="1" u="sng" dirty="0" smtClean="0">
                <a:solidFill>
                  <a:schemeClr val="bg1"/>
                </a:solidFill>
                <a:ea typeface="Calibri"/>
                <a:cs typeface="Times New Roman"/>
              </a:rPr>
              <a:t>PREAMBULE</a:t>
            </a:r>
            <a:r>
              <a:rPr lang="fr-FR" sz="1500" b="1" dirty="0" smtClean="0">
                <a:solidFill>
                  <a:schemeClr val="bg1"/>
                </a:solidFill>
                <a:ea typeface="Calibri"/>
                <a:cs typeface="Times New Roman"/>
              </a:rPr>
              <a:t> </a:t>
            </a:r>
            <a:endParaRPr lang="fr-FR" sz="1500" dirty="0">
              <a:solidFill>
                <a:schemeClr val="bg1"/>
              </a:solidFill>
              <a:ea typeface="Calibri"/>
              <a:cs typeface="Times New Roman"/>
            </a:endParaRPr>
          </a:p>
          <a:p>
            <a:pPr algn="ctr"/>
            <a:r>
              <a:rPr lang="fr-FR" sz="1400" dirty="0" smtClean="0">
                <a:solidFill>
                  <a:schemeClr val="bg1"/>
                </a:solidFill>
                <a:ea typeface="Calibri"/>
                <a:cs typeface="Times New Roman"/>
              </a:rPr>
              <a:t> Nous </a:t>
            </a:r>
            <a:r>
              <a:rPr lang="fr-FR" sz="1400" dirty="0">
                <a:solidFill>
                  <a:schemeClr val="bg1"/>
                </a:solidFill>
                <a:ea typeface="Calibri"/>
                <a:cs typeface="Times New Roman"/>
              </a:rPr>
              <a:t>avons décidé de mettre en place une information </a:t>
            </a:r>
            <a:r>
              <a:rPr lang="fr-FR" sz="1400" dirty="0" smtClean="0">
                <a:solidFill>
                  <a:schemeClr val="bg1"/>
                </a:solidFill>
                <a:ea typeface="Calibri"/>
                <a:cs typeface="Times New Roman"/>
              </a:rPr>
              <a:t>trimestrielle</a:t>
            </a:r>
          </a:p>
          <a:p>
            <a:pPr algn="ctr"/>
            <a:r>
              <a:rPr lang="fr-FR" sz="1400" dirty="0" smtClean="0">
                <a:solidFill>
                  <a:schemeClr val="bg1"/>
                </a:solidFill>
                <a:ea typeface="Calibri"/>
                <a:cs typeface="Times New Roman"/>
              </a:rPr>
              <a:t> </a:t>
            </a:r>
            <a:r>
              <a:rPr lang="fr-FR" sz="1400" dirty="0">
                <a:solidFill>
                  <a:schemeClr val="bg1"/>
                </a:solidFill>
                <a:ea typeface="Calibri"/>
                <a:cs typeface="Times New Roman"/>
              </a:rPr>
              <a:t>par l’intermédiaire </a:t>
            </a:r>
            <a:r>
              <a:rPr lang="fr-FR" sz="1400" dirty="0" smtClean="0">
                <a:solidFill>
                  <a:schemeClr val="bg1"/>
                </a:solidFill>
                <a:ea typeface="Calibri"/>
                <a:cs typeface="Times New Roman"/>
              </a:rPr>
              <a:t>de </a:t>
            </a:r>
            <a:r>
              <a:rPr lang="fr-FR" sz="1400" dirty="0">
                <a:solidFill>
                  <a:schemeClr val="bg1"/>
                </a:solidFill>
                <a:ea typeface="Calibri"/>
                <a:cs typeface="Times New Roman"/>
              </a:rPr>
              <a:t>ce bulletin qui vous permettra de prendre connaissance </a:t>
            </a:r>
            <a:endParaRPr lang="fr-FR" sz="1400" dirty="0" smtClean="0">
              <a:solidFill>
                <a:schemeClr val="bg1"/>
              </a:solidFill>
              <a:ea typeface="Calibri"/>
              <a:cs typeface="Times New Roman"/>
            </a:endParaRPr>
          </a:p>
          <a:p>
            <a:pPr algn="ctr"/>
            <a:r>
              <a:rPr lang="fr-FR" sz="1400" dirty="0" smtClean="0">
                <a:solidFill>
                  <a:schemeClr val="bg1"/>
                </a:solidFill>
                <a:ea typeface="Calibri"/>
                <a:cs typeface="Times New Roman"/>
              </a:rPr>
              <a:t> de </a:t>
            </a:r>
            <a:r>
              <a:rPr lang="fr-FR" sz="1400" dirty="0">
                <a:solidFill>
                  <a:schemeClr val="bg1"/>
                </a:solidFill>
                <a:ea typeface="Calibri"/>
                <a:cs typeface="Times New Roman"/>
              </a:rPr>
              <a:t>l’actualité et des activités </a:t>
            </a:r>
            <a:r>
              <a:rPr lang="fr-FR" sz="1400" dirty="0" smtClean="0">
                <a:solidFill>
                  <a:schemeClr val="bg1"/>
                </a:solidFill>
                <a:ea typeface="Calibri"/>
                <a:cs typeface="Times New Roman"/>
              </a:rPr>
              <a:t>de </a:t>
            </a:r>
            <a:r>
              <a:rPr lang="fr-FR" sz="1400" dirty="0">
                <a:solidFill>
                  <a:schemeClr val="bg1"/>
                </a:solidFill>
                <a:ea typeface="Calibri"/>
                <a:cs typeface="Times New Roman"/>
              </a:rPr>
              <a:t>notre </a:t>
            </a:r>
            <a:r>
              <a:rPr lang="fr-FR" sz="1400" dirty="0" smtClean="0">
                <a:solidFill>
                  <a:schemeClr val="bg1"/>
                </a:solidFill>
                <a:ea typeface="Calibri"/>
                <a:cs typeface="Times New Roman"/>
              </a:rPr>
              <a:t>Association.</a:t>
            </a:r>
            <a:endParaRPr lang="fr-FR" sz="1400" dirty="0">
              <a:solidFill>
                <a:schemeClr val="bg1"/>
              </a:solidFill>
              <a:ea typeface="Calibri"/>
              <a:cs typeface="Times New Roman"/>
            </a:endParaRPr>
          </a:p>
        </p:txBody>
      </p:sp>
      <p:sp>
        <p:nvSpPr>
          <p:cNvPr id="21" name="Rectangle à coins arrondis 20"/>
          <p:cNvSpPr/>
          <p:nvPr/>
        </p:nvSpPr>
        <p:spPr>
          <a:xfrm>
            <a:off x="271806" y="8568704"/>
            <a:ext cx="3904707" cy="864096"/>
          </a:xfrm>
          <a:prstGeom prst="roundRect">
            <a:avLst/>
          </a:prstGeom>
          <a:solidFill>
            <a:schemeClr val="bg1"/>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smtClean="0">
                <a:solidFill>
                  <a:schemeClr val="tx1"/>
                </a:solidFill>
              </a:rPr>
              <a:t>Adresse postale Association  : 177, rue Alexander Fleming</a:t>
            </a:r>
          </a:p>
          <a:p>
            <a:r>
              <a:rPr lang="fr-FR" sz="1100" dirty="0" smtClean="0">
                <a:solidFill>
                  <a:schemeClr val="tx1"/>
                </a:solidFill>
              </a:rPr>
              <a:t>	                       47000 AGEN</a:t>
            </a:r>
          </a:p>
          <a:p>
            <a:r>
              <a:rPr lang="fr-FR" sz="1100" dirty="0" smtClean="0">
                <a:solidFill>
                  <a:schemeClr val="tx1"/>
                </a:solidFill>
              </a:rPr>
              <a:t>Mail : </a:t>
            </a:r>
            <a:r>
              <a:rPr lang="fr-FR" sz="1100" dirty="0" smtClean="0">
                <a:solidFill>
                  <a:schemeClr val="tx1"/>
                </a:solidFill>
                <a:hlinkClick r:id="rId3"/>
              </a:rPr>
              <a:t>assoretca47@orange.fr</a:t>
            </a:r>
            <a:r>
              <a:rPr lang="fr-FR" sz="1100" dirty="0" smtClean="0">
                <a:solidFill>
                  <a:schemeClr val="tx1"/>
                </a:solidFill>
              </a:rPr>
              <a:t> </a:t>
            </a:r>
          </a:p>
          <a:p>
            <a:r>
              <a:rPr lang="fr-FR" sz="1100" dirty="0" smtClean="0">
                <a:solidFill>
                  <a:schemeClr val="tx1"/>
                </a:solidFill>
              </a:rPr>
              <a:t>Tél. Coprésidents :</a:t>
            </a:r>
          </a:p>
          <a:p>
            <a:r>
              <a:rPr lang="fr-FR" sz="1100" dirty="0" smtClean="0">
                <a:solidFill>
                  <a:schemeClr val="tx1"/>
                </a:solidFill>
              </a:rPr>
              <a:t>JP COMMENY 06 70 15 51 29    /    F. LACOMBE 06 84 71 73 47</a:t>
            </a:r>
            <a:endParaRPr lang="fr-FR" sz="1100" dirty="0">
              <a:solidFill>
                <a:schemeClr val="tx1"/>
              </a:solidFill>
            </a:endParaRPr>
          </a:p>
        </p:txBody>
      </p:sp>
    </p:spTree>
    <p:extLst>
      <p:ext uri="{BB962C8B-B14F-4D97-AF65-F5344CB8AC3E}">
        <p14:creationId xmlns:p14="http://schemas.microsoft.com/office/powerpoint/2010/main" val="2026828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273681" y="515435"/>
            <a:ext cx="6502322" cy="4524877"/>
          </a:xfrm>
          <a:prstGeom prst="flowChartAlternateProcess">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lIns="98746" tIns="49373" rIns="98746" bIns="49373" spcCol="0" rtlCol="0" anchor="ctr"/>
          <a:lstStyle/>
          <a:p>
            <a:endParaRPr lang="fr-FR" dirty="0"/>
          </a:p>
        </p:txBody>
      </p:sp>
      <p:sp>
        <p:nvSpPr>
          <p:cNvPr id="5" name="Rectangle 4"/>
          <p:cNvSpPr/>
          <p:nvPr/>
        </p:nvSpPr>
        <p:spPr>
          <a:xfrm>
            <a:off x="452806" y="647824"/>
            <a:ext cx="6099972" cy="4591709"/>
          </a:xfrm>
          <a:prstGeom prst="rect">
            <a:avLst/>
          </a:prstGeom>
        </p:spPr>
        <p:txBody>
          <a:bodyPr wrap="square" lIns="98746" tIns="49373" rIns="98746" bIns="49373">
            <a:spAutoFit/>
          </a:bodyPr>
          <a:lstStyle/>
          <a:p>
            <a:pPr algn="ctr">
              <a:lnSpc>
                <a:spcPct val="115000"/>
              </a:lnSpc>
              <a:spcAft>
                <a:spcPts val="1080"/>
              </a:spcAft>
            </a:pPr>
            <a:r>
              <a:rPr lang="fr-FR" sz="1300" b="1" u="sng" dirty="0">
                <a:solidFill>
                  <a:srgbClr val="009999"/>
                </a:solidFill>
                <a:ea typeface="Calibri"/>
                <a:cs typeface="Times New Roman"/>
              </a:rPr>
              <a:t>VIE STATUTAIRE</a:t>
            </a:r>
            <a:endParaRPr lang="fr-FR" sz="1300" u="sng" dirty="0">
              <a:solidFill>
                <a:srgbClr val="009999"/>
              </a:solidFill>
              <a:ea typeface="Calibri"/>
              <a:cs typeface="Times New Roman"/>
            </a:endParaRPr>
          </a:p>
          <a:p>
            <a:pPr>
              <a:lnSpc>
                <a:spcPct val="115000"/>
              </a:lnSpc>
              <a:spcAft>
                <a:spcPts val="1080"/>
              </a:spcAft>
            </a:pPr>
            <a:r>
              <a:rPr lang="fr-FR" sz="1200" dirty="0">
                <a:ea typeface="Calibri"/>
                <a:cs typeface="Times New Roman"/>
              </a:rPr>
              <a:t>Mars 2019, Assemblée Générale conjointe avec l’Amicale du Sud-Ouest au nouveau siège de la Caisse Régionale Bordeaux </a:t>
            </a:r>
            <a:r>
              <a:rPr lang="fr-FR" sz="1200" dirty="0" err="1">
                <a:ea typeface="Calibri"/>
                <a:cs typeface="Times New Roman"/>
              </a:rPr>
              <a:t>Bacalan</a:t>
            </a:r>
            <a:r>
              <a:rPr lang="fr-FR" sz="1200" dirty="0">
                <a:ea typeface="Calibri"/>
                <a:cs typeface="Times New Roman"/>
              </a:rPr>
              <a:t>. Déplacement en Bus offert par l’Association, réception, accueil par le Directeur des Ressources Humaines Edouard BEFVE, interventions du Président de la FNAROPA Philippe BARBIER et du Directeur Général de la CR d’Aquitaine Jack BOUIN, repas offert par la Direction Générale, visite du Siège et visite de la Cité Mondiale du Vin. Participation de plus de 100 adhérents.</a:t>
            </a:r>
          </a:p>
          <a:p>
            <a:pPr>
              <a:lnSpc>
                <a:spcPct val="115000"/>
              </a:lnSpc>
              <a:spcAft>
                <a:spcPts val="1080"/>
              </a:spcAft>
            </a:pPr>
            <a:r>
              <a:rPr lang="fr-FR" sz="1200" dirty="0">
                <a:ea typeface="Calibri"/>
                <a:cs typeface="Times New Roman"/>
              </a:rPr>
              <a:t>Ce même </a:t>
            </a:r>
            <a:r>
              <a:rPr lang="fr-FR" sz="1200" dirty="0" smtClean="0">
                <a:ea typeface="Calibri"/>
                <a:cs typeface="Times New Roman"/>
              </a:rPr>
              <a:t>jour, enquête </a:t>
            </a:r>
            <a:r>
              <a:rPr lang="fr-FR" sz="1200" dirty="0">
                <a:ea typeface="Calibri"/>
                <a:cs typeface="Times New Roman"/>
              </a:rPr>
              <a:t>auprès des adhérents sur les attentes, idées et </a:t>
            </a:r>
            <a:r>
              <a:rPr lang="fr-FR" sz="1200" dirty="0" smtClean="0">
                <a:ea typeface="Calibri"/>
                <a:cs typeface="Times New Roman"/>
              </a:rPr>
              <a:t>propositions. </a:t>
            </a:r>
            <a:endParaRPr lang="fr-FR" sz="1200" dirty="0">
              <a:ea typeface="Calibri"/>
              <a:cs typeface="Times New Roman"/>
            </a:endParaRPr>
          </a:p>
          <a:p>
            <a:pPr>
              <a:lnSpc>
                <a:spcPct val="115000"/>
              </a:lnSpc>
              <a:spcAft>
                <a:spcPts val="1080"/>
              </a:spcAft>
            </a:pPr>
            <a:r>
              <a:rPr lang="fr-FR" sz="1200" dirty="0">
                <a:ea typeface="Calibri"/>
                <a:cs typeface="Times New Roman"/>
              </a:rPr>
              <a:t>Avril 2019, Assemblée Générale Extraordinaire pour  mise en conformité et modifications des statuts validées par le Service Départemental de la Vie Citoyenne et Associative  puis  dépôt en Préfecture.</a:t>
            </a:r>
          </a:p>
          <a:p>
            <a:pPr>
              <a:lnSpc>
                <a:spcPct val="115000"/>
              </a:lnSpc>
              <a:spcAft>
                <a:spcPts val="1080"/>
              </a:spcAft>
            </a:pPr>
            <a:r>
              <a:rPr lang="fr-FR" sz="1200" dirty="0">
                <a:ea typeface="Calibri"/>
                <a:cs typeface="Times New Roman"/>
              </a:rPr>
              <a:t>Nouvelle Assemblée Générale Ordinaire pour  l’élection du Conseil d’Administration qui élit en suivant un nouveau </a:t>
            </a:r>
            <a:r>
              <a:rPr lang="fr-FR" sz="1200" dirty="0" smtClean="0">
                <a:ea typeface="Calibri"/>
                <a:cs typeface="Times New Roman"/>
              </a:rPr>
              <a:t>Bureau</a:t>
            </a:r>
            <a:r>
              <a:rPr lang="fr-FR" sz="1200" dirty="0">
                <a:ea typeface="Calibri"/>
                <a:cs typeface="Times New Roman"/>
              </a:rPr>
              <a:t>. Restitution des attentes des adhérents.</a:t>
            </a:r>
          </a:p>
          <a:p>
            <a:pPr>
              <a:lnSpc>
                <a:spcPct val="115000"/>
              </a:lnSpc>
              <a:spcAft>
                <a:spcPts val="1080"/>
              </a:spcAft>
            </a:pPr>
            <a:r>
              <a:rPr lang="fr-FR" sz="1200" dirty="0">
                <a:ea typeface="Calibri"/>
                <a:cs typeface="Times New Roman"/>
              </a:rPr>
              <a:t>Mise à disposition de l’Association et aménagement par la caisse Régionale du local sécurisé situé sous le bâtiment social. Une vingtaine de réunions de travail ( CA </a:t>
            </a:r>
            <a:r>
              <a:rPr lang="fr-FR" sz="1200" dirty="0" smtClean="0">
                <a:ea typeface="Calibri"/>
                <a:cs typeface="Times New Roman"/>
              </a:rPr>
              <a:t>, Bureau </a:t>
            </a:r>
            <a:r>
              <a:rPr lang="fr-FR" sz="1200" dirty="0">
                <a:ea typeface="Calibri"/>
                <a:cs typeface="Times New Roman"/>
              </a:rPr>
              <a:t>,commissions) s’y sont déroulées à ce jour. </a:t>
            </a:r>
          </a:p>
          <a:p>
            <a:pPr>
              <a:lnSpc>
                <a:spcPct val="115000"/>
              </a:lnSpc>
              <a:spcAft>
                <a:spcPts val="1080"/>
              </a:spcAft>
            </a:pPr>
            <a:r>
              <a:rPr lang="fr-FR" sz="1300" b="1" dirty="0">
                <a:ea typeface="Calibri"/>
                <a:cs typeface="Times New Roman"/>
              </a:rPr>
              <a:t> </a:t>
            </a:r>
            <a:endParaRPr lang="fr-FR" sz="1300" dirty="0">
              <a:ea typeface="Calibri"/>
              <a:cs typeface="Times New Roman"/>
            </a:endParaRPr>
          </a:p>
        </p:txBody>
      </p:sp>
      <p:sp>
        <p:nvSpPr>
          <p:cNvPr id="6" name="Rectangle à coins arrondis 5"/>
          <p:cNvSpPr/>
          <p:nvPr/>
        </p:nvSpPr>
        <p:spPr>
          <a:xfrm>
            <a:off x="273681" y="5400352"/>
            <a:ext cx="2822713" cy="4176463"/>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432098" y="5544368"/>
            <a:ext cx="2664296" cy="3888244"/>
          </a:xfrm>
          <a:prstGeom prst="rect">
            <a:avLst/>
          </a:prstGeom>
        </p:spPr>
        <p:txBody>
          <a:bodyPr wrap="square">
            <a:spAutoFit/>
          </a:bodyPr>
          <a:lstStyle/>
          <a:p>
            <a:pPr algn="ctr">
              <a:lnSpc>
                <a:spcPct val="115000"/>
              </a:lnSpc>
              <a:spcAft>
                <a:spcPts val="1000"/>
              </a:spcAft>
            </a:pPr>
            <a:r>
              <a:rPr lang="fr-FR" sz="1200" b="1" u="sng" dirty="0">
                <a:solidFill>
                  <a:srgbClr val="009999"/>
                </a:solidFill>
                <a:ea typeface="Calibri"/>
                <a:cs typeface="Times New Roman"/>
              </a:rPr>
              <a:t>FNAROPA</a:t>
            </a:r>
            <a:r>
              <a:rPr lang="fr-FR" sz="1200" b="1" dirty="0">
                <a:ea typeface="Calibri"/>
                <a:cs typeface="Times New Roman"/>
              </a:rPr>
              <a:t> </a:t>
            </a:r>
            <a:endParaRPr lang="fr-FR" sz="1200" dirty="0">
              <a:ea typeface="Calibri"/>
              <a:cs typeface="Times New Roman"/>
            </a:endParaRPr>
          </a:p>
          <a:p>
            <a:pPr>
              <a:lnSpc>
                <a:spcPct val="115000"/>
              </a:lnSpc>
            </a:pPr>
            <a:r>
              <a:rPr lang="fr-FR" sz="1200" dirty="0">
                <a:ea typeface="Calibri"/>
                <a:cs typeface="Times New Roman"/>
              </a:rPr>
              <a:t>Avril : Réunion nationale des nouveaux Présidents d’Associations. Présentation du fonctionnement, les relations, les actions</a:t>
            </a:r>
            <a:r>
              <a:rPr lang="fr-FR" sz="1200" dirty="0" smtClean="0">
                <a:ea typeface="Calibri"/>
                <a:cs typeface="Times New Roman"/>
              </a:rPr>
              <a:t>,  les </a:t>
            </a:r>
            <a:r>
              <a:rPr lang="fr-FR" sz="1200" dirty="0">
                <a:ea typeface="Calibri"/>
                <a:cs typeface="Times New Roman"/>
              </a:rPr>
              <a:t>aides et les partenariats nationaux</a:t>
            </a:r>
            <a:r>
              <a:rPr lang="fr-FR" sz="1200" dirty="0" smtClean="0">
                <a:ea typeface="Calibri"/>
                <a:cs typeface="Times New Roman"/>
              </a:rPr>
              <a:t>.</a:t>
            </a:r>
          </a:p>
          <a:p>
            <a:pPr>
              <a:lnSpc>
                <a:spcPct val="115000"/>
              </a:lnSpc>
            </a:pPr>
            <a:endParaRPr lang="fr-FR" sz="800" dirty="0">
              <a:ea typeface="Calibri"/>
              <a:cs typeface="Times New Roman"/>
            </a:endParaRPr>
          </a:p>
          <a:p>
            <a:pPr>
              <a:lnSpc>
                <a:spcPct val="115000"/>
              </a:lnSpc>
              <a:spcAft>
                <a:spcPts val="1000"/>
              </a:spcAft>
            </a:pPr>
            <a:r>
              <a:rPr lang="fr-FR" sz="1200" dirty="0">
                <a:ea typeface="Calibri"/>
                <a:cs typeface="Times New Roman"/>
              </a:rPr>
              <a:t>Mise en œuvre de la Règlementation Générale sur la Protection des Données Personnelles. (Obligation pour toutes les Associations Loi 2018)</a:t>
            </a:r>
          </a:p>
          <a:p>
            <a:pPr>
              <a:lnSpc>
                <a:spcPct val="115000"/>
              </a:lnSpc>
              <a:spcAft>
                <a:spcPts val="1000"/>
              </a:spcAft>
            </a:pPr>
            <a:r>
              <a:rPr lang="fr-FR" sz="1200" dirty="0">
                <a:ea typeface="Calibri"/>
                <a:cs typeface="Times New Roman"/>
              </a:rPr>
              <a:t> Collecte auprès des adhérents des fiches d’adhésion 2019 intégrant les clauses juridiques. Un petit rappel pour ceux qui n’ont pas encore fait le retour suite à la relance. Merci de nous les faire parvenir.</a:t>
            </a:r>
          </a:p>
        </p:txBody>
      </p:sp>
      <p:sp>
        <p:nvSpPr>
          <p:cNvPr id="8" name="Rectangle à coins arrondis 7"/>
          <p:cNvSpPr/>
          <p:nvPr/>
        </p:nvSpPr>
        <p:spPr>
          <a:xfrm>
            <a:off x="3312418" y="5184328"/>
            <a:ext cx="3515574" cy="4597031"/>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fr-FR" sz="1200" b="1" u="sng" dirty="0" smtClean="0">
                <a:solidFill>
                  <a:srgbClr val="009999"/>
                </a:solidFill>
                <a:ea typeface="Calibri"/>
                <a:cs typeface="Times New Roman"/>
              </a:rPr>
              <a:t>CONVENTION NATIONALE MSA </a:t>
            </a:r>
            <a:endParaRPr lang="fr-FR" sz="1200" u="sng" dirty="0">
              <a:solidFill>
                <a:srgbClr val="009999"/>
              </a:solidFill>
              <a:ea typeface="Calibri"/>
              <a:cs typeface="Times New Roman"/>
            </a:endParaRPr>
          </a:p>
          <a:p>
            <a:pPr>
              <a:lnSpc>
                <a:spcPct val="115000"/>
              </a:lnSpc>
              <a:spcAft>
                <a:spcPts val="1000"/>
              </a:spcAft>
            </a:pPr>
            <a:r>
              <a:rPr lang="fr-FR" sz="1200" dirty="0">
                <a:solidFill>
                  <a:schemeClr val="tx1"/>
                </a:solidFill>
                <a:ea typeface="Calibri"/>
                <a:cs typeface="Times New Roman"/>
              </a:rPr>
              <a:t>Une convention Nationale existe entre la FNAROPA et la </a:t>
            </a:r>
            <a:r>
              <a:rPr lang="fr-FR" sz="1200" dirty="0" smtClean="0">
                <a:solidFill>
                  <a:schemeClr val="tx1"/>
                </a:solidFill>
                <a:ea typeface="Calibri"/>
                <a:cs typeface="Times New Roman"/>
              </a:rPr>
              <a:t>CMSA.</a:t>
            </a:r>
            <a:endParaRPr lang="fr-FR" sz="1200" dirty="0">
              <a:solidFill>
                <a:schemeClr val="tx1"/>
              </a:solidFill>
              <a:ea typeface="Calibri"/>
              <a:cs typeface="Times New Roman"/>
            </a:endParaRPr>
          </a:p>
          <a:p>
            <a:pPr>
              <a:lnSpc>
                <a:spcPct val="115000"/>
              </a:lnSpc>
              <a:spcAft>
                <a:spcPts val="1000"/>
              </a:spcAft>
            </a:pPr>
            <a:r>
              <a:rPr lang="fr-FR" sz="1200" dirty="0">
                <a:solidFill>
                  <a:schemeClr val="tx1"/>
                </a:solidFill>
                <a:ea typeface="Calibri"/>
                <a:cs typeface="Times New Roman"/>
              </a:rPr>
              <a:t>Déclinaison à l’échelon Départemental. Rencontre des </a:t>
            </a:r>
            <a:r>
              <a:rPr lang="fr-FR" sz="1200" dirty="0" err="1" smtClean="0">
                <a:solidFill>
                  <a:schemeClr val="tx1"/>
                </a:solidFill>
                <a:ea typeface="Calibri"/>
                <a:cs typeface="Times New Roman"/>
              </a:rPr>
              <a:t>CoPrésidents</a:t>
            </a:r>
            <a:r>
              <a:rPr lang="fr-FR" sz="1200" dirty="0" smtClean="0">
                <a:solidFill>
                  <a:schemeClr val="tx1"/>
                </a:solidFill>
                <a:ea typeface="Calibri"/>
                <a:cs typeface="Times New Roman"/>
              </a:rPr>
              <a:t> </a:t>
            </a:r>
            <a:r>
              <a:rPr lang="fr-FR" sz="1200" dirty="0">
                <a:solidFill>
                  <a:schemeClr val="tx1"/>
                </a:solidFill>
                <a:ea typeface="Calibri"/>
                <a:cs typeface="Times New Roman"/>
              </a:rPr>
              <a:t>de l’Association avec la Direction de la MSA 47.</a:t>
            </a:r>
          </a:p>
          <a:p>
            <a:pPr>
              <a:lnSpc>
                <a:spcPct val="115000"/>
              </a:lnSpc>
              <a:spcAft>
                <a:spcPts val="1000"/>
              </a:spcAft>
            </a:pPr>
            <a:r>
              <a:rPr lang="fr-FR" sz="1200" dirty="0">
                <a:solidFill>
                  <a:schemeClr val="tx1"/>
                </a:solidFill>
                <a:ea typeface="Calibri"/>
                <a:cs typeface="Times New Roman"/>
              </a:rPr>
              <a:t>Préparation d’une convention locale de partenariat sur des intérêts et actions communes</a:t>
            </a:r>
            <a:r>
              <a:rPr lang="fr-FR" sz="1200" dirty="0" smtClean="0">
                <a:solidFill>
                  <a:schemeClr val="tx1"/>
                </a:solidFill>
                <a:effectLst/>
                <a:latin typeface="Arial"/>
                <a:ea typeface="Calibri"/>
                <a:cs typeface="Times New Roman"/>
              </a:rPr>
              <a:t> </a:t>
            </a:r>
            <a:r>
              <a:rPr lang="fr-FR" sz="1200" dirty="0">
                <a:solidFill>
                  <a:schemeClr val="tx1"/>
                </a:solidFill>
                <a:ea typeface="Calibri"/>
                <a:cs typeface="Arial"/>
              </a:rPr>
              <a:t>collectives de prévention sur les thèmes du bien vieillir (Ateliers du bien vieillir, ateliers mémoire, nutrition, équilibre, activités physiques, informatique etc.). Ces ateliers seront proposés à nos adhérents.</a:t>
            </a:r>
            <a:endParaRPr lang="fr-FR" sz="1200" dirty="0">
              <a:solidFill>
                <a:schemeClr val="tx1"/>
              </a:solidFill>
              <a:ea typeface="Calibri"/>
              <a:cs typeface="Times New Roman"/>
            </a:endParaRPr>
          </a:p>
          <a:p>
            <a:pPr>
              <a:lnSpc>
                <a:spcPct val="115000"/>
              </a:lnSpc>
              <a:spcAft>
                <a:spcPts val="1000"/>
              </a:spcAft>
            </a:pPr>
            <a:r>
              <a:rPr lang="fr-FR" sz="1200" dirty="0">
                <a:solidFill>
                  <a:schemeClr val="tx1"/>
                </a:solidFill>
                <a:ea typeface="Calibri"/>
                <a:cs typeface="Arial"/>
              </a:rPr>
              <a:t>Nomination d’un interlocuteur local MSA privilégié pour notre Association afin d’aider </a:t>
            </a:r>
            <a:r>
              <a:rPr lang="fr-FR" sz="1200" dirty="0" smtClean="0">
                <a:solidFill>
                  <a:schemeClr val="tx1"/>
                </a:solidFill>
                <a:ea typeface="Calibri"/>
                <a:cs typeface="Arial"/>
              </a:rPr>
              <a:t>les futurs </a:t>
            </a:r>
            <a:r>
              <a:rPr lang="fr-FR" sz="1200" dirty="0">
                <a:solidFill>
                  <a:schemeClr val="tx1"/>
                </a:solidFill>
                <a:ea typeface="Calibri"/>
                <a:cs typeface="Arial"/>
              </a:rPr>
              <a:t>pré retraités ou retraités dans leurs démarches administratives relatives aux traitements des dossiers Retraites et Santé.</a:t>
            </a:r>
            <a:endParaRPr lang="fr-FR" sz="1200" dirty="0">
              <a:solidFill>
                <a:schemeClr val="tx1"/>
              </a:solidFill>
              <a:ea typeface="Calibri"/>
              <a:cs typeface="Times New Roman"/>
            </a:endParaRPr>
          </a:p>
        </p:txBody>
      </p:sp>
    </p:spTree>
    <p:extLst>
      <p:ext uri="{BB962C8B-B14F-4D97-AF65-F5344CB8AC3E}">
        <p14:creationId xmlns:p14="http://schemas.microsoft.com/office/powerpoint/2010/main" val="3055383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60090" y="431800"/>
            <a:ext cx="6552728" cy="2957094"/>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504106" y="575816"/>
            <a:ext cx="6048672" cy="2600712"/>
          </a:xfrm>
          <a:prstGeom prst="rect">
            <a:avLst/>
          </a:prstGeom>
        </p:spPr>
        <p:txBody>
          <a:bodyPr wrap="square">
            <a:spAutoFit/>
          </a:bodyPr>
          <a:lstStyle/>
          <a:p>
            <a:pPr algn="ctr">
              <a:lnSpc>
                <a:spcPct val="115000"/>
              </a:lnSpc>
              <a:spcAft>
                <a:spcPts val="1000"/>
              </a:spcAft>
            </a:pPr>
            <a:r>
              <a:rPr lang="fr-FR" sz="1200" b="1" u="sng" dirty="0" smtClean="0">
                <a:solidFill>
                  <a:srgbClr val="009999"/>
                </a:solidFill>
                <a:ea typeface="Calibri"/>
                <a:cs typeface="Arial"/>
              </a:rPr>
              <a:t>DOSSIER NATIONAL : COTISATION MALADIE 1 %</a:t>
            </a:r>
            <a:endParaRPr lang="fr-FR" sz="1200" b="1" u="sng" dirty="0">
              <a:solidFill>
                <a:srgbClr val="009999"/>
              </a:solidFill>
              <a:ea typeface="Calibri"/>
              <a:cs typeface="Times New Roman"/>
            </a:endParaRPr>
          </a:p>
          <a:p>
            <a:pPr>
              <a:lnSpc>
                <a:spcPct val="115000"/>
              </a:lnSpc>
              <a:spcAft>
                <a:spcPts val="1000"/>
              </a:spcAft>
            </a:pPr>
            <a:r>
              <a:rPr lang="fr-FR" sz="1200" dirty="0">
                <a:ea typeface="Calibri"/>
                <a:cs typeface="Arial"/>
              </a:rPr>
              <a:t>Cette cotisation maladie a été supprimée pour les actifs, dans le cadre de l’augmentation CSG   de 1,7% sur les retraites. Les retraités du public ne paient pas non plus cette cotisation. Seuls les retraités du privé ARRCO/AGIRC comme nous et IRCANTEC sont prélevés.</a:t>
            </a:r>
            <a:endParaRPr lang="fr-FR" sz="1200" dirty="0">
              <a:ea typeface="Calibri"/>
              <a:cs typeface="Times New Roman"/>
            </a:endParaRPr>
          </a:p>
          <a:p>
            <a:pPr>
              <a:lnSpc>
                <a:spcPct val="115000"/>
              </a:lnSpc>
              <a:spcAft>
                <a:spcPts val="1000"/>
              </a:spcAft>
            </a:pPr>
            <a:r>
              <a:rPr lang="fr-FR" sz="1200" dirty="0">
                <a:ea typeface="Calibri"/>
                <a:cs typeface="Arial"/>
              </a:rPr>
              <a:t>La FNAROPA est intervenue auprès des Parlementaires et Sénateurs pour demander la réparation de cette injustice dans le cadre de la prochaine loi de financement de la Sécurité Sociale pour 2020.</a:t>
            </a:r>
            <a:endParaRPr lang="fr-FR" sz="1200" dirty="0">
              <a:ea typeface="Calibri"/>
              <a:cs typeface="Times New Roman"/>
            </a:endParaRPr>
          </a:p>
          <a:p>
            <a:pPr>
              <a:lnSpc>
                <a:spcPct val="115000"/>
              </a:lnSpc>
            </a:pPr>
            <a:r>
              <a:rPr lang="fr-FR" sz="1200" dirty="0">
                <a:ea typeface="Calibri"/>
                <a:cs typeface="Arial"/>
              </a:rPr>
              <a:t>Les Associations de Retraités préparent avec </a:t>
            </a:r>
            <a:r>
              <a:rPr lang="fr-FR" sz="1200" dirty="0" smtClean="0">
                <a:ea typeface="Calibri"/>
                <a:cs typeface="Arial"/>
              </a:rPr>
              <a:t>l’appui de </a:t>
            </a:r>
            <a:r>
              <a:rPr lang="fr-FR" sz="1200" dirty="0">
                <a:ea typeface="Calibri"/>
                <a:cs typeface="Arial"/>
              </a:rPr>
              <a:t>la FNAROPA un dossier afin d’interpeller par département les élus Parlementaires. Notre Association interviendra auprès des 3 </a:t>
            </a:r>
            <a:r>
              <a:rPr lang="fr-FR" sz="1200" dirty="0" smtClean="0">
                <a:ea typeface="Calibri"/>
                <a:cs typeface="Arial"/>
              </a:rPr>
              <a:t>députés du Lot- et-Garonne</a:t>
            </a:r>
            <a:r>
              <a:rPr lang="fr-FR" sz="1200" dirty="0">
                <a:ea typeface="Calibri"/>
                <a:cs typeface="Arial"/>
              </a:rPr>
              <a:t>.</a:t>
            </a:r>
            <a:r>
              <a:rPr lang="fr-FR" sz="1200" dirty="0">
                <a:solidFill>
                  <a:srgbClr val="1F497D"/>
                </a:solidFill>
                <a:ea typeface="Calibri"/>
                <a:cs typeface="Arial"/>
              </a:rPr>
              <a:t> </a:t>
            </a:r>
            <a:endParaRPr lang="fr-FR" sz="1200" dirty="0">
              <a:ea typeface="Calibri"/>
              <a:cs typeface="Times New Roman"/>
            </a:endParaRPr>
          </a:p>
        </p:txBody>
      </p:sp>
      <p:sp>
        <p:nvSpPr>
          <p:cNvPr id="6" name="Rectangle 5"/>
          <p:cNvSpPr/>
          <p:nvPr/>
        </p:nvSpPr>
        <p:spPr>
          <a:xfrm>
            <a:off x="504106" y="3672160"/>
            <a:ext cx="2880320" cy="3441455"/>
          </a:xfrm>
          <a:prstGeom prst="rect">
            <a:avLst/>
          </a:prstGeom>
        </p:spPr>
        <p:txBody>
          <a:bodyPr wrap="square">
            <a:spAutoFit/>
          </a:bodyPr>
          <a:lstStyle/>
          <a:p>
            <a:pPr algn="ctr">
              <a:lnSpc>
                <a:spcPct val="115000"/>
              </a:lnSpc>
              <a:spcAft>
                <a:spcPts val="1000"/>
              </a:spcAft>
            </a:pPr>
            <a:r>
              <a:rPr lang="fr-FR" sz="1400" b="1" u="sng" dirty="0" smtClean="0">
                <a:solidFill>
                  <a:srgbClr val="009999"/>
                </a:solidFill>
                <a:effectLst/>
                <a:latin typeface="Arial"/>
                <a:ea typeface="Calibri"/>
                <a:cs typeface="Times New Roman"/>
              </a:rPr>
              <a:t>C</a:t>
            </a:r>
            <a:r>
              <a:rPr lang="fr-FR" sz="1200" b="1" u="sng" dirty="0" smtClean="0">
                <a:solidFill>
                  <a:srgbClr val="009999"/>
                </a:solidFill>
                <a:effectLst/>
                <a:latin typeface="Arial"/>
                <a:ea typeface="Calibri"/>
                <a:cs typeface="Times New Roman"/>
              </a:rPr>
              <a:t>omité </a:t>
            </a:r>
            <a:r>
              <a:rPr lang="fr-FR" sz="1400" b="1" u="sng" dirty="0" smtClean="0">
                <a:solidFill>
                  <a:srgbClr val="009999"/>
                </a:solidFill>
                <a:effectLst/>
                <a:latin typeface="Arial"/>
                <a:ea typeface="Calibri"/>
                <a:cs typeface="Times New Roman"/>
              </a:rPr>
              <a:t>S</a:t>
            </a:r>
            <a:r>
              <a:rPr lang="fr-FR" sz="1200" b="1" u="sng" dirty="0" smtClean="0">
                <a:solidFill>
                  <a:srgbClr val="009999"/>
                </a:solidFill>
                <a:effectLst/>
                <a:latin typeface="Arial"/>
                <a:ea typeface="Calibri"/>
                <a:cs typeface="Times New Roman"/>
              </a:rPr>
              <a:t>ocial </a:t>
            </a:r>
            <a:r>
              <a:rPr lang="fr-FR" sz="1400" b="1" u="sng" dirty="0" smtClean="0">
                <a:solidFill>
                  <a:srgbClr val="009999"/>
                </a:solidFill>
                <a:effectLst/>
                <a:latin typeface="Arial"/>
                <a:ea typeface="Calibri"/>
                <a:cs typeface="Times New Roman"/>
              </a:rPr>
              <a:t>E</a:t>
            </a:r>
            <a:r>
              <a:rPr lang="fr-FR" sz="1200" b="1" u="sng" dirty="0" smtClean="0">
                <a:solidFill>
                  <a:srgbClr val="009999"/>
                </a:solidFill>
                <a:effectLst/>
                <a:latin typeface="Arial"/>
                <a:ea typeface="Calibri"/>
                <a:cs typeface="Times New Roman"/>
              </a:rPr>
              <a:t>conomique (</a:t>
            </a:r>
            <a:r>
              <a:rPr lang="fr-FR" sz="1200" b="1" u="sng" dirty="0" smtClean="0">
                <a:solidFill>
                  <a:srgbClr val="009999"/>
                </a:solidFill>
                <a:latin typeface="Arial"/>
                <a:ea typeface="Calibri"/>
                <a:cs typeface="Times New Roman"/>
              </a:rPr>
              <a:t>e</a:t>
            </a:r>
            <a:r>
              <a:rPr lang="fr-FR" sz="1200" b="1" u="sng" dirty="0" smtClean="0">
                <a:solidFill>
                  <a:srgbClr val="009999"/>
                </a:solidFill>
                <a:effectLst/>
                <a:latin typeface="Arial"/>
                <a:ea typeface="Calibri"/>
                <a:cs typeface="Times New Roman"/>
              </a:rPr>
              <a:t>x CE)</a:t>
            </a:r>
            <a:endParaRPr lang="fr-FR" sz="1200" dirty="0">
              <a:solidFill>
                <a:srgbClr val="009999"/>
              </a:solidFill>
              <a:ea typeface="Calibri"/>
              <a:cs typeface="Times New Roman"/>
            </a:endParaRPr>
          </a:p>
          <a:p>
            <a:pPr>
              <a:lnSpc>
                <a:spcPct val="115000"/>
              </a:lnSpc>
              <a:spcAft>
                <a:spcPts val="1000"/>
              </a:spcAft>
            </a:pPr>
            <a:r>
              <a:rPr lang="fr-FR" sz="1200" dirty="0">
                <a:ea typeface="Calibri"/>
                <a:cs typeface="Arial"/>
              </a:rPr>
              <a:t>La refonte des  IRP (Instance Représentative du Personnel) et la création du CSE en remplacement du CE a entrainé des perturbations et incertitudes dans les relations avec les Retraités. Un vote a eu lieu cette semaine (18 juillet) au sein du CSE qui a reconduit à l’unanimité l’accès des Retraités aux services fournis par le CSE, notamment l’accès aux </a:t>
            </a:r>
            <a:r>
              <a:rPr lang="fr-FR" sz="1200" dirty="0" smtClean="0">
                <a:ea typeface="Calibri"/>
                <a:cs typeface="Arial"/>
              </a:rPr>
              <a:t>locations. Les </a:t>
            </a:r>
            <a:r>
              <a:rPr lang="fr-FR" sz="1200" dirty="0">
                <a:ea typeface="Calibri"/>
                <a:cs typeface="Arial"/>
              </a:rPr>
              <a:t>nouvelles modalités de l’organisation doivent  être précisées par une rencontre entre le CSE et notre Association. Nous vous en communiquerons le contenu dès que </a:t>
            </a:r>
            <a:r>
              <a:rPr lang="fr-FR" sz="1200" dirty="0" smtClean="0">
                <a:ea typeface="Calibri"/>
                <a:cs typeface="Arial"/>
              </a:rPr>
              <a:t>possible.</a:t>
            </a:r>
            <a:endParaRPr lang="fr-FR" sz="1200" dirty="0">
              <a:ea typeface="Calibri"/>
              <a:cs typeface="Times New Roman"/>
            </a:endParaRPr>
          </a:p>
        </p:txBody>
      </p:sp>
      <p:sp>
        <p:nvSpPr>
          <p:cNvPr id="7" name="Rectangle à coins arrondis 6"/>
          <p:cNvSpPr/>
          <p:nvPr/>
        </p:nvSpPr>
        <p:spPr>
          <a:xfrm>
            <a:off x="396173" y="3628145"/>
            <a:ext cx="3024336" cy="3480286"/>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3636454" y="3600152"/>
            <a:ext cx="3276364" cy="3508279"/>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fr-FR" sz="1200" b="1" dirty="0" smtClean="0">
                <a:ea typeface="Calibri"/>
                <a:cs typeface="Times New Roman"/>
              </a:rPr>
              <a:t>ANIMATION</a:t>
            </a:r>
          </a:p>
          <a:p>
            <a:pPr>
              <a:lnSpc>
                <a:spcPct val="115000"/>
              </a:lnSpc>
              <a:spcAft>
                <a:spcPts val="1000"/>
              </a:spcAft>
            </a:pPr>
            <a:r>
              <a:rPr lang="fr-FR" sz="1200" dirty="0" smtClean="0">
                <a:ea typeface="Calibri"/>
                <a:cs typeface="Times New Roman"/>
              </a:rPr>
              <a:t>Mai </a:t>
            </a:r>
            <a:r>
              <a:rPr lang="fr-FR" sz="1200" dirty="0">
                <a:ea typeface="Calibri"/>
                <a:cs typeface="Times New Roman"/>
              </a:rPr>
              <a:t>2019, Création d’une commission  d’échange  de livres. Merci aux généreux  donateurs .Action à organiser à la rentrée. Les bénévoles pour faire fonctionner cette activité sont les bienvenus. Merci vous faire connaître.</a:t>
            </a:r>
          </a:p>
          <a:p>
            <a:pPr>
              <a:lnSpc>
                <a:spcPct val="115000"/>
              </a:lnSpc>
              <a:spcAft>
                <a:spcPts val="1000"/>
              </a:spcAft>
            </a:pPr>
            <a:r>
              <a:rPr lang="fr-FR" sz="1200" dirty="0">
                <a:ea typeface="Calibri"/>
                <a:cs typeface="Times New Roman"/>
              </a:rPr>
              <a:t>Juin 2019, Première randonnée pédestre organisée par la Commission Randonnée. Circuit de 10km le matin sur </a:t>
            </a:r>
            <a:r>
              <a:rPr lang="fr-FR" sz="1200" dirty="0" smtClean="0">
                <a:ea typeface="Calibri"/>
                <a:cs typeface="Times New Roman"/>
              </a:rPr>
              <a:t>Patrick </a:t>
            </a:r>
            <a:r>
              <a:rPr lang="fr-FR" sz="1200" dirty="0">
                <a:ea typeface="Calibri"/>
                <a:cs typeface="Times New Roman"/>
              </a:rPr>
              <a:t>Benne en guide local très apprécié pour la restitution de l’histoire locale. Repas convivial pris en commun à la charge des  25 participants.</a:t>
            </a:r>
          </a:p>
        </p:txBody>
      </p:sp>
      <p:sp>
        <p:nvSpPr>
          <p:cNvPr id="9" name="Rectangle 8"/>
          <p:cNvSpPr/>
          <p:nvPr/>
        </p:nvSpPr>
        <p:spPr>
          <a:xfrm>
            <a:off x="3798472" y="3672160"/>
            <a:ext cx="2952328" cy="3321935"/>
          </a:xfrm>
          <a:prstGeom prst="rect">
            <a:avLst/>
          </a:prstGeom>
        </p:spPr>
        <p:txBody>
          <a:bodyPr wrap="square">
            <a:spAutoFit/>
          </a:bodyPr>
          <a:lstStyle/>
          <a:p>
            <a:pPr algn="ctr">
              <a:lnSpc>
                <a:spcPct val="115000"/>
              </a:lnSpc>
              <a:spcAft>
                <a:spcPts val="1000"/>
              </a:spcAft>
            </a:pPr>
            <a:r>
              <a:rPr lang="fr-FR" sz="1200" b="1" u="sng" dirty="0" smtClean="0">
                <a:solidFill>
                  <a:srgbClr val="009999"/>
                </a:solidFill>
                <a:ea typeface="Calibri"/>
                <a:cs typeface="Times New Roman"/>
              </a:rPr>
              <a:t>ANIMATION</a:t>
            </a:r>
            <a:endParaRPr lang="fr-FR" sz="1200" u="sng" dirty="0">
              <a:solidFill>
                <a:srgbClr val="009999"/>
              </a:solidFill>
              <a:ea typeface="Calibri"/>
              <a:cs typeface="Times New Roman"/>
            </a:endParaRPr>
          </a:p>
          <a:p>
            <a:pPr>
              <a:lnSpc>
                <a:spcPct val="115000"/>
              </a:lnSpc>
              <a:spcAft>
                <a:spcPts val="1000"/>
              </a:spcAft>
            </a:pPr>
            <a:r>
              <a:rPr lang="fr-FR" sz="1200" b="1" dirty="0">
                <a:ea typeface="Calibri"/>
                <a:cs typeface="Times New Roman"/>
              </a:rPr>
              <a:t>Mai 2019</a:t>
            </a:r>
            <a:r>
              <a:rPr lang="fr-FR" sz="1200" dirty="0">
                <a:ea typeface="Calibri"/>
                <a:cs typeface="Times New Roman"/>
              </a:rPr>
              <a:t>, Création d’une commission  d’échange  de livres. Merci aux généreux  </a:t>
            </a:r>
            <a:r>
              <a:rPr lang="fr-FR" sz="1200" dirty="0" smtClean="0">
                <a:ea typeface="Calibri"/>
                <a:cs typeface="Times New Roman"/>
              </a:rPr>
              <a:t>donateurs. Action </a:t>
            </a:r>
            <a:r>
              <a:rPr lang="fr-FR" sz="1200" dirty="0">
                <a:ea typeface="Calibri"/>
                <a:cs typeface="Times New Roman"/>
              </a:rPr>
              <a:t>à organiser à la rentrée. Les bénévoles pour faire fonctionner cette activité sont les bienvenus. </a:t>
            </a:r>
            <a:r>
              <a:rPr lang="fr-FR" sz="1200" dirty="0" smtClean="0">
                <a:ea typeface="Calibri"/>
                <a:cs typeface="Times New Roman"/>
              </a:rPr>
              <a:t>Merci de </a:t>
            </a:r>
            <a:r>
              <a:rPr lang="fr-FR" sz="1200" dirty="0">
                <a:ea typeface="Calibri"/>
                <a:cs typeface="Times New Roman"/>
              </a:rPr>
              <a:t>vous faire connaître.</a:t>
            </a:r>
          </a:p>
          <a:p>
            <a:pPr>
              <a:lnSpc>
                <a:spcPct val="115000"/>
              </a:lnSpc>
            </a:pPr>
            <a:r>
              <a:rPr lang="fr-FR" sz="1200" b="1" dirty="0">
                <a:ea typeface="Calibri"/>
                <a:cs typeface="Times New Roman"/>
              </a:rPr>
              <a:t>Juin 2019</a:t>
            </a:r>
            <a:r>
              <a:rPr lang="fr-FR" sz="1200" dirty="0">
                <a:ea typeface="Calibri"/>
                <a:cs typeface="Times New Roman"/>
              </a:rPr>
              <a:t>, Première randonnée pédestre organisée par la Commission Randonnée. Circuit de </a:t>
            </a:r>
            <a:r>
              <a:rPr lang="fr-FR" sz="1200" dirty="0" smtClean="0">
                <a:ea typeface="Calibri"/>
                <a:cs typeface="Times New Roman"/>
              </a:rPr>
              <a:t>10 km </a:t>
            </a:r>
            <a:r>
              <a:rPr lang="fr-FR" sz="1200" dirty="0">
                <a:ea typeface="Calibri"/>
                <a:cs typeface="Times New Roman"/>
              </a:rPr>
              <a:t>le matin sur </a:t>
            </a:r>
            <a:r>
              <a:rPr lang="fr-FR" sz="1200" dirty="0" err="1" smtClean="0">
                <a:ea typeface="Calibri"/>
                <a:cs typeface="Times New Roman"/>
              </a:rPr>
              <a:t>Gavaudun</a:t>
            </a:r>
            <a:endParaRPr lang="fr-FR" sz="1200" dirty="0" smtClean="0">
              <a:ea typeface="Calibri"/>
              <a:cs typeface="Times New Roman"/>
            </a:endParaRPr>
          </a:p>
          <a:p>
            <a:pPr>
              <a:lnSpc>
                <a:spcPct val="115000"/>
              </a:lnSpc>
            </a:pPr>
            <a:r>
              <a:rPr lang="fr-FR" sz="1200" dirty="0" smtClean="0">
                <a:ea typeface="Calibri"/>
                <a:cs typeface="Times New Roman"/>
              </a:rPr>
              <a:t> </a:t>
            </a:r>
            <a:r>
              <a:rPr lang="fr-FR" sz="1200" dirty="0">
                <a:ea typeface="Calibri"/>
                <a:cs typeface="Times New Roman"/>
              </a:rPr>
              <a:t>avec Patrick Benne en guide </a:t>
            </a:r>
            <a:r>
              <a:rPr lang="fr-FR" sz="1200" dirty="0" smtClean="0">
                <a:ea typeface="Calibri"/>
                <a:cs typeface="Times New Roman"/>
              </a:rPr>
              <a:t>local très </a:t>
            </a:r>
            <a:r>
              <a:rPr lang="fr-FR" sz="1200" dirty="0">
                <a:ea typeface="Calibri"/>
                <a:cs typeface="Times New Roman"/>
              </a:rPr>
              <a:t>apprécié pour la restitution de l’histoire locale. Repas convivial pris en </a:t>
            </a:r>
            <a:r>
              <a:rPr lang="fr-FR" sz="1200" dirty="0" smtClean="0">
                <a:ea typeface="Calibri"/>
                <a:cs typeface="Times New Roman"/>
              </a:rPr>
              <a:t>commun</a:t>
            </a:r>
          </a:p>
          <a:p>
            <a:pPr>
              <a:lnSpc>
                <a:spcPct val="115000"/>
              </a:lnSpc>
            </a:pPr>
            <a:r>
              <a:rPr lang="fr-FR" sz="1200" dirty="0" smtClean="0">
                <a:ea typeface="Calibri"/>
                <a:cs typeface="Times New Roman"/>
              </a:rPr>
              <a:t> </a:t>
            </a:r>
            <a:r>
              <a:rPr lang="fr-FR" sz="1200" dirty="0">
                <a:ea typeface="Calibri"/>
                <a:cs typeface="Times New Roman"/>
              </a:rPr>
              <a:t>à la charge des  25 participants.</a:t>
            </a:r>
          </a:p>
        </p:txBody>
      </p:sp>
      <p:sp>
        <p:nvSpPr>
          <p:cNvPr id="10" name="Rectangle à coins arrondis 9"/>
          <p:cNvSpPr/>
          <p:nvPr/>
        </p:nvSpPr>
        <p:spPr>
          <a:xfrm>
            <a:off x="360090" y="7272560"/>
            <a:ext cx="6552728" cy="1354410"/>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04106" y="7272560"/>
            <a:ext cx="6408712" cy="1282402"/>
          </a:xfrm>
          <a:prstGeom prst="rect">
            <a:avLst/>
          </a:prstGeom>
        </p:spPr>
        <p:txBody>
          <a:bodyPr wrap="square">
            <a:spAutoFit/>
          </a:bodyPr>
          <a:lstStyle/>
          <a:p>
            <a:pPr algn="ctr">
              <a:lnSpc>
                <a:spcPct val="115000"/>
              </a:lnSpc>
              <a:spcAft>
                <a:spcPts val="1000"/>
              </a:spcAft>
            </a:pPr>
            <a:r>
              <a:rPr lang="fr-FR" sz="1200" b="1" u="sng" dirty="0" smtClean="0">
                <a:solidFill>
                  <a:srgbClr val="009999"/>
                </a:solidFill>
                <a:ea typeface="Calibri"/>
                <a:cs typeface="Times New Roman"/>
              </a:rPr>
              <a:t>PARTENARIATS</a:t>
            </a:r>
            <a:endParaRPr lang="fr-FR" sz="1200" u="sng" dirty="0">
              <a:solidFill>
                <a:srgbClr val="009999"/>
              </a:solidFill>
              <a:ea typeface="Calibri"/>
              <a:cs typeface="Times New Roman"/>
            </a:endParaRPr>
          </a:p>
          <a:p>
            <a:pPr>
              <a:lnSpc>
                <a:spcPct val="115000"/>
              </a:lnSpc>
            </a:pPr>
            <a:r>
              <a:rPr lang="fr-FR" sz="1200" dirty="0">
                <a:ea typeface="Calibri"/>
                <a:cs typeface="Times New Roman"/>
              </a:rPr>
              <a:t>Avril et Juin 2019, Champagne Pernet Lebrun et Vin AOC Canon Fronsac : 400 bouteilles pour </a:t>
            </a:r>
            <a:r>
              <a:rPr lang="fr-FR" sz="1200" dirty="0" smtClean="0">
                <a:ea typeface="Calibri"/>
                <a:cs typeface="Times New Roman"/>
              </a:rPr>
              <a:t>4300 € </a:t>
            </a:r>
            <a:r>
              <a:rPr lang="fr-FR" sz="1200" dirty="0">
                <a:ea typeface="Calibri"/>
                <a:cs typeface="Times New Roman"/>
              </a:rPr>
              <a:t>de commande.</a:t>
            </a:r>
          </a:p>
          <a:p>
            <a:pPr>
              <a:lnSpc>
                <a:spcPct val="115000"/>
              </a:lnSpc>
            </a:pPr>
            <a:r>
              <a:rPr lang="fr-FR" sz="1200" dirty="0">
                <a:ea typeface="Calibri"/>
                <a:cs typeface="Times New Roman"/>
              </a:rPr>
              <a:t>Reconduction de la Convention avec le théâtre </a:t>
            </a:r>
            <a:r>
              <a:rPr lang="fr-FR" sz="1200" dirty="0" err="1" smtClean="0">
                <a:ea typeface="Calibri"/>
                <a:cs typeface="Times New Roman"/>
              </a:rPr>
              <a:t>Ducourneau</a:t>
            </a:r>
            <a:r>
              <a:rPr lang="fr-FR" sz="1200" dirty="0" smtClean="0">
                <a:ea typeface="Calibri"/>
                <a:cs typeface="Times New Roman"/>
              </a:rPr>
              <a:t> </a:t>
            </a:r>
            <a:r>
              <a:rPr lang="fr-FR" sz="1200" dirty="0">
                <a:ea typeface="Calibri"/>
                <a:cs typeface="Times New Roman"/>
              </a:rPr>
              <a:t>d’Agen (réduction de 3 € sur 2 places maximum par spectacle et sur présentation de la carte adhérent)</a:t>
            </a:r>
          </a:p>
        </p:txBody>
      </p:sp>
      <p:sp>
        <p:nvSpPr>
          <p:cNvPr id="12" name="Rectangle à coins arrondis 11"/>
          <p:cNvSpPr/>
          <p:nvPr/>
        </p:nvSpPr>
        <p:spPr>
          <a:xfrm>
            <a:off x="396173" y="8784728"/>
            <a:ext cx="3852349" cy="785527"/>
          </a:xfrm>
          <a:prstGeom prst="roundRect">
            <a:avLst/>
          </a:prstGeom>
          <a:no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432098" y="8754561"/>
            <a:ext cx="3924436" cy="857671"/>
          </a:xfrm>
          <a:prstGeom prst="rect">
            <a:avLst/>
          </a:prstGeom>
        </p:spPr>
        <p:txBody>
          <a:bodyPr wrap="square">
            <a:spAutoFit/>
          </a:bodyPr>
          <a:lstStyle/>
          <a:p>
            <a:pPr algn="ctr">
              <a:lnSpc>
                <a:spcPct val="115000"/>
              </a:lnSpc>
              <a:spcAft>
                <a:spcPts val="1000"/>
              </a:spcAft>
            </a:pPr>
            <a:r>
              <a:rPr lang="fr-FR" sz="1200" b="1" u="sng" dirty="0" smtClean="0">
                <a:solidFill>
                  <a:srgbClr val="009999"/>
                </a:solidFill>
                <a:ea typeface="Calibri"/>
                <a:cs typeface="Times New Roman"/>
              </a:rPr>
              <a:t>TOOKETS</a:t>
            </a:r>
            <a:r>
              <a:rPr lang="fr-FR" sz="1200" b="1" u="sng" dirty="0" smtClean="0">
                <a:solidFill>
                  <a:srgbClr val="009999"/>
                </a:solidFill>
                <a:effectLst/>
                <a:latin typeface="Arial"/>
                <a:ea typeface="Calibri"/>
                <a:cs typeface="Times New Roman"/>
              </a:rPr>
              <a:t> </a:t>
            </a:r>
            <a:endParaRPr lang="fr-FR" sz="1200" u="sng" dirty="0">
              <a:solidFill>
                <a:srgbClr val="009999"/>
              </a:solidFill>
              <a:ea typeface="Calibri"/>
              <a:cs typeface="Times New Roman"/>
            </a:endParaRPr>
          </a:p>
          <a:p>
            <a:pPr>
              <a:lnSpc>
                <a:spcPct val="115000"/>
              </a:lnSpc>
            </a:pPr>
            <a:r>
              <a:rPr lang="fr-FR" sz="1200" dirty="0">
                <a:ea typeface="Calibri"/>
                <a:cs typeface="Arial"/>
              </a:rPr>
              <a:t>Les versements </a:t>
            </a:r>
            <a:r>
              <a:rPr lang="fr-FR" sz="1200" dirty="0" err="1" smtClean="0">
                <a:ea typeface="Calibri"/>
                <a:cs typeface="Arial"/>
              </a:rPr>
              <a:t>Tookets</a:t>
            </a:r>
            <a:r>
              <a:rPr lang="fr-FR" sz="1200" dirty="0" smtClean="0">
                <a:ea typeface="Calibri"/>
                <a:cs typeface="Arial"/>
              </a:rPr>
              <a:t> </a:t>
            </a:r>
            <a:r>
              <a:rPr lang="fr-FR" sz="1200" dirty="0">
                <a:ea typeface="Calibri"/>
                <a:cs typeface="Arial"/>
              </a:rPr>
              <a:t>se poursuivent. Merci aux donateurs</a:t>
            </a:r>
            <a:r>
              <a:rPr lang="fr-FR" sz="1200" dirty="0" smtClean="0">
                <a:ea typeface="Calibri"/>
                <a:cs typeface="Arial"/>
              </a:rPr>
              <a:t>. </a:t>
            </a:r>
            <a:r>
              <a:rPr lang="fr-FR" sz="1200" dirty="0">
                <a:ea typeface="Calibri"/>
                <a:cs typeface="Arial"/>
              </a:rPr>
              <a:t>Une information pratique sera faite à la rentrée.</a:t>
            </a:r>
            <a:endParaRPr lang="fr-FR" sz="1200" dirty="0">
              <a:ea typeface="Calibri"/>
              <a:cs typeface="Times New Roman"/>
            </a:endParaRPr>
          </a:p>
        </p:txBody>
      </p:sp>
      <p:sp>
        <p:nvSpPr>
          <p:cNvPr id="19" name="ZoneTexte 18"/>
          <p:cNvSpPr txBox="1"/>
          <p:nvPr/>
        </p:nvSpPr>
        <p:spPr>
          <a:xfrm>
            <a:off x="4517708" y="8856736"/>
            <a:ext cx="2395110" cy="738664"/>
          </a:xfrm>
          <a:prstGeom prst="rect">
            <a:avLst/>
          </a:prstGeom>
          <a:solidFill>
            <a:srgbClr val="0099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fr-FR" sz="1400" b="1" dirty="0" smtClean="0">
                <a:solidFill>
                  <a:schemeClr val="bg1"/>
                </a:solidFill>
              </a:rPr>
              <a:t>Bonne période estivale</a:t>
            </a:r>
          </a:p>
          <a:p>
            <a:pPr algn="ctr"/>
            <a:endParaRPr lang="fr-FR" sz="1400" b="1" dirty="0">
              <a:solidFill>
                <a:schemeClr val="bg1"/>
              </a:solidFill>
            </a:endParaRPr>
          </a:p>
          <a:p>
            <a:pPr algn="ctr"/>
            <a:r>
              <a:rPr lang="fr-FR" sz="1400" b="1" dirty="0" smtClean="0">
                <a:solidFill>
                  <a:schemeClr val="bg1"/>
                </a:solidFill>
              </a:rPr>
              <a:t>Le Comité de rédaction</a:t>
            </a:r>
            <a:endParaRPr lang="fr-FR" sz="1400" b="1" dirty="0">
              <a:solidFill>
                <a:schemeClr val="bg1"/>
              </a:solidFill>
            </a:endParaRPr>
          </a:p>
        </p:txBody>
      </p:sp>
    </p:spTree>
    <p:extLst>
      <p:ext uri="{BB962C8B-B14F-4D97-AF65-F5344CB8AC3E}">
        <p14:creationId xmlns:p14="http://schemas.microsoft.com/office/powerpoint/2010/main" val="1319839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878</Words>
  <Application>Microsoft Office PowerPoint</Application>
  <PresentationFormat>Personnalisé</PresentationFormat>
  <Paragraphs>69</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LACOMBE</dc:creator>
  <cp:lastModifiedBy>LACOMBE</cp:lastModifiedBy>
  <cp:revision>25</cp:revision>
  <cp:lastPrinted>2019-07-23T15:11:28Z</cp:lastPrinted>
  <dcterms:created xsi:type="dcterms:W3CDTF">2019-07-23T12:20:17Z</dcterms:created>
  <dcterms:modified xsi:type="dcterms:W3CDTF">2019-07-23T16:59:25Z</dcterms:modified>
</cp:coreProperties>
</file>