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4"/>
  </p:notesMasterIdLst>
  <p:handoutMasterIdLst>
    <p:handoutMasterId r:id="rId25"/>
  </p:handoutMasterIdLst>
  <p:sldIdLst>
    <p:sldId id="803" r:id="rId2"/>
    <p:sldId id="1748" r:id="rId3"/>
    <p:sldId id="1758" r:id="rId4"/>
    <p:sldId id="1750" r:id="rId5"/>
    <p:sldId id="1751" r:id="rId6"/>
    <p:sldId id="1753" r:id="rId7"/>
    <p:sldId id="1754" r:id="rId8"/>
    <p:sldId id="1752" r:id="rId9"/>
    <p:sldId id="1799" r:id="rId10"/>
    <p:sldId id="1755" r:id="rId11"/>
    <p:sldId id="1756" r:id="rId12"/>
    <p:sldId id="1757" r:id="rId13"/>
    <p:sldId id="365" r:id="rId14"/>
    <p:sldId id="1777" r:id="rId15"/>
    <p:sldId id="1759" r:id="rId16"/>
    <p:sldId id="1766" r:id="rId17"/>
    <p:sldId id="1767" r:id="rId18"/>
    <p:sldId id="1800" r:id="rId19"/>
    <p:sldId id="1778" r:id="rId20"/>
    <p:sldId id="1779" r:id="rId21"/>
    <p:sldId id="1780" r:id="rId22"/>
    <p:sldId id="1817" r:id="rId23"/>
  </p:sldIdLst>
  <p:sldSz cx="12192000" cy="6858000"/>
  <p:notesSz cx="10017125" cy="6888163"/>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D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63" autoAdjust="0"/>
    <p:restoredTop sz="95890"/>
  </p:normalViewPr>
  <p:slideViewPr>
    <p:cSldViewPr snapToGrid="0">
      <p:cViewPr varScale="1">
        <p:scale>
          <a:sx n="83" d="100"/>
          <a:sy n="83" d="100"/>
        </p:scale>
        <p:origin x="226" y="72"/>
      </p:cViewPr>
      <p:guideLst>
        <p:guide orient="horz" pos="2160"/>
        <p:guide pos="3840"/>
      </p:guideLst>
    </p:cSldViewPr>
  </p:slideViewPr>
  <p:outlineViewPr>
    <p:cViewPr>
      <p:scale>
        <a:sx n="33" d="100"/>
        <a:sy n="33" d="100"/>
      </p:scale>
      <p:origin x="0" y="-2640"/>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219" d="100"/>
          <a:sy n="219" d="100"/>
        </p:scale>
        <p:origin x="1032" y="-18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340225" cy="3444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sz="quarter" idx="1"/>
          </p:nvPr>
        </p:nvSpPr>
        <p:spPr>
          <a:xfrm>
            <a:off x="5675313" y="0"/>
            <a:ext cx="4340225" cy="3444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34DA0BEE-E894-4928-86BD-66F930F309FD}" type="datetimeFigureOut">
              <a:rPr lang="fr-FR"/>
              <a:pPr>
                <a:defRPr/>
              </a:pPr>
              <a:t>13/04/2023</a:t>
            </a:fld>
            <a:endParaRPr lang="fr-FR"/>
          </a:p>
        </p:txBody>
      </p:sp>
      <p:sp>
        <p:nvSpPr>
          <p:cNvPr id="4" name="Espace réservé du pied de page 3"/>
          <p:cNvSpPr>
            <a:spLocks noGrp="1"/>
          </p:cNvSpPr>
          <p:nvPr>
            <p:ph type="ftr" sz="quarter" idx="2"/>
          </p:nvPr>
        </p:nvSpPr>
        <p:spPr>
          <a:xfrm>
            <a:off x="0" y="6543675"/>
            <a:ext cx="4340225" cy="34448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5" name="Espace réservé du numéro de diapositive 4"/>
          <p:cNvSpPr>
            <a:spLocks noGrp="1"/>
          </p:cNvSpPr>
          <p:nvPr>
            <p:ph type="sldNum" sz="quarter" idx="3"/>
          </p:nvPr>
        </p:nvSpPr>
        <p:spPr>
          <a:xfrm>
            <a:off x="5675313" y="6543675"/>
            <a:ext cx="4340225" cy="34448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121ABB-9C82-4A16-A7C7-75C3CE8FBC13}" type="slidenum">
              <a:rPr lang="fr-FR"/>
              <a:pPr>
                <a:defRPr/>
              </a:pPr>
              <a:t>‹N°›</a:t>
            </a:fld>
            <a:endParaRPr lang="fr-F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340225" cy="346075"/>
          </a:xfrm>
          <a:prstGeom prst="rect">
            <a:avLst/>
          </a:prstGeom>
        </p:spPr>
        <p:txBody>
          <a:bodyPr vert="horz" lIns="96597" tIns="48299" rIns="96597" bIns="48299" rtlCol="0"/>
          <a:lstStyle>
            <a:lvl1pPr algn="l" fontAlgn="auto">
              <a:spcBef>
                <a:spcPts val="0"/>
              </a:spcBef>
              <a:spcAft>
                <a:spcPts val="0"/>
              </a:spcAft>
              <a:defRPr sz="1300">
                <a:latin typeface="+mn-lt"/>
                <a:cs typeface="+mn-cs"/>
              </a:defRPr>
            </a:lvl1pPr>
          </a:lstStyle>
          <a:p>
            <a:pPr>
              <a:defRPr/>
            </a:pPr>
            <a:endParaRPr lang="fr-FR"/>
          </a:p>
        </p:txBody>
      </p:sp>
      <p:sp>
        <p:nvSpPr>
          <p:cNvPr id="3" name="Espace réservé de la date 2"/>
          <p:cNvSpPr>
            <a:spLocks noGrp="1"/>
          </p:cNvSpPr>
          <p:nvPr>
            <p:ph type="dt" idx="1"/>
          </p:nvPr>
        </p:nvSpPr>
        <p:spPr>
          <a:xfrm>
            <a:off x="5673725" y="0"/>
            <a:ext cx="4341813" cy="346075"/>
          </a:xfrm>
          <a:prstGeom prst="rect">
            <a:avLst/>
          </a:prstGeom>
        </p:spPr>
        <p:txBody>
          <a:bodyPr vert="horz" lIns="96597" tIns="48299" rIns="96597" bIns="48299" rtlCol="0"/>
          <a:lstStyle>
            <a:lvl1pPr algn="r" fontAlgn="auto">
              <a:spcBef>
                <a:spcPts val="0"/>
              </a:spcBef>
              <a:spcAft>
                <a:spcPts val="0"/>
              </a:spcAft>
              <a:defRPr sz="1300">
                <a:latin typeface="+mn-lt"/>
                <a:cs typeface="+mn-cs"/>
              </a:defRPr>
            </a:lvl1pPr>
          </a:lstStyle>
          <a:p>
            <a:pPr>
              <a:defRPr/>
            </a:pPr>
            <a:fld id="{89B46BCB-F30D-4800-AD02-9AD1EC98C532}" type="datetimeFigureOut">
              <a:rPr lang="fr-FR"/>
              <a:pPr>
                <a:defRPr/>
              </a:pPr>
              <a:t>13/04/2023</a:t>
            </a:fld>
            <a:endParaRPr lang="fr-FR"/>
          </a:p>
        </p:txBody>
      </p:sp>
      <p:sp>
        <p:nvSpPr>
          <p:cNvPr id="4" name="Espace réservé de l'image des diapositives 3"/>
          <p:cNvSpPr>
            <a:spLocks noGrp="1" noRot="1" noChangeAspect="1"/>
          </p:cNvSpPr>
          <p:nvPr>
            <p:ph type="sldImg" idx="2"/>
          </p:nvPr>
        </p:nvSpPr>
        <p:spPr>
          <a:xfrm>
            <a:off x="2943225" y="862013"/>
            <a:ext cx="4130675" cy="2324100"/>
          </a:xfrm>
          <a:prstGeom prst="rect">
            <a:avLst/>
          </a:prstGeom>
          <a:noFill/>
          <a:ln w="12700">
            <a:solidFill>
              <a:prstClr val="black"/>
            </a:solidFill>
          </a:ln>
        </p:spPr>
        <p:txBody>
          <a:bodyPr vert="horz" lIns="96597" tIns="48299" rIns="96597" bIns="48299" rtlCol="0" anchor="ctr"/>
          <a:lstStyle/>
          <a:p>
            <a:pPr lvl="0"/>
            <a:endParaRPr lang="fr-FR" noProof="0"/>
          </a:p>
        </p:txBody>
      </p:sp>
      <p:sp>
        <p:nvSpPr>
          <p:cNvPr id="5" name="Espace réservé des notes 4"/>
          <p:cNvSpPr>
            <a:spLocks noGrp="1"/>
          </p:cNvSpPr>
          <p:nvPr>
            <p:ph type="body" sz="quarter" idx="3"/>
          </p:nvPr>
        </p:nvSpPr>
        <p:spPr>
          <a:xfrm>
            <a:off x="1001713" y="3314700"/>
            <a:ext cx="8013700" cy="2713038"/>
          </a:xfrm>
          <a:prstGeom prst="rect">
            <a:avLst/>
          </a:prstGeom>
        </p:spPr>
        <p:txBody>
          <a:bodyPr vert="horz" lIns="96597" tIns="48299" rIns="96597" bIns="48299" rtlCol="0"/>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6542088"/>
            <a:ext cx="4340225" cy="346075"/>
          </a:xfrm>
          <a:prstGeom prst="rect">
            <a:avLst/>
          </a:prstGeom>
        </p:spPr>
        <p:txBody>
          <a:bodyPr vert="horz" lIns="96597" tIns="48299" rIns="96597" bIns="48299" rtlCol="0" anchor="b"/>
          <a:lstStyle>
            <a:lvl1pPr algn="l" fontAlgn="auto">
              <a:spcBef>
                <a:spcPts val="0"/>
              </a:spcBef>
              <a:spcAft>
                <a:spcPts val="0"/>
              </a:spcAft>
              <a:defRPr sz="13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5673725" y="6542088"/>
            <a:ext cx="4341813" cy="346075"/>
          </a:xfrm>
          <a:prstGeom prst="rect">
            <a:avLst/>
          </a:prstGeom>
        </p:spPr>
        <p:txBody>
          <a:bodyPr vert="horz" lIns="96597" tIns="48299" rIns="96597" bIns="48299" rtlCol="0" anchor="b"/>
          <a:lstStyle>
            <a:lvl1pPr algn="r" fontAlgn="auto">
              <a:spcBef>
                <a:spcPts val="0"/>
              </a:spcBef>
              <a:spcAft>
                <a:spcPts val="0"/>
              </a:spcAft>
              <a:defRPr sz="1300">
                <a:latin typeface="+mn-lt"/>
                <a:cs typeface="+mn-cs"/>
              </a:defRPr>
            </a:lvl1pPr>
          </a:lstStyle>
          <a:p>
            <a:pPr>
              <a:defRPr/>
            </a:pPr>
            <a:fld id="{AD02BA4E-0C61-4756-BE49-969C3C2F1AAC}"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cxnSp>
        <p:nvCxnSpPr>
          <p:cNvPr id="4" name="Straight Connector 31"/>
          <p:cNvCxnSpPr/>
          <p:nvPr/>
        </p:nvCxnSpPr>
        <p:spPr>
          <a:xfrm>
            <a:off x="9371013"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5" name="Straight Connector 20"/>
          <p:cNvCxnSpPr>
            <a:cxnSpLocks/>
          </p:cNvCxnSpPr>
          <p:nvPr/>
        </p:nvCxnSpPr>
        <p:spPr>
          <a:xfrm flipH="1">
            <a:off x="8932863" y="3681413"/>
            <a:ext cx="3255962" cy="298291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6" name="Rectangle 23"/>
          <p:cNvSpPr/>
          <p:nvPr/>
        </p:nvSpPr>
        <p:spPr>
          <a:xfrm>
            <a:off x="9182100" y="-7938"/>
            <a:ext cx="3006725" cy="6865938"/>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 name="Rectangle 25"/>
          <p:cNvSpPr/>
          <p:nvPr/>
        </p:nvSpPr>
        <p:spPr>
          <a:xfrm>
            <a:off x="9602788" y="-7938"/>
            <a:ext cx="2589212" cy="6865938"/>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Isosceles Triangle 26"/>
          <p:cNvSpPr/>
          <p:nvPr/>
        </p:nvSpPr>
        <p:spPr>
          <a:xfrm>
            <a:off x="8932863" y="3048000"/>
            <a:ext cx="325913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27"/>
          <p:cNvSpPr/>
          <p:nvPr/>
        </p:nvSpPr>
        <p:spPr>
          <a:xfrm>
            <a:off x="9334500" y="-7938"/>
            <a:ext cx="2854325" cy="6865938"/>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28"/>
          <p:cNvSpPr/>
          <p:nvPr/>
        </p:nvSpPr>
        <p:spPr>
          <a:xfrm>
            <a:off x="10898188" y="-7938"/>
            <a:ext cx="1290637" cy="6865938"/>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9"/>
          <p:cNvSpPr/>
          <p:nvPr/>
        </p:nvSpPr>
        <p:spPr>
          <a:xfrm>
            <a:off x="10939463" y="-7938"/>
            <a:ext cx="1249362" cy="6865938"/>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30"/>
          <p:cNvSpPr/>
          <p:nvPr/>
        </p:nvSpPr>
        <p:spPr>
          <a:xfrm>
            <a:off x="10371138" y="3589338"/>
            <a:ext cx="1817687" cy="3268662"/>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8"/>
          <p:cNvSpPr/>
          <p:nvPr/>
        </p:nvSpPr>
        <p:spPr>
          <a:xfrm rot="10800000">
            <a:off x="0" y="0"/>
            <a:ext cx="842963" cy="5665788"/>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14" name="Date Placeholder 3"/>
          <p:cNvSpPr>
            <a:spLocks noGrp="1"/>
          </p:cNvSpPr>
          <p:nvPr>
            <p:ph type="dt" sz="half" idx="10"/>
          </p:nvPr>
        </p:nvSpPr>
        <p:spPr/>
        <p:txBody>
          <a:bodyPr/>
          <a:lstStyle>
            <a:lvl1pPr>
              <a:defRPr/>
            </a:lvl1pPr>
          </a:lstStyle>
          <a:p>
            <a:pPr>
              <a:defRPr/>
            </a:pPr>
            <a:fld id="{D2781997-A9FA-4D70-8416-E36DF7A3D460}" type="datetime1">
              <a:rPr lang="fr-FR"/>
              <a:pPr>
                <a:defRPr/>
              </a:pPr>
              <a:t>13/04/2023</a:t>
            </a:fld>
            <a:endParaRPr lang="fr-FR"/>
          </a:p>
        </p:txBody>
      </p:sp>
      <p:sp>
        <p:nvSpPr>
          <p:cNvPr id="15" name="Footer Placeholder 4"/>
          <p:cNvSpPr>
            <a:spLocks noGrp="1"/>
          </p:cNvSpPr>
          <p:nvPr>
            <p:ph type="ftr" sz="quarter" idx="11"/>
          </p:nvPr>
        </p:nvSpPr>
        <p:spPr/>
        <p:txBody>
          <a:bodyPr/>
          <a:lstStyle>
            <a:lvl1pPr>
              <a:defRPr/>
            </a:lvl1pPr>
          </a:lstStyle>
          <a:p>
            <a:pPr>
              <a:defRPr/>
            </a:pPr>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lvl2pPr marL="742950" indent="-285750">
              <a:buFont typeface="Courier New" panose="02070309020205020404" pitchFamily="49" charset="0"/>
              <a:buChar char="o"/>
              <a:defRPr sz="2200"/>
            </a:lvl2pPr>
            <a:lvl3pPr marL="1143000" indent="-228600">
              <a:buFont typeface="Police système Courant"/>
              <a:buChar char="-"/>
              <a:defRPr sz="2000"/>
            </a:lvl3pPr>
            <a:lvl4pPr marL="1600200" indent="-228600">
              <a:buFont typeface="Wingdings" pitchFamily="2" charset="2"/>
              <a:buChar char="§"/>
              <a:defRPr sz="1800"/>
            </a:lvl4pPr>
            <a:lvl5pPr marL="2057400" indent="-228600">
              <a:buFont typeface="Arial" panose="020B0604020202020204" pitchFamily="34" charset="0"/>
              <a:buChar char="•"/>
              <a:defRPr sz="1800"/>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10"/>
          </p:nvPr>
        </p:nvSpPr>
        <p:spPr>
          <a:xfrm>
            <a:off x="6732588" y="6262688"/>
            <a:ext cx="3906837" cy="369887"/>
          </a:xfrm>
        </p:spPr>
        <p:txBody>
          <a:bodyPr/>
          <a:lstStyle>
            <a:lvl1pPr>
              <a:defRPr sz="1400"/>
            </a:lvl1pPr>
          </a:lstStyle>
          <a:p>
            <a:pPr>
              <a:defRPr/>
            </a:pPr>
            <a:r>
              <a:rPr lang="fr-FR"/>
              <a:t>Assemblée Générale </a:t>
            </a:r>
            <a:r>
              <a:rPr lang="fr-FR" err="1"/>
              <a:t>INITIATIV’Retraite</a:t>
            </a:r>
            <a:r>
              <a:rPr lang="fr-FR"/>
              <a:t> 51 - 08</a:t>
            </a: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a:xfrm rot="10800000" flipV="1">
            <a:off x="10498138" y="3063875"/>
            <a:ext cx="638175" cy="365125"/>
          </a:xfrm>
        </p:spPr>
        <p:txBody>
          <a:bodyPr/>
          <a:lstStyle>
            <a:lvl1pPr>
              <a:defRPr/>
            </a:lvl1pPr>
          </a:lstStyle>
          <a:p>
            <a:pPr>
              <a:defRPr/>
            </a:pPr>
            <a:fld id="{D03AD9DF-CE39-4BA1-8199-882386F8BA8D}"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lvl1pPr>
              <a:defRPr/>
            </a:lvl1pPr>
          </a:lstStyle>
          <a:p>
            <a:pPr>
              <a:defRPr/>
            </a:pPr>
            <a:fld id="{70CA41A0-C7A7-446D-8B03-01BA1C350052}" type="datetime1">
              <a:rPr lang="fr-FR"/>
              <a:pPr>
                <a:defRPr/>
              </a:pPr>
              <a:t>13/04/2023</a:t>
            </a:fld>
            <a:endParaRPr lang="fr-FR"/>
          </a:p>
        </p:txBody>
      </p:sp>
      <p:sp>
        <p:nvSpPr>
          <p:cNvPr id="6" name="Footer Placeholder 5"/>
          <p:cNvSpPr>
            <a:spLocks noGrp="1"/>
          </p:cNvSpPr>
          <p:nvPr>
            <p:ph type="ftr" sz="quarter" idx="11"/>
          </p:nvPr>
        </p:nvSpPr>
        <p:spPr/>
        <p:txBody>
          <a:bodyPr/>
          <a:lstStyle>
            <a:lvl1pPr>
              <a:defRPr/>
            </a:lvl1pPr>
          </a:lstStyle>
          <a:p>
            <a:pPr>
              <a:defRPr/>
            </a:pPr>
            <a:endParaRPr lang="fr-FR"/>
          </a:p>
        </p:txBody>
      </p:sp>
      <p:sp>
        <p:nvSpPr>
          <p:cNvPr id="7" name="Slide Number Placeholder 6"/>
          <p:cNvSpPr>
            <a:spLocks noGrp="1"/>
          </p:cNvSpPr>
          <p:nvPr>
            <p:ph type="sldNum" sz="quarter" idx="12"/>
          </p:nvPr>
        </p:nvSpPr>
        <p:spPr/>
        <p:txBody>
          <a:bodyPr/>
          <a:lstStyle>
            <a:lvl1pPr>
              <a:defRPr/>
            </a:lvl1pPr>
          </a:lstStyle>
          <a:p>
            <a:pPr>
              <a:defRPr/>
            </a:pPr>
            <a:fld id="{E2C9E285-123E-4BAB-A711-615B3A3C995B}"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1363134" y="231913"/>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lvl1pPr>
              <a:defRPr/>
            </a:lvl1pPr>
          </a:lstStyle>
          <a:p>
            <a:pPr>
              <a:defRPr/>
            </a:pPr>
            <a:fld id="{63086EF7-AC7D-4E55-8476-F86C069B5D36}" type="datetime1">
              <a:rPr lang="fr-FR"/>
              <a:pPr>
                <a:defRPr/>
              </a:pPr>
              <a:t>13/04/2023</a:t>
            </a:fld>
            <a:endParaRPr lang="fr-FR"/>
          </a:p>
        </p:txBody>
      </p:sp>
      <p:sp>
        <p:nvSpPr>
          <p:cNvPr id="4" name="Slide Number Placeholder 4"/>
          <p:cNvSpPr>
            <a:spLocks noGrp="1"/>
          </p:cNvSpPr>
          <p:nvPr>
            <p:ph type="sldNum" sz="quarter" idx="11"/>
          </p:nvPr>
        </p:nvSpPr>
        <p:spPr/>
        <p:txBody>
          <a:bodyPr/>
          <a:lstStyle>
            <a:lvl1pPr>
              <a:defRPr/>
            </a:lvl1pPr>
          </a:lstStyle>
          <a:p>
            <a:pPr>
              <a:defRPr/>
            </a:pPr>
            <a:fld id="{28C02BF9-6187-4118-89BC-93CE06CA18E6}"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C23D424E-01F9-45C8-B4F5-03230E117D37}" type="datetime1">
              <a:rPr lang="fr-FR"/>
              <a:pPr>
                <a:defRPr/>
              </a:pPr>
              <a:t>13/04/2023</a:t>
            </a:fld>
            <a:endParaRPr lang="fr-FR"/>
          </a:p>
        </p:txBody>
      </p:sp>
      <p:sp>
        <p:nvSpPr>
          <p:cNvPr id="3" name="Slide Number Placeholder 3"/>
          <p:cNvSpPr>
            <a:spLocks noGrp="1"/>
          </p:cNvSpPr>
          <p:nvPr>
            <p:ph type="sldNum" sz="quarter" idx="11"/>
          </p:nvPr>
        </p:nvSpPr>
        <p:spPr/>
        <p:txBody>
          <a:bodyPr/>
          <a:lstStyle>
            <a:lvl1pPr>
              <a:defRPr/>
            </a:lvl1pPr>
          </a:lstStyle>
          <a:p>
            <a:pPr>
              <a:defRPr/>
            </a:pPr>
            <a:fld id="{D21F9EB0-7973-433A-936F-9F7E32030AF8}"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1" name="Straight Connector 20"/>
          <p:cNvCxnSpPr>
            <a:cxnSpLocks/>
            <a:endCxn id="24" idx="2"/>
          </p:cNvCxnSpPr>
          <p:nvPr/>
        </p:nvCxnSpPr>
        <p:spPr>
          <a:xfrm flipH="1">
            <a:off x="10387013" y="3681413"/>
            <a:ext cx="1801812"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grpSp>
        <p:nvGrpSpPr>
          <p:cNvPr id="1027" name="Groupe 7"/>
          <p:cNvGrpSpPr>
            <a:grpSpLocks/>
          </p:cNvGrpSpPr>
          <p:nvPr userDrawn="1"/>
        </p:nvGrpSpPr>
        <p:grpSpPr bwMode="auto">
          <a:xfrm>
            <a:off x="10387013" y="-7938"/>
            <a:ext cx="1804987" cy="6865938"/>
            <a:chOff x="8932333" y="-8467"/>
            <a:chExt cx="3259667" cy="6866467"/>
          </a:xfrm>
        </p:grpSpPr>
        <p:cxnSp>
          <p:nvCxnSpPr>
            <p:cNvPr id="20" name="Straight Connector 19"/>
            <p:cNvCxnSpPr/>
            <p:nvPr/>
          </p:nvCxnSpPr>
          <p:spPr>
            <a:xfrm>
              <a:off x="9370968" y="-528"/>
              <a:ext cx="1218434"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753" y="-8467"/>
              <a:ext cx="3007381"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188" y="-8467"/>
              <a:ext cx="25888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7706"/>
              <a:ext cx="325966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3699" y="-8467"/>
              <a:ext cx="285543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9028" y="-8467"/>
              <a:ext cx="1290106"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9165" y="-8467"/>
              <a:ext cx="1249969"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518" y="3589086"/>
              <a:ext cx="1817616"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9" name="Isosceles Triangle 28"/>
          <p:cNvSpPr/>
          <p:nvPr/>
        </p:nvSpPr>
        <p:spPr>
          <a:xfrm>
            <a:off x="0" y="4013200"/>
            <a:ext cx="44926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p:cNvSpPr>
            <a:spLocks noGrp="1"/>
          </p:cNvSpPr>
          <p:nvPr>
            <p:ph type="title"/>
          </p:nvPr>
        </p:nvSpPr>
        <p:spPr bwMode="auto">
          <a:xfrm>
            <a:off x="1360488" y="185738"/>
            <a:ext cx="8097837" cy="1320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Modifiez le style du titre</a:t>
            </a:r>
            <a:endParaRPr lang="en-US"/>
          </a:p>
        </p:txBody>
      </p:sp>
      <p:sp>
        <p:nvSpPr>
          <p:cNvPr id="1030" name="Text Placeholder 2"/>
          <p:cNvSpPr>
            <a:spLocks noGrp="1"/>
          </p:cNvSpPr>
          <p:nvPr>
            <p:ph type="body" idx="1"/>
          </p:nvPr>
        </p:nvSpPr>
        <p:spPr bwMode="auto">
          <a:xfrm>
            <a:off x="612775" y="1787525"/>
            <a:ext cx="9823450" cy="4451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2"/>
          </p:nvPr>
        </p:nvSpPr>
        <p:spPr>
          <a:xfrm>
            <a:off x="6719888" y="6500813"/>
            <a:ext cx="4059237" cy="365125"/>
          </a:xfrm>
          <a:prstGeom prst="rect">
            <a:avLst/>
          </a:prstGeom>
        </p:spPr>
        <p:txBody>
          <a:bodyPr vert="horz" lIns="91440" tIns="45720" rIns="91440" bIns="45720" rtlCol="0" anchor="ctr"/>
          <a:lstStyle>
            <a:lvl1pPr algn="l" fontAlgn="auto">
              <a:spcBef>
                <a:spcPts val="0"/>
              </a:spcBef>
              <a:spcAft>
                <a:spcPts val="0"/>
              </a:spcAft>
              <a:defRPr sz="1200" b="1">
                <a:solidFill>
                  <a:srgbClr val="007D2B"/>
                </a:solidFill>
                <a:latin typeface="+mn-lt"/>
                <a:cs typeface="+mn-cs"/>
              </a:defRPr>
            </a:lvl1pPr>
          </a:lstStyle>
          <a:p>
            <a:pPr>
              <a:defRPr/>
            </a:pPr>
            <a:r>
              <a:rPr lang="fr-FR"/>
              <a:t>Assemblée Générale </a:t>
            </a:r>
            <a:r>
              <a:rPr lang="fr-FR" err="1"/>
              <a:t>INITIATIV’Retraite</a:t>
            </a:r>
            <a:r>
              <a:rPr lang="fr-FR"/>
              <a:t> 51 - 08</a:t>
            </a:r>
          </a:p>
        </p:txBody>
      </p:sp>
      <p:sp>
        <p:nvSpPr>
          <p:cNvPr id="5" name="Footer Placeholder 4"/>
          <p:cNvSpPr>
            <a:spLocks noGrp="1"/>
          </p:cNvSpPr>
          <p:nvPr>
            <p:ph type="ftr" sz="quarter" idx="3"/>
          </p:nvPr>
        </p:nvSpPr>
        <p:spPr>
          <a:xfrm>
            <a:off x="619125" y="6351588"/>
            <a:ext cx="2511425" cy="365125"/>
          </a:xfrm>
          <a:prstGeom prst="rect">
            <a:avLst/>
          </a:prstGeom>
        </p:spPr>
        <p:txBody>
          <a:bodyPr vert="horz" lIns="91440" tIns="45720" rIns="91440" bIns="45720" rtlCol="0" anchor="ctr"/>
          <a:lstStyle>
            <a:lvl1pPr algn="l" fontAlgn="auto">
              <a:spcBef>
                <a:spcPts val="0"/>
              </a:spcBef>
              <a:spcAft>
                <a:spcPts val="0"/>
              </a:spcAft>
              <a:defRPr sz="900">
                <a:solidFill>
                  <a:schemeClr val="tx1">
                    <a:tint val="75000"/>
                  </a:schemeClr>
                </a:solidFill>
                <a:latin typeface="+mn-lt"/>
                <a:cs typeface="+mn-cs"/>
              </a:defRPr>
            </a:lvl1pPr>
          </a:lstStyle>
          <a:p>
            <a:pPr>
              <a:defRPr/>
            </a:pPr>
            <a:fld id="{87028A7B-7941-4998-B6F6-EEBDADAF1C63}" type="slidenum">
              <a:rPr lang="fr-FR"/>
              <a:pPr>
                <a:defRPr/>
              </a:pPr>
              <a:t>‹N°›</a:t>
            </a:fld>
            <a:endParaRPr lang="fr-FR" dirty="0"/>
          </a:p>
        </p:txBody>
      </p:sp>
      <p:sp>
        <p:nvSpPr>
          <p:cNvPr id="6" name="Slide Number Placeholder 5"/>
          <p:cNvSpPr>
            <a:spLocks noGrp="1"/>
          </p:cNvSpPr>
          <p:nvPr>
            <p:ph type="sldNum" sz="quarter" idx="4"/>
          </p:nvPr>
        </p:nvSpPr>
        <p:spPr>
          <a:xfrm flipV="1">
            <a:off x="10607675" y="3163888"/>
            <a:ext cx="1133475" cy="365125"/>
          </a:xfrm>
          <a:prstGeom prst="rect">
            <a:avLst/>
          </a:prstGeom>
        </p:spPr>
        <p:txBody>
          <a:bodyPr vert="horz" lIns="91440" tIns="45720" rIns="91440" bIns="45720" rtlCol="0" anchor="ctr"/>
          <a:lstStyle>
            <a:lvl1pPr algn="r" fontAlgn="auto">
              <a:spcBef>
                <a:spcPts val="0"/>
              </a:spcBef>
              <a:spcAft>
                <a:spcPts val="0"/>
              </a:spcAft>
              <a:defRPr sz="1050">
                <a:solidFill>
                  <a:srgbClr val="007D2B"/>
                </a:solidFill>
                <a:latin typeface="+mn-lt"/>
                <a:cs typeface="+mn-cs"/>
              </a:defRPr>
            </a:lvl1pPr>
          </a:lstStyle>
          <a:p>
            <a:pPr>
              <a:defRPr/>
            </a:pPr>
            <a:fld id="{0F5EAB53-099D-4ADD-ADFC-C479F273559E}" type="slidenum">
              <a:rPr lang="fr-FR"/>
              <a:pPr>
                <a:defRPr/>
              </a:pPr>
              <a:t>‹N°›</a:t>
            </a:fld>
            <a:endParaRPr lang="fr-FR" dirty="0"/>
          </a:p>
        </p:txBody>
      </p:sp>
      <p:pic>
        <p:nvPicPr>
          <p:cNvPr id="1034" name="Image 11"/>
          <p:cNvPicPr>
            <a:picLocks noChangeAspect="1"/>
          </p:cNvPicPr>
          <p:nvPr userDrawn="1"/>
        </p:nvPicPr>
        <p:blipFill>
          <a:blip r:embed="rId7"/>
          <a:srcRect/>
          <a:stretch>
            <a:fillRect/>
          </a:stretch>
        </p:blipFill>
        <p:spPr bwMode="auto">
          <a:xfrm>
            <a:off x="42863" y="141288"/>
            <a:ext cx="1296987" cy="10207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Lst>
  <p:hf hdr="0" ftr="0"/>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pitchFamily="34" charset="0"/>
        </a:defRPr>
      </a:lvl2pPr>
      <a:lvl3pPr algn="l" defTabSz="457200" rtl="0" eaLnBrk="0" fontAlgn="base" hangingPunct="0">
        <a:spcBef>
          <a:spcPct val="0"/>
        </a:spcBef>
        <a:spcAft>
          <a:spcPct val="0"/>
        </a:spcAft>
        <a:defRPr sz="3600">
          <a:solidFill>
            <a:schemeClr val="accent1"/>
          </a:solidFill>
          <a:latin typeface="Trebuchet MS" pitchFamily="34" charset="0"/>
        </a:defRPr>
      </a:lvl3pPr>
      <a:lvl4pPr algn="l" defTabSz="457200" rtl="0" eaLnBrk="0" fontAlgn="base" hangingPunct="0">
        <a:spcBef>
          <a:spcPct val="0"/>
        </a:spcBef>
        <a:spcAft>
          <a:spcPct val="0"/>
        </a:spcAft>
        <a:defRPr sz="3600">
          <a:solidFill>
            <a:schemeClr val="accent1"/>
          </a:solidFill>
          <a:latin typeface="Trebuchet MS" pitchFamily="34" charset="0"/>
        </a:defRPr>
      </a:lvl4pPr>
      <a:lvl5pPr algn="l" defTabSz="457200" rtl="0" eaLnBrk="0" fontAlgn="base" hangingPunct="0">
        <a:spcBef>
          <a:spcPct val="0"/>
        </a:spcBef>
        <a:spcAft>
          <a:spcPct val="0"/>
        </a:spcAft>
        <a:defRPr sz="3600">
          <a:solidFill>
            <a:schemeClr val="accent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itchFamily="18" charset="2"/>
        <a:buChar char=""/>
        <a:defRPr sz="2400"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itchFamily="18" charset="2"/>
        <a:buChar char=""/>
        <a:defRPr sz="20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initiativretraite57/"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C9D39D-F1AE-BBEA-3803-0408E98D01CD}"/>
              </a:ext>
            </a:extLst>
          </p:cNvPr>
          <p:cNvSpPr>
            <a:spLocks noGrp="1"/>
          </p:cNvSpPr>
          <p:nvPr>
            <p:ph type="ctrTitle"/>
          </p:nvPr>
        </p:nvSpPr>
        <p:spPr>
          <a:xfrm>
            <a:off x="620568" y="2133601"/>
            <a:ext cx="9225396" cy="3389744"/>
          </a:xfrm>
        </p:spPr>
        <p:txBody>
          <a:bodyPr rtlCol="0"/>
          <a:lstStyle/>
          <a:p>
            <a:pPr algn="ctr" eaLnBrk="1" fontAlgn="auto" hangingPunct="1">
              <a:spcAft>
                <a:spcPts val="0"/>
              </a:spcAft>
              <a:defRPr/>
            </a:pPr>
            <a:r>
              <a:rPr lang="fr-FR" sz="4800" b="1" dirty="0"/>
              <a:t>Assemblée Générale Ordinaire</a:t>
            </a:r>
            <a:br>
              <a:rPr lang="fr-FR" sz="4800" b="1" dirty="0"/>
            </a:br>
            <a:r>
              <a:rPr lang="fr-FR" sz="4800" b="1" dirty="0" err="1"/>
              <a:t>INITIATIV’Retraite</a:t>
            </a:r>
            <a:r>
              <a:rPr lang="fr-FR" sz="4800" b="1" dirty="0"/>
              <a:t> 57</a:t>
            </a:r>
            <a:br>
              <a:rPr lang="fr-FR" sz="4800" b="1" dirty="0"/>
            </a:br>
            <a:r>
              <a:rPr lang="fr-FR" sz="4800" b="1" dirty="0"/>
              <a:t>4 Avril 2023</a:t>
            </a:r>
            <a:endParaRPr lang="fr-FR" sz="4800" dirty="0"/>
          </a:p>
        </p:txBody>
      </p:sp>
      <p:pic>
        <p:nvPicPr>
          <p:cNvPr id="7172" name="Image 3" descr="Une image contenant texte, clipart&#10;&#10;Description générée automatiquement">
            <a:extLst>
              <a:ext uri="{FF2B5EF4-FFF2-40B4-BE49-F238E27FC236}">
                <a16:creationId xmlns:a16="http://schemas.microsoft.com/office/drawing/2014/main" id="{E36D761F-1830-E2E6-15D5-A2F965A5DAE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95550" y="252414"/>
            <a:ext cx="5761038" cy="188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re 1"/>
          <p:cNvSpPr>
            <a:spLocks noGrp="1"/>
          </p:cNvSpPr>
          <p:nvPr>
            <p:ph type="title"/>
          </p:nvPr>
        </p:nvSpPr>
        <p:spPr>
          <a:xfrm>
            <a:off x="1360488" y="185738"/>
            <a:ext cx="10240962" cy="1320800"/>
          </a:xfrm>
        </p:spPr>
        <p:txBody>
          <a:bodyPr/>
          <a:lstStyle/>
          <a:p>
            <a:pPr eaLnBrk="1" hangingPunct="1"/>
            <a:r>
              <a:rPr lang="fr-FR"/>
              <a:t>Prenons du recul: Complexité du système actuel</a:t>
            </a:r>
          </a:p>
        </p:txBody>
      </p:sp>
      <p:sp>
        <p:nvSpPr>
          <p:cNvPr id="3" name="Espace réservé du contenu 2"/>
          <p:cNvSpPr>
            <a:spLocks noGrp="1"/>
          </p:cNvSpPr>
          <p:nvPr>
            <p:ph idx="1"/>
          </p:nvPr>
        </p:nvSpPr>
        <p:spPr>
          <a:xfrm>
            <a:off x="354013" y="1139825"/>
            <a:ext cx="10477500" cy="5319713"/>
          </a:xfrm>
        </p:spPr>
        <p:txBody>
          <a:bodyPr rtlCol="0">
            <a:normAutofit/>
          </a:bodyPr>
          <a:lstStyle/>
          <a:p>
            <a:pPr marL="0" indent="0" eaLnBrk="1" fontAlgn="auto" hangingPunct="1">
              <a:spcAft>
                <a:spcPts val="0"/>
              </a:spcAft>
              <a:buFont typeface="Wingdings 3" charset="2"/>
              <a:buNone/>
              <a:defRPr/>
            </a:pPr>
            <a:r>
              <a:rPr lang="fr-FR" sz="2800" dirty="0">
                <a:solidFill>
                  <a:schemeClr val="accent1"/>
                </a:solidFill>
              </a:rPr>
              <a:t>Quelques définitions et observations:</a:t>
            </a:r>
          </a:p>
          <a:p>
            <a:pPr eaLnBrk="1" fontAlgn="auto" hangingPunct="1">
              <a:spcAft>
                <a:spcPts val="0"/>
              </a:spcAft>
              <a:buFont typeface="Wingdings 3" charset="2"/>
              <a:buChar char=""/>
              <a:defRPr/>
            </a:pPr>
            <a:r>
              <a:rPr lang="fr-FR" b="1" dirty="0">
                <a:solidFill>
                  <a:schemeClr val="tx1">
                    <a:lumMod val="75000"/>
                    <a:lumOff val="25000"/>
                  </a:schemeClr>
                </a:solidFill>
              </a:rPr>
              <a:t>L’âge légal de départ à la retraite: c’est quoi</a:t>
            </a:r>
            <a:r>
              <a:rPr lang="fr-FR" dirty="0">
                <a:solidFill>
                  <a:schemeClr val="tx1">
                    <a:lumMod val="75000"/>
                    <a:lumOff val="25000"/>
                  </a:schemeClr>
                </a:solidFill>
              </a:rPr>
              <a:t> </a:t>
            </a:r>
          </a:p>
          <a:p>
            <a:pPr lvl="1" eaLnBrk="1" fontAlgn="auto" hangingPunct="1">
              <a:spcAft>
                <a:spcPts val="0"/>
              </a:spcAft>
              <a:defRPr/>
            </a:pPr>
            <a:r>
              <a:rPr lang="fr-FR" dirty="0">
                <a:solidFill>
                  <a:schemeClr val="tx1">
                    <a:lumMod val="75000"/>
                    <a:lumOff val="25000"/>
                  </a:schemeClr>
                </a:solidFill>
              </a:rPr>
              <a:t>Âge minimum (droit de partir à la retraite): 62 ans en France – bientôt plus</a:t>
            </a:r>
          </a:p>
          <a:p>
            <a:pPr lvl="1" eaLnBrk="1" fontAlgn="auto" hangingPunct="1">
              <a:spcAft>
                <a:spcPts val="0"/>
              </a:spcAft>
              <a:defRPr/>
            </a:pPr>
            <a:r>
              <a:rPr lang="fr-FR" dirty="0">
                <a:solidFill>
                  <a:schemeClr val="tx1">
                    <a:lumMod val="75000"/>
                    <a:lumOff val="25000"/>
                  </a:schemeClr>
                </a:solidFill>
              </a:rPr>
              <a:t>Âge maximum ( âge avant lequel un employeur n’a pas le droit de mettre le salarié à la retraite d’office) : 70 ans en France</a:t>
            </a:r>
          </a:p>
          <a:p>
            <a:pPr lvl="1" eaLnBrk="1" fontAlgn="auto" hangingPunct="1">
              <a:spcAft>
                <a:spcPts val="0"/>
              </a:spcAft>
              <a:defRPr/>
            </a:pPr>
            <a:r>
              <a:rPr lang="fr-FR" dirty="0">
                <a:solidFill>
                  <a:schemeClr val="tx1">
                    <a:lumMod val="75000"/>
                    <a:lumOff val="25000"/>
                  </a:schemeClr>
                </a:solidFill>
              </a:rPr>
              <a:t>Âge pour la retraite à taux plein sans condition de durée de cotisations: 67 ans en France</a:t>
            </a:r>
          </a:p>
          <a:p>
            <a:pPr eaLnBrk="1" fontAlgn="auto" hangingPunct="1">
              <a:spcAft>
                <a:spcPts val="0"/>
              </a:spcAft>
              <a:buFont typeface="Wingdings 3" charset="2"/>
              <a:buChar char=""/>
              <a:defRPr/>
            </a:pPr>
            <a:r>
              <a:rPr lang="fr-FR" b="1" dirty="0">
                <a:solidFill>
                  <a:schemeClr val="tx1">
                    <a:lumMod val="75000"/>
                    <a:lumOff val="25000"/>
                  </a:schemeClr>
                </a:solidFill>
              </a:rPr>
              <a:t>La France est un des rares pays à avoir 3 âges légaux</a:t>
            </a:r>
          </a:p>
          <a:p>
            <a:pPr eaLnBrk="1" fontAlgn="auto" hangingPunct="1">
              <a:spcAft>
                <a:spcPts val="0"/>
              </a:spcAft>
              <a:buFont typeface="Wingdings 3" charset="2"/>
              <a:buChar char=""/>
              <a:defRPr/>
            </a:pPr>
            <a:r>
              <a:rPr lang="fr-FR" b="1" dirty="0">
                <a:solidFill>
                  <a:schemeClr val="tx1">
                    <a:lumMod val="75000"/>
                    <a:lumOff val="25000"/>
                  </a:schemeClr>
                </a:solidFill>
              </a:rPr>
              <a:t>La durée de cotisation pour avoir un droit à taux plein varie considérablement</a:t>
            </a:r>
          </a:p>
          <a:p>
            <a:pPr eaLnBrk="1" fontAlgn="auto" hangingPunct="1">
              <a:spcAft>
                <a:spcPts val="0"/>
              </a:spcAft>
              <a:buFont typeface="Wingdings 3" charset="2"/>
              <a:buChar char=""/>
              <a:defRPr/>
            </a:pPr>
            <a:r>
              <a:rPr lang="fr-FR" b="1" dirty="0">
                <a:solidFill>
                  <a:schemeClr val="tx1">
                    <a:lumMod val="75000"/>
                    <a:lumOff val="25000"/>
                  </a:schemeClr>
                </a:solidFill>
              </a:rPr>
              <a:t>Une grande diversité des régimes européens rend difficile la comparaison des systèmes</a:t>
            </a:r>
          </a:p>
          <a:p>
            <a:pPr marL="0" indent="0" eaLnBrk="1" fontAlgn="auto" hangingPunct="1">
              <a:spcAft>
                <a:spcPts val="0"/>
              </a:spcAft>
              <a:buFont typeface="Wingdings 3" charset="2"/>
              <a:buNone/>
              <a:defRPr/>
            </a:pPr>
            <a:endParaRPr lang="fr-FR" b="1" dirty="0">
              <a:solidFill>
                <a:schemeClr val="tx1">
                  <a:lumMod val="75000"/>
                  <a:lumOff val="25000"/>
                </a:schemeClr>
              </a:solidFill>
            </a:endParaRPr>
          </a:p>
          <a:p>
            <a:pPr eaLnBrk="1" fontAlgn="auto" hangingPunct="1">
              <a:spcAft>
                <a:spcPts val="0"/>
              </a:spcAft>
              <a:buFont typeface="Wingdings 3" charset="2"/>
              <a:buChar char=""/>
              <a:defRPr/>
            </a:pPr>
            <a:endParaRPr lang="fr-FR" b="1" dirty="0">
              <a:solidFill>
                <a:schemeClr val="tx1">
                  <a:lumMod val="75000"/>
                  <a:lumOff val="25000"/>
                </a:schemeClr>
              </a:solidFill>
            </a:endParaRPr>
          </a:p>
          <a:p>
            <a:pPr eaLnBrk="1" fontAlgn="auto" hangingPunct="1">
              <a:spcAft>
                <a:spcPts val="0"/>
              </a:spcAft>
              <a:buFont typeface="Wingdings 3" charset="2"/>
              <a:buChar char=""/>
              <a:defRPr/>
            </a:pPr>
            <a:endParaRPr lang="fr-FR" dirty="0">
              <a:solidFill>
                <a:schemeClr val="tx1">
                  <a:lumMod val="75000"/>
                  <a:lumOff val="25000"/>
                </a:schemeClr>
              </a:solidFill>
            </a:endParaRPr>
          </a:p>
        </p:txBody>
      </p:sp>
      <p:sp>
        <p:nvSpPr>
          <p:cNvPr id="22531" name="Espace réservé de la date 3"/>
          <p:cNvSpPr>
            <a:spLocks noGrp="1"/>
          </p:cNvSpPr>
          <p:nvPr>
            <p:ph type="dt" sz="quarter" idx="10"/>
          </p:nvPr>
        </p:nvSpPr>
        <p:spPr bwMode="auto">
          <a:xfrm>
            <a:off x="6732588" y="6262688"/>
            <a:ext cx="4535487" cy="369887"/>
          </a:xfrm>
          <a:ln>
            <a:miter lim="800000"/>
            <a:headEnd/>
            <a:tailEnd/>
          </a:ln>
        </p:spPr>
        <p:txBody>
          <a:bodyPr wrap="square" numCol="1" anchorCtr="0" compatLnSpc="1">
            <a:prstTxWarp prst="textNoShape">
              <a:avLst/>
            </a:prstTxWarp>
          </a:bodyPr>
          <a:lstStyle/>
          <a:p>
            <a:pPr fontAlgn="base">
              <a:spcBef>
                <a:spcPct val="0"/>
              </a:spcBef>
              <a:spcAft>
                <a:spcPct val="0"/>
              </a:spcAft>
              <a:defRPr/>
            </a:pPr>
            <a:r>
              <a:rPr lang="fr-FR">
                <a:cs typeface="Arial" charset="0"/>
              </a:rPr>
              <a:t>Assemblée Générale INITIATIV’Retraite 57</a:t>
            </a:r>
          </a:p>
        </p:txBody>
      </p:sp>
      <p:sp>
        <p:nvSpPr>
          <p:cNvPr id="5" name="Espace réservé du numéro de diapositive 4"/>
          <p:cNvSpPr>
            <a:spLocks noGrp="1"/>
          </p:cNvSpPr>
          <p:nvPr>
            <p:ph type="sldNum" sz="quarter" idx="12"/>
          </p:nvPr>
        </p:nvSpPr>
        <p:spPr/>
        <p:txBody>
          <a:bodyPr/>
          <a:lstStyle/>
          <a:p>
            <a:pPr>
              <a:defRPr/>
            </a:pPr>
            <a:fld id="{C9C11CAD-F100-4F63-A4A3-FE4EDFEB4BF0}" type="slidenum">
              <a:rPr lang="fr-FR"/>
              <a:pPr>
                <a:defRPr/>
              </a:pPr>
              <a:t>10</a:t>
            </a:fld>
            <a:endParaRPr lang="fr-F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8063" y="185738"/>
            <a:ext cx="10691812" cy="855662"/>
          </a:xfrm>
        </p:spPr>
        <p:txBody>
          <a:bodyPr rtlCol="0">
            <a:normAutofit fontScale="90000"/>
          </a:bodyPr>
          <a:lstStyle/>
          <a:p>
            <a:pPr eaLnBrk="1" fontAlgn="auto" hangingPunct="1">
              <a:spcAft>
                <a:spcPts val="0"/>
              </a:spcAft>
              <a:defRPr/>
            </a:pPr>
            <a:r>
              <a:rPr lang="fr-FR" b="1" dirty="0"/>
              <a:t>Prenons du recul: les autres paramètres de l’équilibre</a:t>
            </a:r>
          </a:p>
        </p:txBody>
      </p:sp>
      <p:sp>
        <p:nvSpPr>
          <p:cNvPr id="3" name="Espace réservé du contenu 2"/>
          <p:cNvSpPr>
            <a:spLocks noGrp="1"/>
          </p:cNvSpPr>
          <p:nvPr>
            <p:ph idx="1"/>
          </p:nvPr>
        </p:nvSpPr>
        <p:spPr>
          <a:xfrm>
            <a:off x="536575" y="1425575"/>
            <a:ext cx="9823450" cy="4452938"/>
          </a:xfrm>
        </p:spPr>
        <p:txBody>
          <a:bodyPr rtlCol="0">
            <a:normAutofit lnSpcReduction="10000"/>
          </a:bodyPr>
          <a:lstStyle/>
          <a:p>
            <a:pPr eaLnBrk="1" fontAlgn="auto" hangingPunct="1">
              <a:spcAft>
                <a:spcPts val="0"/>
              </a:spcAft>
              <a:buFont typeface="Wingdings 3" charset="2"/>
              <a:buChar char=""/>
              <a:defRPr/>
            </a:pPr>
            <a:r>
              <a:rPr lang="fr-FR" dirty="0">
                <a:solidFill>
                  <a:schemeClr val="tx1">
                    <a:lumMod val="75000"/>
                    <a:lumOff val="25000"/>
                  </a:schemeClr>
                </a:solidFill>
              </a:rPr>
              <a:t>Outre la durée de cotisation ou le recul de l’âge légal, deux autres paramètres sur lesquels il est possible d’agir:</a:t>
            </a:r>
          </a:p>
          <a:p>
            <a:pPr eaLnBrk="1" fontAlgn="auto" hangingPunct="1">
              <a:spcAft>
                <a:spcPts val="0"/>
              </a:spcAft>
              <a:buFont typeface="Wingdings 3" charset="2"/>
              <a:buChar char=""/>
              <a:defRPr/>
            </a:pPr>
            <a:r>
              <a:rPr lang="fr-FR" b="1" dirty="0">
                <a:solidFill>
                  <a:schemeClr val="tx1">
                    <a:lumMod val="75000"/>
                    <a:lumOff val="25000"/>
                  </a:schemeClr>
                </a:solidFill>
              </a:rPr>
              <a:t>Les taux de cotisations</a:t>
            </a:r>
          </a:p>
          <a:p>
            <a:pPr lvl="1" eaLnBrk="1" fontAlgn="auto" hangingPunct="1">
              <a:spcAft>
                <a:spcPts val="0"/>
              </a:spcAft>
              <a:defRPr/>
            </a:pPr>
            <a:r>
              <a:rPr lang="fr-FR" dirty="0">
                <a:solidFill>
                  <a:schemeClr val="tx1">
                    <a:lumMod val="75000"/>
                    <a:lumOff val="25000"/>
                  </a:schemeClr>
                </a:solidFill>
              </a:rPr>
              <a:t>Salariés: la nécessaire préservation du pouvoir d’achat dans un contexte inflationniste</a:t>
            </a:r>
          </a:p>
          <a:p>
            <a:pPr lvl="1" eaLnBrk="1" fontAlgn="auto" hangingPunct="1">
              <a:spcAft>
                <a:spcPts val="0"/>
              </a:spcAft>
              <a:defRPr/>
            </a:pPr>
            <a:r>
              <a:rPr lang="fr-FR" dirty="0">
                <a:solidFill>
                  <a:schemeClr val="tx1">
                    <a:lumMod val="75000"/>
                    <a:lumOff val="25000"/>
                  </a:schemeClr>
                </a:solidFill>
              </a:rPr>
              <a:t>Employeur: l’impact sur le coût du travail et la compétitivité</a:t>
            </a:r>
          </a:p>
          <a:p>
            <a:pPr eaLnBrk="1" fontAlgn="auto" hangingPunct="1">
              <a:spcAft>
                <a:spcPts val="0"/>
              </a:spcAft>
              <a:buFont typeface="Wingdings 3" charset="2"/>
              <a:buChar char=""/>
              <a:defRPr/>
            </a:pPr>
            <a:r>
              <a:rPr lang="fr-FR" b="1" dirty="0">
                <a:solidFill>
                  <a:schemeClr val="tx1">
                    <a:lumMod val="75000"/>
                    <a:lumOff val="25000"/>
                  </a:schemeClr>
                </a:solidFill>
              </a:rPr>
              <a:t>Le montant des retraites</a:t>
            </a:r>
          </a:p>
          <a:p>
            <a:pPr lvl="1" eaLnBrk="1" fontAlgn="auto" hangingPunct="1">
              <a:spcAft>
                <a:spcPts val="0"/>
              </a:spcAft>
              <a:defRPr/>
            </a:pPr>
            <a:r>
              <a:rPr lang="fr-FR" dirty="0">
                <a:solidFill>
                  <a:schemeClr val="tx1">
                    <a:lumMod val="75000"/>
                    <a:lumOff val="25000"/>
                  </a:schemeClr>
                </a:solidFill>
              </a:rPr>
              <a:t>La durée de référence pour le calcul des pensions (ex: 25 meilleures années…)  </a:t>
            </a:r>
          </a:p>
          <a:p>
            <a:pPr lvl="1" eaLnBrk="1" fontAlgn="auto" hangingPunct="1">
              <a:spcAft>
                <a:spcPts val="0"/>
              </a:spcAft>
              <a:defRPr/>
            </a:pPr>
            <a:r>
              <a:rPr lang="fr-FR" dirty="0">
                <a:solidFill>
                  <a:schemeClr val="tx1">
                    <a:lumMod val="75000"/>
                    <a:lumOff val="25000"/>
                  </a:schemeClr>
                </a:solidFill>
              </a:rPr>
              <a:t>La base de l’indexation et son application : la perte de pouvoir d’achat déjà enregistrée sur la période passée</a:t>
            </a:r>
          </a:p>
          <a:p>
            <a:pPr lvl="1" eaLnBrk="1" fontAlgn="auto" hangingPunct="1">
              <a:spcAft>
                <a:spcPts val="0"/>
              </a:spcAft>
              <a:defRPr/>
            </a:pPr>
            <a:endParaRPr lang="fr-FR" dirty="0">
              <a:solidFill>
                <a:schemeClr val="tx1">
                  <a:lumMod val="75000"/>
                  <a:lumOff val="25000"/>
                </a:schemeClr>
              </a:solidFill>
            </a:endParaRPr>
          </a:p>
          <a:p>
            <a:pPr lvl="1" eaLnBrk="1" fontAlgn="auto" hangingPunct="1">
              <a:spcAft>
                <a:spcPts val="0"/>
              </a:spcAft>
              <a:defRPr/>
            </a:pPr>
            <a:endParaRPr lang="fr-FR" dirty="0">
              <a:solidFill>
                <a:schemeClr val="tx1">
                  <a:lumMod val="75000"/>
                  <a:lumOff val="25000"/>
                </a:schemeClr>
              </a:solidFill>
            </a:endParaRPr>
          </a:p>
          <a:p>
            <a:pPr marL="0" indent="0" eaLnBrk="1" fontAlgn="auto" hangingPunct="1">
              <a:spcAft>
                <a:spcPts val="0"/>
              </a:spcAft>
              <a:buFont typeface="Wingdings 3" charset="2"/>
              <a:buNone/>
              <a:defRPr/>
            </a:pPr>
            <a:endParaRPr lang="fr-FR" dirty="0">
              <a:solidFill>
                <a:schemeClr val="tx1">
                  <a:lumMod val="75000"/>
                  <a:lumOff val="25000"/>
                </a:schemeClr>
              </a:solidFill>
            </a:endParaRPr>
          </a:p>
        </p:txBody>
      </p:sp>
      <p:sp>
        <p:nvSpPr>
          <p:cNvPr id="23555" name="Espace réservé de la date 3"/>
          <p:cNvSpPr>
            <a:spLocks noGrp="1"/>
          </p:cNvSpPr>
          <p:nvPr>
            <p:ph type="dt" sz="quarter" idx="10"/>
          </p:nvPr>
        </p:nvSpPr>
        <p:spPr bwMode="auto">
          <a:xfrm>
            <a:off x="6732588" y="6262688"/>
            <a:ext cx="4151312" cy="369887"/>
          </a:xfrm>
          <a:ln>
            <a:miter lim="800000"/>
            <a:headEnd/>
            <a:tailEnd/>
          </a:ln>
        </p:spPr>
        <p:txBody>
          <a:bodyPr wrap="square" numCol="1" anchorCtr="0" compatLnSpc="1">
            <a:prstTxWarp prst="textNoShape">
              <a:avLst/>
            </a:prstTxWarp>
          </a:bodyPr>
          <a:lstStyle/>
          <a:p>
            <a:pPr fontAlgn="base">
              <a:spcBef>
                <a:spcPct val="0"/>
              </a:spcBef>
              <a:spcAft>
                <a:spcPct val="0"/>
              </a:spcAft>
            </a:pPr>
            <a:r>
              <a:rPr lang="fr-FR">
                <a:cs typeface="Arial" charset="0"/>
              </a:rPr>
              <a:t>Assemblée Générale INITIATIV’Retraite 57</a:t>
            </a:r>
          </a:p>
        </p:txBody>
      </p:sp>
      <p:sp>
        <p:nvSpPr>
          <p:cNvPr id="5" name="Espace réservé du numéro de diapositive 4"/>
          <p:cNvSpPr>
            <a:spLocks noGrp="1"/>
          </p:cNvSpPr>
          <p:nvPr>
            <p:ph type="sldNum" sz="quarter" idx="12"/>
          </p:nvPr>
        </p:nvSpPr>
        <p:spPr/>
        <p:txBody>
          <a:bodyPr/>
          <a:lstStyle/>
          <a:p>
            <a:pPr>
              <a:defRPr/>
            </a:pPr>
            <a:fld id="{D5CBE03D-4F73-45C7-BA8E-A6669C2DFD68}" type="slidenum">
              <a:rPr lang="fr-FR"/>
              <a:pPr>
                <a:defRPr/>
              </a:pPr>
              <a:t>11</a:t>
            </a:fld>
            <a:endParaRPr lang="fr-F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re 1"/>
          <p:cNvSpPr>
            <a:spLocks noGrp="1"/>
          </p:cNvSpPr>
          <p:nvPr>
            <p:ph type="title"/>
          </p:nvPr>
        </p:nvSpPr>
        <p:spPr/>
        <p:txBody>
          <a:bodyPr/>
          <a:lstStyle/>
          <a:p>
            <a:pPr algn="ctr" eaLnBrk="1" hangingPunct="1"/>
            <a:r>
              <a:rPr lang="fr-FR"/>
              <a:t>Les retraites</a:t>
            </a:r>
          </a:p>
        </p:txBody>
      </p:sp>
      <p:sp>
        <p:nvSpPr>
          <p:cNvPr id="24578" name="Espace réservé du contenu 2"/>
          <p:cNvSpPr>
            <a:spLocks noGrp="1"/>
          </p:cNvSpPr>
          <p:nvPr>
            <p:ph idx="1"/>
          </p:nvPr>
        </p:nvSpPr>
        <p:spPr/>
        <p:txBody>
          <a:bodyPr/>
          <a:lstStyle/>
          <a:p>
            <a:pPr marL="0" indent="0" algn="ctr" eaLnBrk="1" hangingPunct="1">
              <a:buFont typeface="Wingdings 3" pitchFamily="18" charset="2"/>
              <a:buNone/>
            </a:pPr>
            <a:endParaRPr lang="fr-FR" sz="3600"/>
          </a:p>
          <a:p>
            <a:pPr marL="0" indent="0" algn="ctr" eaLnBrk="1" hangingPunct="1">
              <a:buFont typeface="Wingdings 3" pitchFamily="18" charset="2"/>
              <a:buNone/>
            </a:pPr>
            <a:endParaRPr lang="fr-FR" sz="3600"/>
          </a:p>
          <a:p>
            <a:pPr marL="0" indent="0" algn="ctr" eaLnBrk="1" hangingPunct="1">
              <a:buFont typeface="Wingdings 3" pitchFamily="18" charset="2"/>
              <a:buNone/>
            </a:pPr>
            <a:r>
              <a:rPr lang="fr-FR" sz="3600" b="1"/>
              <a:t>La « réforme » 2023</a:t>
            </a:r>
          </a:p>
        </p:txBody>
      </p:sp>
      <p:sp>
        <p:nvSpPr>
          <p:cNvPr id="24579" name="Espace réservé de la date 3"/>
          <p:cNvSpPr>
            <a:spLocks noGrp="1"/>
          </p:cNvSpPr>
          <p:nvPr>
            <p:ph type="dt" sz="quarter" idx="10"/>
          </p:nvPr>
        </p:nvSpPr>
        <p:spPr bwMode="auto">
          <a:xfrm>
            <a:off x="6732588" y="6262688"/>
            <a:ext cx="4751387" cy="369887"/>
          </a:xfrm>
          <a:ln>
            <a:miter lim="800000"/>
            <a:headEnd/>
            <a:tailEnd/>
          </a:ln>
        </p:spPr>
        <p:txBody>
          <a:bodyPr wrap="square" numCol="1" anchorCtr="0" compatLnSpc="1">
            <a:prstTxWarp prst="textNoShape">
              <a:avLst/>
            </a:prstTxWarp>
          </a:bodyPr>
          <a:lstStyle/>
          <a:p>
            <a:pPr fontAlgn="base">
              <a:spcBef>
                <a:spcPct val="0"/>
              </a:spcBef>
              <a:spcAft>
                <a:spcPct val="0"/>
              </a:spcAft>
              <a:defRPr/>
            </a:pPr>
            <a:r>
              <a:rPr lang="fr-FR">
                <a:cs typeface="Arial" charset="0"/>
              </a:rPr>
              <a:t>Assemblée Générale INITIATIV’Retraite 57</a:t>
            </a:r>
          </a:p>
        </p:txBody>
      </p:sp>
      <p:sp>
        <p:nvSpPr>
          <p:cNvPr id="5" name="Espace réservé du numéro de diapositive 4"/>
          <p:cNvSpPr>
            <a:spLocks noGrp="1"/>
          </p:cNvSpPr>
          <p:nvPr>
            <p:ph type="sldNum" sz="quarter" idx="12"/>
          </p:nvPr>
        </p:nvSpPr>
        <p:spPr/>
        <p:txBody>
          <a:bodyPr/>
          <a:lstStyle/>
          <a:p>
            <a:pPr>
              <a:defRPr/>
            </a:pPr>
            <a:fld id="{DE330880-E15D-47A8-A8D2-0532A9FC85C3}" type="slidenum">
              <a:rPr lang="fr-FR"/>
              <a:pPr>
                <a:defRPr/>
              </a:pPr>
              <a:t>12</a:t>
            </a:fld>
            <a:endParaRPr lang="fr-F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re 1"/>
          <p:cNvSpPr>
            <a:spLocks noGrp="1"/>
          </p:cNvSpPr>
          <p:nvPr>
            <p:ph type="title"/>
          </p:nvPr>
        </p:nvSpPr>
        <p:spPr>
          <a:xfrm>
            <a:off x="1360488" y="127000"/>
            <a:ext cx="8097837" cy="1031875"/>
          </a:xfrm>
        </p:spPr>
        <p:txBody>
          <a:bodyPr/>
          <a:lstStyle/>
          <a:p>
            <a:pPr algn="ctr" eaLnBrk="1" hangingPunct="1"/>
            <a:r>
              <a:rPr lang="fr-FR" b="1"/>
              <a:t>RETRAITE : le projet de Loi</a:t>
            </a:r>
          </a:p>
        </p:txBody>
      </p:sp>
      <p:sp>
        <p:nvSpPr>
          <p:cNvPr id="3" name="Espace réservé du contenu 2"/>
          <p:cNvSpPr>
            <a:spLocks noGrp="1"/>
          </p:cNvSpPr>
          <p:nvPr>
            <p:ph idx="1"/>
          </p:nvPr>
        </p:nvSpPr>
        <p:spPr>
          <a:xfrm>
            <a:off x="806450" y="1073150"/>
            <a:ext cx="10025063" cy="5784850"/>
          </a:xfrm>
        </p:spPr>
        <p:txBody>
          <a:bodyPr rtlCol="0">
            <a:normAutofit fontScale="85000" lnSpcReduction="20000"/>
          </a:bodyPr>
          <a:lstStyle/>
          <a:p>
            <a:pPr marL="0" indent="0" eaLnBrk="1" fontAlgn="auto" hangingPunct="1">
              <a:spcAft>
                <a:spcPts val="0"/>
              </a:spcAft>
              <a:buFont typeface="Wingdings 3" charset="2"/>
              <a:buNone/>
              <a:defRPr/>
            </a:pPr>
            <a:endParaRPr lang="fr-FR" sz="400" b="1" u="sng" dirty="0">
              <a:solidFill>
                <a:schemeClr val="tx1">
                  <a:lumMod val="75000"/>
                  <a:lumOff val="25000"/>
                </a:schemeClr>
              </a:solidFill>
            </a:endParaRPr>
          </a:p>
          <a:p>
            <a:pPr eaLnBrk="1" fontAlgn="auto" hangingPunct="1">
              <a:spcAft>
                <a:spcPts val="0"/>
              </a:spcAft>
              <a:buFont typeface="Wingdings 3" charset="2"/>
              <a:buChar char=""/>
              <a:defRPr/>
            </a:pPr>
            <a:r>
              <a:rPr lang="fr-FR" sz="2900" b="1" dirty="0">
                <a:solidFill>
                  <a:schemeClr val="tx1">
                    <a:lumMod val="75000"/>
                    <a:lumOff val="25000"/>
                  </a:schemeClr>
                </a:solidFill>
              </a:rPr>
              <a:t>Âge de départ à la retraite</a:t>
            </a:r>
          </a:p>
          <a:p>
            <a:pPr marL="0" indent="0" eaLnBrk="1" fontAlgn="auto" hangingPunct="1">
              <a:spcAft>
                <a:spcPts val="0"/>
              </a:spcAft>
              <a:buFont typeface="Wingdings 3" charset="2"/>
              <a:buNone/>
              <a:defRPr/>
            </a:pPr>
            <a:endParaRPr lang="fr-FR" sz="1200" b="1" dirty="0">
              <a:solidFill>
                <a:schemeClr val="tx1">
                  <a:lumMod val="75000"/>
                  <a:lumOff val="25000"/>
                </a:schemeClr>
              </a:solidFill>
            </a:endParaRPr>
          </a:p>
          <a:p>
            <a:pPr eaLnBrk="1" fontAlgn="auto" hangingPunct="1">
              <a:spcAft>
                <a:spcPts val="0"/>
              </a:spcAft>
              <a:buFont typeface="Wingdings 3" charset="2"/>
              <a:buChar char=""/>
              <a:defRPr/>
            </a:pPr>
            <a:r>
              <a:rPr lang="fr-FR" sz="2900" b="1" dirty="0">
                <a:solidFill>
                  <a:schemeClr val="tx1">
                    <a:lumMod val="75000"/>
                    <a:lumOff val="25000"/>
                  </a:schemeClr>
                </a:solidFill>
              </a:rPr>
              <a:t>Durée de cotisation</a:t>
            </a:r>
          </a:p>
          <a:p>
            <a:pPr marL="0" indent="0" eaLnBrk="1" fontAlgn="auto" hangingPunct="1">
              <a:spcAft>
                <a:spcPts val="0"/>
              </a:spcAft>
              <a:buFont typeface="Wingdings 3" charset="2"/>
              <a:buNone/>
              <a:defRPr/>
            </a:pPr>
            <a:endParaRPr lang="fr-FR" sz="1200" b="1" dirty="0">
              <a:solidFill>
                <a:schemeClr val="tx1">
                  <a:lumMod val="75000"/>
                  <a:lumOff val="25000"/>
                </a:schemeClr>
              </a:solidFill>
            </a:endParaRPr>
          </a:p>
          <a:p>
            <a:pPr eaLnBrk="1" fontAlgn="auto" hangingPunct="1">
              <a:spcAft>
                <a:spcPts val="0"/>
              </a:spcAft>
              <a:buFont typeface="Wingdings 3" charset="2"/>
              <a:buChar char=""/>
              <a:defRPr/>
            </a:pPr>
            <a:r>
              <a:rPr lang="fr-FR" sz="2900" b="1" dirty="0">
                <a:solidFill>
                  <a:schemeClr val="tx1">
                    <a:lumMod val="75000"/>
                    <a:lumOff val="25000"/>
                  </a:schemeClr>
                </a:solidFill>
              </a:rPr>
              <a:t>Une pension minimale de retraite pour carrière complète à environ 1 200 € (85 % du SMIC net)</a:t>
            </a:r>
            <a:r>
              <a:rPr lang="fr-FR" sz="2900" dirty="0">
                <a:solidFill>
                  <a:schemeClr val="tx1">
                    <a:lumMod val="75000"/>
                    <a:lumOff val="25000"/>
                  </a:schemeClr>
                </a:solidFill>
              </a:rPr>
              <a:t> (1 150 € en 2023) </a:t>
            </a:r>
          </a:p>
          <a:p>
            <a:pPr marL="0" indent="0" eaLnBrk="1" fontAlgn="auto" hangingPunct="1">
              <a:spcAft>
                <a:spcPts val="0"/>
              </a:spcAft>
              <a:buFont typeface="Wingdings 3" charset="2"/>
              <a:buNone/>
              <a:defRPr/>
            </a:pPr>
            <a:endParaRPr lang="fr-FR" sz="1200" dirty="0">
              <a:solidFill>
                <a:schemeClr val="tx1">
                  <a:lumMod val="75000"/>
                  <a:lumOff val="25000"/>
                </a:schemeClr>
              </a:solidFill>
            </a:endParaRPr>
          </a:p>
          <a:p>
            <a:pPr eaLnBrk="1" fontAlgn="auto" hangingPunct="1">
              <a:spcAft>
                <a:spcPts val="0"/>
              </a:spcAft>
              <a:buClr>
                <a:srgbClr val="90C226"/>
              </a:buClr>
              <a:buFont typeface="Wingdings 3" charset="2"/>
              <a:buChar char=""/>
              <a:defRPr/>
            </a:pPr>
            <a:r>
              <a:rPr lang="fr-FR" sz="2900" b="1" dirty="0">
                <a:solidFill>
                  <a:prstClr val="black">
                    <a:lumMod val="75000"/>
                    <a:lumOff val="25000"/>
                  </a:prstClr>
                </a:solidFill>
              </a:rPr>
              <a:t>Une évolution du dispositif pour carrières longues</a:t>
            </a:r>
          </a:p>
          <a:p>
            <a:pPr lvl="1" eaLnBrk="1" fontAlgn="auto" hangingPunct="1">
              <a:spcAft>
                <a:spcPts val="0"/>
              </a:spcAft>
              <a:defRPr/>
            </a:pPr>
            <a:r>
              <a:rPr lang="fr-FR" sz="2100" dirty="0">
                <a:solidFill>
                  <a:schemeClr val="tx1">
                    <a:lumMod val="75000"/>
                    <a:lumOff val="25000"/>
                  </a:schemeClr>
                </a:solidFill>
              </a:rPr>
              <a:t>Prise en compte de la pénibilité</a:t>
            </a:r>
          </a:p>
          <a:p>
            <a:pPr lvl="1" eaLnBrk="1" fontAlgn="auto" hangingPunct="1">
              <a:spcAft>
                <a:spcPts val="0"/>
              </a:spcAft>
              <a:defRPr/>
            </a:pPr>
            <a:r>
              <a:rPr lang="fr-FR" sz="2100" dirty="0">
                <a:solidFill>
                  <a:schemeClr val="tx1">
                    <a:lumMod val="75000"/>
                    <a:lumOff val="25000"/>
                  </a:schemeClr>
                </a:solidFill>
              </a:rPr>
              <a:t>Dispositif pour les aidants</a:t>
            </a:r>
          </a:p>
          <a:p>
            <a:pPr marL="0" indent="0" eaLnBrk="1" fontAlgn="auto" hangingPunct="1">
              <a:spcAft>
                <a:spcPts val="0"/>
              </a:spcAft>
              <a:buFont typeface="Wingdings 3" charset="2"/>
              <a:buNone/>
              <a:defRPr/>
            </a:pPr>
            <a:endParaRPr lang="fr-FR" sz="1100" dirty="0">
              <a:solidFill>
                <a:schemeClr val="tx1">
                  <a:lumMod val="75000"/>
                  <a:lumOff val="25000"/>
                </a:schemeClr>
              </a:solidFill>
            </a:endParaRPr>
          </a:p>
          <a:p>
            <a:pPr eaLnBrk="1" fontAlgn="auto" hangingPunct="1">
              <a:spcAft>
                <a:spcPts val="0"/>
              </a:spcAft>
              <a:buFont typeface="Wingdings 3" charset="2"/>
              <a:buChar char=""/>
              <a:defRPr/>
            </a:pPr>
            <a:r>
              <a:rPr lang="fr-FR" sz="2900" b="1" dirty="0">
                <a:solidFill>
                  <a:schemeClr val="tx1">
                    <a:lumMod val="75000"/>
                    <a:lumOff val="25000"/>
                  </a:schemeClr>
                </a:solidFill>
              </a:rPr>
              <a:t>Fermeture de régimes spéciaux</a:t>
            </a:r>
          </a:p>
          <a:p>
            <a:pPr marL="0" indent="0" eaLnBrk="1" fontAlgn="auto" hangingPunct="1">
              <a:spcAft>
                <a:spcPts val="0"/>
              </a:spcAft>
              <a:buFont typeface="Wingdings 3" charset="2"/>
              <a:buNone/>
              <a:defRPr/>
            </a:pPr>
            <a:endParaRPr lang="fr-FR" sz="1100" b="1" dirty="0">
              <a:solidFill>
                <a:schemeClr val="tx1">
                  <a:lumMod val="75000"/>
                  <a:lumOff val="25000"/>
                </a:schemeClr>
              </a:solidFill>
            </a:endParaRPr>
          </a:p>
          <a:p>
            <a:pPr eaLnBrk="1" fontAlgn="auto" hangingPunct="1">
              <a:spcAft>
                <a:spcPts val="0"/>
              </a:spcAft>
              <a:buFont typeface="Wingdings 3" charset="2"/>
              <a:buChar char=""/>
              <a:defRPr/>
            </a:pPr>
            <a:r>
              <a:rPr lang="fr-FR" sz="2900" b="1" dirty="0">
                <a:solidFill>
                  <a:schemeClr val="tx1">
                    <a:lumMod val="75000"/>
                    <a:lumOff val="25000"/>
                  </a:schemeClr>
                </a:solidFill>
              </a:rPr>
              <a:t>Emploi des seniors</a:t>
            </a:r>
          </a:p>
          <a:p>
            <a:pPr marL="0" indent="0" eaLnBrk="1" fontAlgn="auto" hangingPunct="1">
              <a:spcAft>
                <a:spcPts val="0"/>
              </a:spcAft>
              <a:buFont typeface="Wingdings 3" charset="2"/>
              <a:buNone/>
              <a:defRPr/>
            </a:pPr>
            <a:endParaRPr lang="fr-FR" sz="1200" b="1" dirty="0">
              <a:solidFill>
                <a:schemeClr val="tx1">
                  <a:lumMod val="75000"/>
                  <a:lumOff val="25000"/>
                </a:schemeClr>
              </a:solidFill>
            </a:endParaRPr>
          </a:p>
          <a:p>
            <a:pPr eaLnBrk="1" fontAlgn="auto" hangingPunct="1">
              <a:spcAft>
                <a:spcPts val="0"/>
              </a:spcAft>
              <a:buFont typeface="Wingdings 3" charset="2"/>
              <a:buChar char=""/>
              <a:defRPr/>
            </a:pPr>
            <a:r>
              <a:rPr lang="fr-FR" sz="2900" b="1" dirty="0">
                <a:solidFill>
                  <a:schemeClr val="tx1">
                    <a:lumMod val="75000"/>
                    <a:lumOff val="25000"/>
                  </a:schemeClr>
                </a:solidFill>
              </a:rPr>
              <a:t>Droits familiaux</a:t>
            </a:r>
          </a:p>
          <a:p>
            <a:pPr eaLnBrk="1" fontAlgn="auto" hangingPunct="1">
              <a:spcAft>
                <a:spcPts val="0"/>
              </a:spcAft>
              <a:buFont typeface="Wingdings 3" charset="2"/>
              <a:buChar char=""/>
              <a:defRPr/>
            </a:pPr>
            <a:endParaRPr lang="fr-FR" sz="2900" b="1" dirty="0">
              <a:solidFill>
                <a:schemeClr val="tx1">
                  <a:lumMod val="75000"/>
                  <a:lumOff val="25000"/>
                </a:schemeClr>
              </a:solidFill>
            </a:endParaRPr>
          </a:p>
          <a:p>
            <a:pPr eaLnBrk="1" fontAlgn="auto" hangingPunct="1">
              <a:spcAft>
                <a:spcPts val="0"/>
              </a:spcAft>
              <a:buFont typeface="Wingdings 3" charset="2"/>
              <a:buChar char=""/>
              <a:defRPr/>
            </a:pPr>
            <a:endParaRPr lang="fr-FR" sz="2000" b="1" dirty="0">
              <a:solidFill>
                <a:schemeClr val="tx1">
                  <a:lumMod val="75000"/>
                  <a:lumOff val="25000"/>
                </a:schemeClr>
              </a:solidFill>
            </a:endParaRPr>
          </a:p>
        </p:txBody>
      </p:sp>
      <p:sp>
        <p:nvSpPr>
          <p:cNvPr id="4" name="Espace réservé du numéro de diapositive 3"/>
          <p:cNvSpPr>
            <a:spLocks noGrp="1"/>
          </p:cNvSpPr>
          <p:nvPr>
            <p:ph type="sldNum" sz="quarter" idx="12"/>
          </p:nvPr>
        </p:nvSpPr>
        <p:spPr/>
        <p:txBody>
          <a:bodyPr/>
          <a:lstStyle/>
          <a:p>
            <a:pPr>
              <a:defRPr/>
            </a:pPr>
            <a:fld id="{378415C6-59EA-4151-83FF-EDA6CB79A031}" type="slidenum">
              <a:rPr lang="fr-FR"/>
              <a:pPr>
                <a:defRPr/>
              </a:pPr>
              <a:t>13</a:t>
            </a:fld>
            <a:endParaRPr lang="fr-FR"/>
          </a:p>
        </p:txBody>
      </p:sp>
      <p:sp>
        <p:nvSpPr>
          <p:cNvPr id="25604" name="Espace réservé de la date 3"/>
          <p:cNvSpPr>
            <a:spLocks noGrp="1"/>
          </p:cNvSpPr>
          <p:nvPr>
            <p:ph type="dt" sz="quarter" idx="10"/>
          </p:nvPr>
        </p:nvSpPr>
        <p:spPr bwMode="auto">
          <a:xfrm>
            <a:off x="6732588" y="6262688"/>
            <a:ext cx="4210050" cy="369887"/>
          </a:xfrm>
          <a:ln>
            <a:miter lim="800000"/>
            <a:headEnd/>
            <a:tailEnd/>
          </a:ln>
        </p:spPr>
        <p:txBody>
          <a:bodyPr wrap="square" numCol="1" anchorCtr="0" compatLnSpc="1">
            <a:prstTxWarp prst="textNoShape">
              <a:avLst/>
            </a:prstTxWarp>
          </a:bodyPr>
          <a:lstStyle/>
          <a:p>
            <a:pPr fontAlgn="base">
              <a:spcBef>
                <a:spcPct val="0"/>
              </a:spcBef>
              <a:spcAft>
                <a:spcPct val="0"/>
              </a:spcAft>
              <a:defRPr/>
            </a:pPr>
            <a:r>
              <a:rPr lang="fr-FR">
                <a:cs typeface="Arial" charset="0"/>
              </a:rPr>
              <a:t>Assemblée Générale INITIATIV’Retraite 57</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re 1"/>
          <p:cNvSpPr>
            <a:spLocks noGrp="1"/>
          </p:cNvSpPr>
          <p:nvPr>
            <p:ph type="title"/>
          </p:nvPr>
        </p:nvSpPr>
        <p:spPr/>
        <p:txBody>
          <a:bodyPr/>
          <a:lstStyle/>
          <a:p>
            <a:pPr eaLnBrk="1" hangingPunct="1"/>
            <a:r>
              <a:rPr lang="fr-FR"/>
              <a:t>RETRAITE: le calendrier</a:t>
            </a:r>
          </a:p>
        </p:txBody>
      </p:sp>
      <p:sp>
        <p:nvSpPr>
          <p:cNvPr id="3" name="Espace réservé du contenu 2"/>
          <p:cNvSpPr>
            <a:spLocks noGrp="1"/>
          </p:cNvSpPr>
          <p:nvPr>
            <p:ph idx="1"/>
          </p:nvPr>
        </p:nvSpPr>
        <p:spPr>
          <a:xfrm>
            <a:off x="674688" y="1717675"/>
            <a:ext cx="9823450" cy="5035550"/>
          </a:xfrm>
        </p:spPr>
        <p:txBody>
          <a:bodyPr rtlCol="0">
            <a:normAutofit fontScale="92500"/>
          </a:bodyPr>
          <a:lstStyle/>
          <a:p>
            <a:pPr eaLnBrk="1" fontAlgn="auto" hangingPunct="1">
              <a:spcAft>
                <a:spcPts val="0"/>
              </a:spcAft>
              <a:buFont typeface="Wingdings 3" charset="2"/>
              <a:buChar char=""/>
              <a:defRPr/>
            </a:pPr>
            <a:r>
              <a:rPr lang="fr-FR" dirty="0">
                <a:solidFill>
                  <a:schemeClr val="tx1">
                    <a:lumMod val="75000"/>
                    <a:lumOff val="25000"/>
                  </a:schemeClr>
                </a:solidFill>
              </a:rPr>
              <a:t>Présentation du projet de Loi: 10 janvier</a:t>
            </a:r>
          </a:p>
          <a:p>
            <a:pPr eaLnBrk="1" fontAlgn="auto" hangingPunct="1">
              <a:spcAft>
                <a:spcPts val="0"/>
              </a:spcAft>
              <a:buFont typeface="Wingdings 3" charset="2"/>
              <a:buChar char=""/>
              <a:defRPr/>
            </a:pPr>
            <a:r>
              <a:rPr lang="fr-FR" dirty="0">
                <a:solidFill>
                  <a:schemeClr val="tx1">
                    <a:lumMod val="75000"/>
                    <a:lumOff val="25000"/>
                  </a:schemeClr>
                </a:solidFill>
              </a:rPr>
              <a:t>Loi de Financement de la protection sociale rectificative – délai contraint pour voter le texte</a:t>
            </a:r>
          </a:p>
          <a:p>
            <a:pPr eaLnBrk="1" fontAlgn="auto" hangingPunct="1">
              <a:spcAft>
                <a:spcPts val="0"/>
              </a:spcAft>
              <a:buFont typeface="Wingdings 3" charset="2"/>
              <a:buChar char=""/>
              <a:defRPr/>
            </a:pPr>
            <a:r>
              <a:rPr lang="fr-FR" dirty="0">
                <a:solidFill>
                  <a:schemeClr val="tx1">
                    <a:lumMod val="75000"/>
                    <a:lumOff val="25000"/>
                  </a:schemeClr>
                </a:solidFill>
              </a:rPr>
              <a:t>23 janvier: dépôt au Parlement</a:t>
            </a:r>
          </a:p>
          <a:p>
            <a:pPr eaLnBrk="1" fontAlgn="auto" hangingPunct="1">
              <a:spcAft>
                <a:spcPts val="0"/>
              </a:spcAft>
              <a:buFont typeface="Wingdings 3" charset="2"/>
              <a:buChar char=""/>
              <a:defRPr/>
            </a:pPr>
            <a:r>
              <a:rPr lang="fr-FR" dirty="0">
                <a:solidFill>
                  <a:schemeClr val="tx1">
                    <a:lumMod val="75000"/>
                    <a:lumOff val="25000"/>
                  </a:schemeClr>
                </a:solidFill>
              </a:rPr>
              <a:t>17 février: fin de la discussion à l’Assemblée Nationale</a:t>
            </a:r>
          </a:p>
          <a:p>
            <a:pPr eaLnBrk="1" fontAlgn="auto" hangingPunct="1">
              <a:spcAft>
                <a:spcPts val="0"/>
              </a:spcAft>
              <a:buFont typeface="Wingdings 3" charset="2"/>
              <a:buChar char=""/>
              <a:defRPr/>
            </a:pPr>
            <a:r>
              <a:rPr lang="fr-FR" dirty="0">
                <a:solidFill>
                  <a:schemeClr val="tx1">
                    <a:lumMod val="75000"/>
                    <a:lumOff val="25000"/>
                  </a:schemeClr>
                </a:solidFill>
              </a:rPr>
              <a:t>28 février: ouverture discussion au Sénat pour 2 semaines</a:t>
            </a:r>
          </a:p>
          <a:p>
            <a:pPr eaLnBrk="1" fontAlgn="auto" hangingPunct="1">
              <a:spcAft>
                <a:spcPts val="0"/>
              </a:spcAft>
              <a:buFont typeface="Wingdings 3" charset="2"/>
              <a:buChar char=""/>
              <a:defRPr/>
            </a:pPr>
            <a:r>
              <a:rPr lang="fr-FR" dirty="0">
                <a:solidFill>
                  <a:schemeClr val="tx1">
                    <a:lumMod val="75000"/>
                    <a:lumOff val="25000"/>
                  </a:schemeClr>
                </a:solidFill>
              </a:rPr>
              <a:t>15 mars : commission mixte paritaire: vote</a:t>
            </a:r>
          </a:p>
          <a:p>
            <a:pPr eaLnBrk="1" fontAlgn="auto" hangingPunct="1">
              <a:spcAft>
                <a:spcPts val="0"/>
              </a:spcAft>
              <a:buFont typeface="Wingdings 3" charset="2"/>
              <a:buChar char=""/>
              <a:defRPr/>
            </a:pPr>
            <a:r>
              <a:rPr lang="fr-FR" dirty="0">
                <a:solidFill>
                  <a:schemeClr val="tx1">
                    <a:lumMod val="75000"/>
                    <a:lumOff val="25000"/>
                  </a:schemeClr>
                </a:solidFill>
              </a:rPr>
              <a:t>16 mars : vote Sénat et 49.3 Assemblée nationale</a:t>
            </a:r>
          </a:p>
          <a:p>
            <a:pPr eaLnBrk="1" fontAlgn="auto" hangingPunct="1">
              <a:spcAft>
                <a:spcPts val="0"/>
              </a:spcAft>
              <a:buFont typeface="Wingdings 3" charset="2"/>
              <a:buChar char=""/>
              <a:defRPr/>
            </a:pPr>
            <a:r>
              <a:rPr lang="fr-FR" dirty="0">
                <a:solidFill>
                  <a:schemeClr val="tx1">
                    <a:lumMod val="75000"/>
                    <a:lumOff val="25000"/>
                  </a:schemeClr>
                </a:solidFill>
              </a:rPr>
              <a:t>20 mars motion de censure</a:t>
            </a:r>
          </a:p>
          <a:p>
            <a:pPr eaLnBrk="1" fontAlgn="auto" hangingPunct="1">
              <a:spcAft>
                <a:spcPts val="0"/>
              </a:spcAft>
              <a:buFont typeface="Wingdings 3" charset="2"/>
              <a:buChar char=""/>
              <a:defRPr/>
            </a:pPr>
            <a:r>
              <a:rPr lang="fr-FR" dirty="0">
                <a:solidFill>
                  <a:schemeClr val="tx1">
                    <a:lumMod val="75000"/>
                    <a:lumOff val="25000"/>
                  </a:schemeClr>
                </a:solidFill>
              </a:rPr>
              <a:t>Si pas rejet de la motion de censure: adoption du projet de Loi sans vote </a:t>
            </a:r>
          </a:p>
          <a:p>
            <a:pPr eaLnBrk="1" fontAlgn="auto" hangingPunct="1">
              <a:spcAft>
                <a:spcPts val="0"/>
              </a:spcAft>
              <a:buFont typeface="Wingdings 3" charset="2"/>
              <a:buChar char=""/>
              <a:defRPr/>
            </a:pPr>
            <a:r>
              <a:rPr lang="fr-FR" dirty="0">
                <a:solidFill>
                  <a:schemeClr val="tx1">
                    <a:lumMod val="75000"/>
                    <a:lumOff val="25000"/>
                  </a:schemeClr>
                </a:solidFill>
              </a:rPr>
              <a:t>1</a:t>
            </a:r>
            <a:r>
              <a:rPr lang="fr-FR" baseline="30000" dirty="0">
                <a:solidFill>
                  <a:schemeClr val="tx1">
                    <a:lumMod val="75000"/>
                    <a:lumOff val="25000"/>
                  </a:schemeClr>
                </a:solidFill>
              </a:rPr>
              <a:t>er</a:t>
            </a:r>
            <a:r>
              <a:rPr lang="fr-FR" dirty="0">
                <a:solidFill>
                  <a:schemeClr val="tx1">
                    <a:lumMod val="75000"/>
                    <a:lumOff val="25000"/>
                  </a:schemeClr>
                </a:solidFill>
              </a:rPr>
              <a:t> septembre: entrée en vigueur …</a:t>
            </a:r>
          </a:p>
          <a:p>
            <a:pPr eaLnBrk="1" fontAlgn="auto" hangingPunct="1">
              <a:spcAft>
                <a:spcPts val="0"/>
              </a:spcAft>
              <a:buFont typeface="Wingdings 3" charset="2"/>
              <a:buChar char=""/>
              <a:defRPr/>
            </a:pPr>
            <a:endParaRPr lang="fr-FR" dirty="0">
              <a:solidFill>
                <a:schemeClr val="tx1">
                  <a:lumMod val="75000"/>
                  <a:lumOff val="25000"/>
                </a:schemeClr>
              </a:solidFill>
            </a:endParaRPr>
          </a:p>
        </p:txBody>
      </p:sp>
      <p:sp>
        <p:nvSpPr>
          <p:cNvPr id="26627" name="Espace réservé de la date 3"/>
          <p:cNvSpPr>
            <a:spLocks noGrp="1"/>
          </p:cNvSpPr>
          <p:nvPr>
            <p:ph type="dt" sz="quarter" idx="10"/>
          </p:nvPr>
        </p:nvSpPr>
        <p:spPr bwMode="auto">
          <a:xfrm>
            <a:off x="6732588" y="6262688"/>
            <a:ext cx="4505325" cy="369887"/>
          </a:xfrm>
          <a:ln>
            <a:miter lim="800000"/>
            <a:headEnd/>
            <a:tailEnd/>
          </a:ln>
        </p:spPr>
        <p:txBody>
          <a:bodyPr wrap="square" numCol="1" anchorCtr="0" compatLnSpc="1">
            <a:prstTxWarp prst="textNoShape">
              <a:avLst/>
            </a:prstTxWarp>
          </a:bodyPr>
          <a:lstStyle/>
          <a:p>
            <a:pPr fontAlgn="base">
              <a:spcBef>
                <a:spcPct val="0"/>
              </a:spcBef>
              <a:spcAft>
                <a:spcPct val="0"/>
              </a:spcAft>
              <a:defRPr/>
            </a:pPr>
            <a:r>
              <a:rPr lang="fr-FR">
                <a:cs typeface="Arial" charset="0"/>
              </a:rPr>
              <a:t>Assemblée Générale INITIATIV’Retraite 57</a:t>
            </a:r>
          </a:p>
        </p:txBody>
      </p:sp>
      <p:sp>
        <p:nvSpPr>
          <p:cNvPr id="5" name="Espace réservé du numéro de diapositive 4"/>
          <p:cNvSpPr>
            <a:spLocks noGrp="1"/>
          </p:cNvSpPr>
          <p:nvPr>
            <p:ph type="sldNum" sz="quarter" idx="12"/>
          </p:nvPr>
        </p:nvSpPr>
        <p:spPr/>
        <p:txBody>
          <a:bodyPr/>
          <a:lstStyle/>
          <a:p>
            <a:pPr>
              <a:defRPr/>
            </a:pPr>
            <a:fld id="{1029D7A1-59F2-4F7C-AD83-09BEF67BDF1E}" type="slidenum">
              <a:rPr lang="fr-FR"/>
              <a:pPr>
                <a:defRPr/>
              </a:pPr>
              <a:t>14</a:t>
            </a:fld>
            <a:endParaRPr lang="fr-F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re 1"/>
          <p:cNvSpPr>
            <a:spLocks noGrp="1"/>
          </p:cNvSpPr>
          <p:nvPr>
            <p:ph type="title"/>
          </p:nvPr>
        </p:nvSpPr>
        <p:spPr/>
        <p:txBody>
          <a:bodyPr/>
          <a:lstStyle/>
          <a:p>
            <a:pPr eaLnBrk="1" hangingPunct="1"/>
            <a:r>
              <a:rPr lang="fr-FR"/>
              <a:t>Les retraites</a:t>
            </a:r>
          </a:p>
        </p:txBody>
      </p:sp>
      <p:sp>
        <p:nvSpPr>
          <p:cNvPr id="27650" name="Espace réservé du contenu 2"/>
          <p:cNvSpPr>
            <a:spLocks noGrp="1"/>
          </p:cNvSpPr>
          <p:nvPr>
            <p:ph idx="1"/>
          </p:nvPr>
        </p:nvSpPr>
        <p:spPr/>
        <p:txBody>
          <a:bodyPr/>
          <a:lstStyle/>
          <a:p>
            <a:pPr marL="0" indent="0" algn="ctr" eaLnBrk="1" hangingPunct="1">
              <a:buFont typeface="Wingdings 3" pitchFamily="18" charset="2"/>
              <a:buNone/>
            </a:pPr>
            <a:endParaRPr lang="fr-FR" sz="3600"/>
          </a:p>
          <a:p>
            <a:pPr marL="0" indent="0" algn="ctr" eaLnBrk="1" hangingPunct="1">
              <a:buFont typeface="Wingdings 3" pitchFamily="18" charset="2"/>
              <a:buNone/>
            </a:pPr>
            <a:endParaRPr lang="fr-FR" sz="3600"/>
          </a:p>
          <a:p>
            <a:pPr marL="0" indent="0" algn="ctr" eaLnBrk="1" hangingPunct="1">
              <a:buFont typeface="Wingdings 3" pitchFamily="18" charset="2"/>
              <a:buNone/>
            </a:pPr>
            <a:r>
              <a:rPr lang="fr-FR" sz="3600"/>
              <a:t>La position d’INITIATIV’Retraite</a:t>
            </a:r>
          </a:p>
        </p:txBody>
      </p:sp>
      <p:sp>
        <p:nvSpPr>
          <p:cNvPr id="27651" name="Espace réservé de la date 3"/>
          <p:cNvSpPr>
            <a:spLocks noGrp="1"/>
          </p:cNvSpPr>
          <p:nvPr>
            <p:ph type="dt" sz="quarter" idx="10"/>
          </p:nvPr>
        </p:nvSpPr>
        <p:spPr bwMode="auto">
          <a:xfrm>
            <a:off x="6732588" y="6262688"/>
            <a:ext cx="4298950" cy="369887"/>
          </a:xfrm>
          <a:ln>
            <a:miter lim="800000"/>
            <a:headEnd/>
            <a:tailEnd/>
          </a:ln>
        </p:spPr>
        <p:txBody>
          <a:bodyPr wrap="square" numCol="1" anchorCtr="0" compatLnSpc="1">
            <a:prstTxWarp prst="textNoShape">
              <a:avLst/>
            </a:prstTxWarp>
          </a:bodyPr>
          <a:lstStyle/>
          <a:p>
            <a:pPr fontAlgn="base">
              <a:spcBef>
                <a:spcPct val="0"/>
              </a:spcBef>
              <a:spcAft>
                <a:spcPct val="0"/>
              </a:spcAft>
              <a:defRPr/>
            </a:pPr>
            <a:r>
              <a:rPr lang="fr-FR">
                <a:cs typeface="Arial" charset="0"/>
              </a:rPr>
              <a:t>Assemblée Générale INITIATIV’Retraite 57</a:t>
            </a:r>
          </a:p>
        </p:txBody>
      </p:sp>
      <p:sp>
        <p:nvSpPr>
          <p:cNvPr id="5" name="Espace réservé du numéro de diapositive 4"/>
          <p:cNvSpPr>
            <a:spLocks noGrp="1"/>
          </p:cNvSpPr>
          <p:nvPr>
            <p:ph type="sldNum" sz="quarter" idx="12"/>
          </p:nvPr>
        </p:nvSpPr>
        <p:spPr/>
        <p:txBody>
          <a:bodyPr/>
          <a:lstStyle/>
          <a:p>
            <a:pPr>
              <a:defRPr/>
            </a:pPr>
            <a:fld id="{E9E57300-2B4D-4FB0-B927-97BD055D971C}" type="slidenum">
              <a:rPr lang="fr-FR"/>
              <a:pPr>
                <a:defRPr/>
              </a:pPr>
              <a:t>15</a:t>
            </a:fld>
            <a:endParaRPr lang="fr-F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re 1"/>
          <p:cNvSpPr>
            <a:spLocks noGrp="1"/>
          </p:cNvSpPr>
          <p:nvPr>
            <p:ph type="title"/>
          </p:nvPr>
        </p:nvSpPr>
        <p:spPr>
          <a:xfrm>
            <a:off x="1360488" y="185738"/>
            <a:ext cx="8097837" cy="742950"/>
          </a:xfrm>
        </p:spPr>
        <p:txBody>
          <a:bodyPr/>
          <a:lstStyle/>
          <a:p>
            <a:pPr eaLnBrk="1" hangingPunct="1"/>
            <a:r>
              <a:rPr lang="fr-FR"/>
              <a:t>La position d’INITIATIV’Retraite</a:t>
            </a:r>
          </a:p>
        </p:txBody>
      </p:sp>
      <p:sp>
        <p:nvSpPr>
          <p:cNvPr id="28674" name="Espace réservé du contenu 2"/>
          <p:cNvSpPr>
            <a:spLocks noGrp="1"/>
          </p:cNvSpPr>
          <p:nvPr>
            <p:ph idx="1"/>
          </p:nvPr>
        </p:nvSpPr>
        <p:spPr>
          <a:xfrm>
            <a:off x="547688" y="1114425"/>
            <a:ext cx="9823450" cy="5332413"/>
          </a:xfrm>
        </p:spPr>
        <p:txBody>
          <a:bodyPr/>
          <a:lstStyle/>
          <a:p>
            <a:pPr marL="0" indent="0" eaLnBrk="1" hangingPunct="1">
              <a:lnSpc>
                <a:spcPct val="80000"/>
              </a:lnSpc>
              <a:buFont typeface="Wingdings 3" pitchFamily="18" charset="2"/>
              <a:buNone/>
            </a:pPr>
            <a:r>
              <a:rPr lang="fr-FR" sz="2200">
                <a:solidFill>
                  <a:schemeClr val="accent1"/>
                </a:solidFill>
              </a:rPr>
              <a:t>Développée devant les Conseils d’Administration de la CNSA et de la CNAV</a:t>
            </a:r>
          </a:p>
          <a:p>
            <a:pPr marL="0" indent="0" eaLnBrk="1" hangingPunct="1">
              <a:lnSpc>
                <a:spcPct val="80000"/>
              </a:lnSpc>
            </a:pPr>
            <a:r>
              <a:rPr lang="fr-FR" sz="1900" b="1">
                <a:latin typeface="Calibri" pitchFamily="34" charset="0"/>
                <a:cs typeface="Calibri" pitchFamily="34" charset="0"/>
              </a:rPr>
              <a:t>Des mesures souhaitables et attendues</a:t>
            </a:r>
            <a:endParaRPr lang="fr-FR" sz="1900" b="1">
              <a:latin typeface="Calibri" pitchFamily="34" charset="0"/>
              <a:ea typeface="Calibri" pitchFamily="34" charset="0"/>
              <a:cs typeface="Times New Roman" pitchFamily="18" charset="0"/>
            </a:endParaRPr>
          </a:p>
          <a:p>
            <a:pPr lvl="1" eaLnBrk="1" hangingPunct="1">
              <a:lnSpc>
                <a:spcPct val="90000"/>
              </a:lnSpc>
              <a:spcBef>
                <a:spcPts val="400"/>
              </a:spcBef>
            </a:pPr>
            <a:r>
              <a:rPr lang="fr-FR" sz="1900">
                <a:latin typeface="Calibri" pitchFamily="34" charset="0"/>
                <a:ea typeface="Calibri" pitchFamily="34" charset="0"/>
                <a:cs typeface="Times New Roman" pitchFamily="18" charset="0"/>
              </a:rPr>
              <a:t>Revalorisation des petites retraites</a:t>
            </a:r>
            <a:endParaRPr lang="fr-FR" sz="1900">
              <a:latin typeface="Calibri" pitchFamily="34" charset="0"/>
              <a:cs typeface="Calibri" pitchFamily="34" charset="0"/>
            </a:endParaRPr>
          </a:p>
          <a:p>
            <a:pPr lvl="1" algn="just" eaLnBrk="1" hangingPunct="1">
              <a:lnSpc>
                <a:spcPct val="90000"/>
              </a:lnSpc>
              <a:spcBef>
                <a:spcPts val="400"/>
              </a:spcBef>
            </a:pPr>
            <a:r>
              <a:rPr lang="fr-FR" sz="1900">
                <a:latin typeface="Calibri" pitchFamily="34" charset="0"/>
                <a:cs typeface="Calibri" pitchFamily="34" charset="0"/>
              </a:rPr>
              <a:t>Amélioration du cumul emploi -retraites, avec la génération de nouveaux droits </a:t>
            </a:r>
          </a:p>
          <a:p>
            <a:pPr lvl="1" algn="just" eaLnBrk="1" hangingPunct="1">
              <a:lnSpc>
                <a:spcPct val="90000"/>
              </a:lnSpc>
              <a:spcBef>
                <a:spcPts val="400"/>
              </a:spcBef>
            </a:pPr>
            <a:r>
              <a:rPr lang="fr-FR" sz="1900">
                <a:latin typeface="Calibri" pitchFamily="34" charset="0"/>
                <a:cs typeface="Calibri" pitchFamily="34" charset="0"/>
              </a:rPr>
              <a:t>Création d’une assurance vieillesse des aidants financée par la Branche Autonomie,</a:t>
            </a:r>
          </a:p>
          <a:p>
            <a:pPr lvl="1" algn="just" eaLnBrk="1" hangingPunct="1">
              <a:lnSpc>
                <a:spcPct val="90000"/>
              </a:lnSpc>
              <a:spcBef>
                <a:spcPts val="400"/>
              </a:spcBef>
            </a:pPr>
            <a:r>
              <a:rPr lang="fr-FR" sz="1900">
                <a:latin typeface="Calibri" pitchFamily="34" charset="0"/>
                <a:cs typeface="Calibri" pitchFamily="34" charset="0"/>
              </a:rPr>
              <a:t>Annonce d’une harmonisation des règles d’attribution des pensions de réversion </a:t>
            </a:r>
          </a:p>
          <a:p>
            <a:pPr lvl="1" algn="just" eaLnBrk="1" hangingPunct="1">
              <a:lnSpc>
                <a:spcPct val="90000"/>
              </a:lnSpc>
              <a:spcBef>
                <a:spcPts val="400"/>
              </a:spcBef>
            </a:pPr>
            <a:r>
              <a:rPr lang="fr-FR" sz="1900">
                <a:latin typeface="Calibri" pitchFamily="34" charset="0"/>
                <a:cs typeface="Calibri" pitchFamily="34" charset="0"/>
              </a:rPr>
              <a:t>Validation des périodes de stage de formation professionnelle</a:t>
            </a:r>
          </a:p>
          <a:p>
            <a:pPr marL="0" indent="0" eaLnBrk="1" hangingPunct="1">
              <a:lnSpc>
                <a:spcPct val="80000"/>
              </a:lnSpc>
            </a:pPr>
            <a:r>
              <a:rPr lang="fr-FR" sz="1900">
                <a:latin typeface="Calibri" pitchFamily="34" charset="0"/>
                <a:cs typeface="Calibri" pitchFamily="34" charset="0"/>
              </a:rPr>
              <a:t>  </a:t>
            </a:r>
            <a:r>
              <a:rPr lang="fr-FR" sz="1900" b="1">
                <a:latin typeface="Calibri" pitchFamily="34" charset="0"/>
                <a:cs typeface="Calibri" pitchFamily="34" charset="0"/>
              </a:rPr>
              <a:t>Des mesures nécessaires </a:t>
            </a:r>
          </a:p>
          <a:p>
            <a:pPr lvl="1" algn="just" eaLnBrk="1" hangingPunct="1">
              <a:spcBef>
                <a:spcPts val="400"/>
              </a:spcBef>
            </a:pPr>
            <a:r>
              <a:rPr lang="fr-FR" sz="1800">
                <a:latin typeface="Calibri" pitchFamily="34" charset="0"/>
                <a:cs typeface="Calibri" pitchFamily="34" charset="0"/>
              </a:rPr>
              <a:t>Maintien dans l’emploi des seniors et élargissement du public concerné par la retraite progressive</a:t>
            </a:r>
          </a:p>
          <a:p>
            <a:pPr lvl="1" algn="just" eaLnBrk="1" hangingPunct="1">
              <a:spcBef>
                <a:spcPts val="400"/>
              </a:spcBef>
            </a:pPr>
            <a:r>
              <a:rPr lang="fr-FR" sz="1800">
                <a:latin typeface="Calibri" pitchFamily="34" charset="0"/>
                <a:cs typeface="Calibri" pitchFamily="34" charset="0"/>
              </a:rPr>
              <a:t>Amélioration des conditions d’accès à une retraite pour incapacité permanente</a:t>
            </a:r>
          </a:p>
          <a:p>
            <a:pPr lvl="1" algn="just" eaLnBrk="1" hangingPunct="1">
              <a:spcBef>
                <a:spcPts val="400"/>
              </a:spcBef>
            </a:pPr>
            <a:r>
              <a:rPr lang="fr-FR" sz="1800">
                <a:latin typeface="Calibri" pitchFamily="34" charset="0"/>
                <a:cs typeface="Calibri" pitchFamily="34" charset="0"/>
              </a:rPr>
              <a:t>Mise en place d’une visite médicale de fin de carrière pour les salariés les plus exposés aux risques d’usure professionnelle. </a:t>
            </a:r>
          </a:p>
          <a:p>
            <a:pPr lvl="1" algn="just" eaLnBrk="1" hangingPunct="1">
              <a:spcBef>
                <a:spcPts val="400"/>
              </a:spcBef>
            </a:pPr>
            <a:r>
              <a:rPr lang="fr-FR" sz="1800">
                <a:latin typeface="Calibri" pitchFamily="34" charset="0"/>
                <a:cs typeface="Calibri" pitchFamily="34" charset="0"/>
              </a:rPr>
              <a:t>Revalorisation du montant du seuil de recouvrement sur succession, dans le cadre de l’ASPA, dans les mêmes conditions que celles prévues pour les retraites, en cohérence avec l’objectif poursuivi de lutte contre le non-recours aux droits sociaux</a:t>
            </a:r>
          </a:p>
          <a:p>
            <a:pPr marL="0" indent="0" eaLnBrk="1" hangingPunct="1">
              <a:lnSpc>
                <a:spcPct val="87000"/>
              </a:lnSpc>
              <a:spcAft>
                <a:spcPts val="800"/>
              </a:spcAft>
            </a:pPr>
            <a:endParaRPr lang="fr-FR" sz="1000">
              <a:latin typeface="Calibri" pitchFamily="34" charset="0"/>
              <a:cs typeface="Calibri" pitchFamily="34" charset="0"/>
            </a:endParaRPr>
          </a:p>
        </p:txBody>
      </p:sp>
      <p:sp>
        <p:nvSpPr>
          <p:cNvPr id="28675" name="Espace réservé de la date 3"/>
          <p:cNvSpPr>
            <a:spLocks noGrp="1"/>
          </p:cNvSpPr>
          <p:nvPr>
            <p:ph type="dt" sz="quarter" idx="10"/>
          </p:nvPr>
        </p:nvSpPr>
        <p:spPr bwMode="auto">
          <a:xfrm>
            <a:off x="6732588" y="6262688"/>
            <a:ext cx="4403725" cy="369887"/>
          </a:xfrm>
          <a:ln>
            <a:miter lim="800000"/>
            <a:headEnd/>
            <a:tailEnd/>
          </a:ln>
        </p:spPr>
        <p:txBody>
          <a:bodyPr wrap="square" numCol="1" anchorCtr="0" compatLnSpc="1">
            <a:prstTxWarp prst="textNoShape">
              <a:avLst/>
            </a:prstTxWarp>
          </a:bodyPr>
          <a:lstStyle/>
          <a:p>
            <a:pPr fontAlgn="base">
              <a:spcBef>
                <a:spcPct val="0"/>
              </a:spcBef>
              <a:spcAft>
                <a:spcPct val="0"/>
              </a:spcAft>
              <a:defRPr/>
            </a:pPr>
            <a:r>
              <a:rPr lang="fr-FR">
                <a:cs typeface="Arial" charset="0"/>
              </a:rPr>
              <a:t>Assemblée Générale INITIATIV’Retraite 57</a:t>
            </a:r>
          </a:p>
        </p:txBody>
      </p:sp>
      <p:sp>
        <p:nvSpPr>
          <p:cNvPr id="5" name="Espace réservé du numéro de diapositive 4"/>
          <p:cNvSpPr>
            <a:spLocks noGrp="1"/>
          </p:cNvSpPr>
          <p:nvPr>
            <p:ph type="sldNum" sz="quarter" idx="12"/>
          </p:nvPr>
        </p:nvSpPr>
        <p:spPr/>
        <p:txBody>
          <a:bodyPr/>
          <a:lstStyle/>
          <a:p>
            <a:pPr>
              <a:defRPr/>
            </a:pPr>
            <a:fld id="{F1419FBE-703F-4F86-9209-4477C9197D7B}" type="slidenum">
              <a:rPr lang="fr-FR"/>
              <a:pPr>
                <a:defRPr/>
              </a:pPr>
              <a:t>16</a:t>
            </a:fld>
            <a:endParaRPr lang="fr-F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re 1"/>
          <p:cNvSpPr>
            <a:spLocks noGrp="1"/>
          </p:cNvSpPr>
          <p:nvPr>
            <p:ph type="title"/>
          </p:nvPr>
        </p:nvSpPr>
        <p:spPr>
          <a:xfrm>
            <a:off x="1360488" y="185738"/>
            <a:ext cx="8097837" cy="742950"/>
          </a:xfrm>
        </p:spPr>
        <p:txBody>
          <a:bodyPr/>
          <a:lstStyle/>
          <a:p>
            <a:pPr eaLnBrk="1" hangingPunct="1"/>
            <a:r>
              <a:rPr lang="fr-FR"/>
              <a:t>La position d’INITIATIV’Retraite</a:t>
            </a:r>
          </a:p>
        </p:txBody>
      </p:sp>
      <p:sp>
        <p:nvSpPr>
          <p:cNvPr id="29698" name="Espace réservé du contenu 2"/>
          <p:cNvSpPr>
            <a:spLocks noGrp="1"/>
          </p:cNvSpPr>
          <p:nvPr>
            <p:ph idx="1"/>
          </p:nvPr>
        </p:nvSpPr>
        <p:spPr>
          <a:xfrm>
            <a:off x="547688" y="1114425"/>
            <a:ext cx="9823450" cy="5518150"/>
          </a:xfrm>
        </p:spPr>
        <p:txBody>
          <a:bodyPr/>
          <a:lstStyle/>
          <a:p>
            <a:pPr marL="0" indent="0" eaLnBrk="1" hangingPunct="1">
              <a:lnSpc>
                <a:spcPct val="90000"/>
              </a:lnSpc>
              <a:buFont typeface="Wingdings 3" pitchFamily="18" charset="2"/>
              <a:buNone/>
            </a:pPr>
            <a:r>
              <a:rPr lang="fr-FR" sz="2200">
                <a:solidFill>
                  <a:schemeClr val="accent1"/>
                </a:solidFill>
              </a:rPr>
              <a:t>Développée devant les Conseils d’Administration de la CNSA et de la CNAV</a:t>
            </a:r>
          </a:p>
          <a:p>
            <a:pPr marL="0" indent="0" eaLnBrk="1" hangingPunct="1">
              <a:lnSpc>
                <a:spcPct val="90000"/>
              </a:lnSpc>
            </a:pPr>
            <a:r>
              <a:rPr lang="fr-FR" sz="2000" b="1">
                <a:latin typeface="Calibri" pitchFamily="34" charset="0"/>
                <a:cs typeface="Calibri" pitchFamily="34" charset="0"/>
              </a:rPr>
              <a:t>Des mesures incomplètes ou absentes</a:t>
            </a:r>
          </a:p>
          <a:p>
            <a:pPr lvl="1" eaLnBrk="1" hangingPunct="1">
              <a:spcBef>
                <a:spcPts val="400"/>
              </a:spcBef>
            </a:pPr>
            <a:r>
              <a:rPr lang="fr-FR" sz="1900">
                <a:latin typeface="Calibri" pitchFamily="34" charset="0"/>
                <a:cs typeface="Calibri" pitchFamily="34" charset="0"/>
              </a:rPr>
              <a:t>Correction des inégalités du fait des interruptions d’activité liées à la maternité, l’adoption et l’éducation des jeunes enfant ou du travail à temps partiel qui obèrent les droits à retraite des femmes et plus largement des parents. </a:t>
            </a:r>
            <a:endParaRPr lang="fr-FR" sz="1900">
              <a:latin typeface="Calibri" pitchFamily="34" charset="0"/>
              <a:ea typeface="Calibri" pitchFamily="34" charset="0"/>
              <a:cs typeface="Times New Roman" pitchFamily="18" charset="0"/>
            </a:endParaRPr>
          </a:p>
          <a:p>
            <a:pPr lvl="1" algn="just" eaLnBrk="1" hangingPunct="1">
              <a:spcBef>
                <a:spcPts val="400"/>
              </a:spcBef>
            </a:pPr>
            <a:r>
              <a:rPr lang="fr-FR" sz="1900">
                <a:latin typeface="Calibri" pitchFamily="34" charset="0"/>
                <a:cs typeface="Calibri" pitchFamily="34" charset="0"/>
              </a:rPr>
              <a:t>Limitation à 4 trimestres des périodes validées au titre de l’assurance vieillesse des parents au foyer (AVPF) </a:t>
            </a:r>
          </a:p>
          <a:p>
            <a:pPr lvl="1" algn="just" eaLnBrk="1" hangingPunct="1">
              <a:spcBef>
                <a:spcPts val="400"/>
              </a:spcBef>
            </a:pPr>
            <a:r>
              <a:rPr lang="fr-FR" sz="1900">
                <a:latin typeface="Calibri" pitchFamily="34" charset="0"/>
                <a:cs typeface="Calibri" pitchFamily="34" charset="0"/>
              </a:rPr>
              <a:t>Création utile de l’AVA (assurance vieillesse des aidants) méritera un suivi attentif pour son financement</a:t>
            </a:r>
          </a:p>
          <a:p>
            <a:pPr marL="0" indent="0" eaLnBrk="1" hangingPunct="1">
              <a:lnSpc>
                <a:spcPct val="140000"/>
              </a:lnSpc>
            </a:pPr>
            <a:r>
              <a:rPr lang="fr-FR" sz="2000" b="1">
                <a:latin typeface="Calibri" pitchFamily="34" charset="0"/>
                <a:cs typeface="Calibri" pitchFamily="34" charset="0"/>
              </a:rPr>
              <a:t> Des mesures dont la nécessité fait débat, </a:t>
            </a:r>
          </a:p>
          <a:p>
            <a:pPr lvl="1" algn="just" eaLnBrk="1" hangingPunct="1">
              <a:lnSpc>
                <a:spcPct val="110000"/>
              </a:lnSpc>
              <a:spcBef>
                <a:spcPts val="400"/>
              </a:spcBef>
            </a:pPr>
            <a:r>
              <a:rPr lang="fr-FR" sz="1900">
                <a:latin typeface="Calibri" pitchFamily="34" charset="0"/>
                <a:cs typeface="Calibri" pitchFamily="34" charset="0"/>
              </a:rPr>
              <a:t>Augmentation de la durée de cotisation et l’accélération du calendrier proposé par la loi de 2014, dite loi Touraine </a:t>
            </a:r>
          </a:p>
          <a:p>
            <a:pPr marL="0" indent="0" eaLnBrk="1" hangingPunct="1">
              <a:lnSpc>
                <a:spcPct val="140000"/>
              </a:lnSpc>
            </a:pPr>
            <a:r>
              <a:rPr lang="fr-FR" sz="2000">
                <a:latin typeface="Calibri" pitchFamily="34" charset="0"/>
                <a:cs typeface="Calibri" pitchFamily="34" charset="0"/>
              </a:rPr>
              <a:t> </a:t>
            </a:r>
            <a:r>
              <a:rPr lang="fr-FR" sz="2000" b="1">
                <a:latin typeface="Calibri" pitchFamily="34" charset="0"/>
                <a:cs typeface="Calibri" pitchFamily="34" charset="0"/>
              </a:rPr>
              <a:t>Des mesures inutiles car allant à l’encontre des principes annoncés :</a:t>
            </a:r>
          </a:p>
          <a:p>
            <a:pPr lvl="1" algn="just" eaLnBrk="1" hangingPunct="1">
              <a:lnSpc>
                <a:spcPct val="110000"/>
              </a:lnSpc>
              <a:spcBef>
                <a:spcPts val="400"/>
              </a:spcBef>
            </a:pPr>
            <a:r>
              <a:rPr lang="fr-FR" sz="1900">
                <a:latin typeface="Calibri" pitchFamily="34" charset="0"/>
                <a:cs typeface="Calibri" pitchFamily="34" charset="0"/>
              </a:rPr>
              <a:t>Recul uniforme de l’âge d’ouverture des droits à 64 ans  </a:t>
            </a:r>
          </a:p>
          <a:p>
            <a:pPr marL="0" indent="0" eaLnBrk="1" hangingPunct="1">
              <a:lnSpc>
                <a:spcPct val="97000"/>
              </a:lnSpc>
              <a:spcAft>
                <a:spcPts val="800"/>
              </a:spcAft>
            </a:pPr>
            <a:endParaRPr lang="fr-FR" sz="1000">
              <a:latin typeface="Calibri" pitchFamily="34" charset="0"/>
              <a:cs typeface="Calibri" pitchFamily="34" charset="0"/>
            </a:endParaRPr>
          </a:p>
        </p:txBody>
      </p:sp>
      <p:sp>
        <p:nvSpPr>
          <p:cNvPr id="29699" name="Espace réservé de la date 3"/>
          <p:cNvSpPr>
            <a:spLocks noGrp="1"/>
          </p:cNvSpPr>
          <p:nvPr>
            <p:ph type="dt" sz="quarter" idx="10"/>
          </p:nvPr>
        </p:nvSpPr>
        <p:spPr bwMode="auto">
          <a:xfrm>
            <a:off x="6732588" y="6262688"/>
            <a:ext cx="4505325" cy="369887"/>
          </a:xfrm>
          <a:ln>
            <a:miter lim="800000"/>
            <a:headEnd/>
            <a:tailEnd/>
          </a:ln>
        </p:spPr>
        <p:txBody>
          <a:bodyPr wrap="square" numCol="1" anchorCtr="0" compatLnSpc="1">
            <a:prstTxWarp prst="textNoShape">
              <a:avLst/>
            </a:prstTxWarp>
          </a:bodyPr>
          <a:lstStyle/>
          <a:p>
            <a:pPr fontAlgn="base">
              <a:spcBef>
                <a:spcPct val="0"/>
              </a:spcBef>
              <a:spcAft>
                <a:spcPct val="0"/>
              </a:spcAft>
            </a:pPr>
            <a:r>
              <a:rPr lang="fr-FR">
                <a:cs typeface="Arial" charset="0"/>
              </a:rPr>
              <a:t>Assemblée Générale INITIATIV’Retraite 57</a:t>
            </a:r>
          </a:p>
        </p:txBody>
      </p:sp>
      <p:sp>
        <p:nvSpPr>
          <p:cNvPr id="5" name="Espace réservé du numéro de diapositive 4"/>
          <p:cNvSpPr>
            <a:spLocks noGrp="1"/>
          </p:cNvSpPr>
          <p:nvPr>
            <p:ph type="sldNum" sz="quarter" idx="12"/>
          </p:nvPr>
        </p:nvSpPr>
        <p:spPr/>
        <p:txBody>
          <a:bodyPr/>
          <a:lstStyle/>
          <a:p>
            <a:pPr>
              <a:defRPr/>
            </a:pPr>
            <a:fld id="{6A121EBA-AA3A-4AA0-8C09-6130DEB85056}" type="slidenum">
              <a:rPr lang="fr-FR"/>
              <a:pPr>
                <a:defRPr/>
              </a:pPr>
              <a:t>17</a:t>
            </a:fld>
            <a:endParaRPr lang="fr-F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re 1"/>
          <p:cNvSpPr>
            <a:spLocks noGrp="1"/>
          </p:cNvSpPr>
          <p:nvPr>
            <p:ph type="title"/>
          </p:nvPr>
        </p:nvSpPr>
        <p:spPr>
          <a:xfrm>
            <a:off x="1339850" y="269875"/>
            <a:ext cx="8099425" cy="742950"/>
          </a:xfrm>
        </p:spPr>
        <p:txBody>
          <a:bodyPr/>
          <a:lstStyle/>
          <a:p>
            <a:pPr eaLnBrk="1" hangingPunct="1"/>
            <a:r>
              <a:rPr lang="fr-FR"/>
              <a:t>La position d’INITIATIV’Retraite</a:t>
            </a:r>
          </a:p>
        </p:txBody>
      </p:sp>
      <p:sp>
        <p:nvSpPr>
          <p:cNvPr id="3" name="Espace réservé du contenu 2"/>
          <p:cNvSpPr>
            <a:spLocks noGrp="1"/>
          </p:cNvSpPr>
          <p:nvPr>
            <p:ph idx="1"/>
          </p:nvPr>
        </p:nvSpPr>
        <p:spPr>
          <a:xfrm>
            <a:off x="954088" y="1127125"/>
            <a:ext cx="9823450" cy="5518150"/>
          </a:xfrm>
        </p:spPr>
        <p:txBody>
          <a:bodyPr rtlCol="0">
            <a:normAutofit/>
          </a:bodyPr>
          <a:lstStyle/>
          <a:p>
            <a:pPr marL="0" indent="0" eaLnBrk="1" fontAlgn="auto" hangingPunct="1">
              <a:lnSpc>
                <a:spcPct val="107000"/>
              </a:lnSpc>
              <a:spcAft>
                <a:spcPts val="800"/>
              </a:spcAft>
              <a:buFont typeface="Wingdings 3" charset="2"/>
              <a:buNone/>
              <a:defRPr/>
            </a:pPr>
            <a:endParaRPr lang="fr-FR" sz="1800" dirty="0">
              <a:solidFill>
                <a:schemeClr val="tx1">
                  <a:lumMod val="75000"/>
                  <a:lumOff val="25000"/>
                </a:schemeClr>
              </a:solidFill>
              <a:latin typeface="Calibri" panose="020F0502020204030204" pitchFamily="34" charset="0"/>
              <a:ea typeface="Calibri" panose="020F0502020204030204" pitchFamily="34" charset="0"/>
              <a:cs typeface="Times New Roman" panose="02020603050405020304" pitchFamily="18" charset="0"/>
            </a:endParaRPr>
          </a:p>
          <a:p>
            <a:pPr marL="0" indent="0" eaLnBrk="1" fontAlgn="auto" hangingPunct="1">
              <a:lnSpc>
                <a:spcPct val="107000"/>
              </a:lnSpc>
              <a:spcAft>
                <a:spcPts val="800"/>
              </a:spcAft>
              <a:buFont typeface="Wingdings 3" charset="2"/>
              <a:buNone/>
              <a:defRPr/>
            </a:pPr>
            <a:r>
              <a:rPr lang="fr-FR" sz="2800" b="1" dirty="0">
                <a:solidFill>
                  <a:schemeClr val="tx1">
                    <a:lumMod val="75000"/>
                    <a:lumOff val="25000"/>
                  </a:schemeClr>
                </a:solidFill>
                <a:latin typeface="Calibri" panose="020F0502020204030204" pitchFamily="34" charset="0"/>
                <a:ea typeface="Calibri" panose="020F0502020204030204" pitchFamily="34" charset="0"/>
                <a:cs typeface="Times New Roman" panose="02020603050405020304" pitchFamily="18" charset="0"/>
              </a:rPr>
              <a:t>En </a:t>
            </a:r>
            <a:r>
              <a:rPr lang="fr-FR" sz="2800" b="1">
                <a:solidFill>
                  <a:schemeClr val="tx1">
                    <a:lumMod val="75000"/>
                    <a:lumOff val="25000"/>
                  </a:schemeClr>
                </a:solidFill>
                <a:latin typeface="Calibri" panose="020F0502020204030204" pitchFamily="34" charset="0"/>
                <a:ea typeface="Calibri" panose="020F0502020204030204" pitchFamily="34" charset="0"/>
                <a:cs typeface="Times New Roman" panose="02020603050405020304" pitchFamily="18" charset="0"/>
              </a:rPr>
              <a:t>conclusion :</a:t>
            </a:r>
          </a:p>
          <a:p>
            <a:pPr marL="0" indent="0" eaLnBrk="1" fontAlgn="auto" hangingPunct="1">
              <a:lnSpc>
                <a:spcPct val="107000"/>
              </a:lnSpc>
              <a:spcAft>
                <a:spcPts val="800"/>
              </a:spcAft>
              <a:buFont typeface="Wingdings 3" charset="2"/>
              <a:buNone/>
              <a:defRPr/>
            </a:pPr>
            <a:endParaRPr lang="fr-FR" sz="2800" b="1" dirty="0">
              <a:solidFill>
                <a:schemeClr val="tx1">
                  <a:lumMod val="75000"/>
                  <a:lumOff val="25000"/>
                </a:schemeClr>
              </a:solidFill>
              <a:latin typeface="Calibri" panose="020F0502020204030204" pitchFamily="34" charset="0"/>
              <a:ea typeface="Calibri" panose="020F0502020204030204" pitchFamily="34" charset="0"/>
              <a:cs typeface="Times New Roman" panose="02020603050405020304" pitchFamily="18" charset="0"/>
            </a:endParaRPr>
          </a:p>
          <a:p>
            <a:pPr eaLnBrk="1" fontAlgn="auto" hangingPunct="1">
              <a:lnSpc>
                <a:spcPct val="107000"/>
              </a:lnSpc>
              <a:spcAft>
                <a:spcPts val="800"/>
              </a:spcAft>
              <a:buFont typeface="Wingdings 3" pitchFamily="18" charset="2"/>
              <a:buChar char="u"/>
              <a:defRPr/>
            </a:pPr>
            <a:r>
              <a:rPr lang="fr-FR" b="1" dirty="0">
                <a:solidFill>
                  <a:schemeClr val="tx1">
                    <a:lumMod val="75000"/>
                    <a:lumOff val="25000"/>
                  </a:schemeClr>
                </a:solidFill>
                <a:latin typeface="Calibri" panose="020F0502020204030204" pitchFamily="34" charset="0"/>
                <a:ea typeface="Calibri" panose="020F0502020204030204" pitchFamily="34" charset="0"/>
                <a:cs typeface="Times New Roman" panose="02020603050405020304" pitchFamily="18" charset="0"/>
                <a:sym typeface="Wingdings 3" panose="05040102010807070707" pitchFamily="18" charset="2"/>
              </a:rPr>
              <a:t>Une réforme nécessaire</a:t>
            </a:r>
          </a:p>
          <a:p>
            <a:pPr marL="0" indent="0" eaLnBrk="1" fontAlgn="auto" hangingPunct="1">
              <a:lnSpc>
                <a:spcPct val="107000"/>
              </a:lnSpc>
              <a:spcAft>
                <a:spcPts val="800"/>
              </a:spcAft>
              <a:buFont typeface="Wingdings 3" charset="2"/>
              <a:buNone/>
              <a:defRPr/>
            </a:pPr>
            <a:endParaRPr lang="fr-FR" b="1" dirty="0">
              <a:solidFill>
                <a:schemeClr val="tx1">
                  <a:lumMod val="75000"/>
                  <a:lumOff val="25000"/>
                </a:schemeClr>
              </a:solidFill>
              <a:latin typeface="Calibri" panose="020F0502020204030204" pitchFamily="34" charset="0"/>
              <a:ea typeface="Calibri" panose="020F0502020204030204" pitchFamily="34" charset="0"/>
              <a:cs typeface="Times New Roman" panose="02020603050405020304" pitchFamily="18" charset="0"/>
              <a:sym typeface="Wingdings 3" panose="05040102010807070707" pitchFamily="18" charset="2"/>
            </a:endParaRPr>
          </a:p>
          <a:p>
            <a:pPr eaLnBrk="1" fontAlgn="auto" hangingPunct="1">
              <a:lnSpc>
                <a:spcPct val="107000"/>
              </a:lnSpc>
              <a:spcAft>
                <a:spcPts val="800"/>
              </a:spcAft>
              <a:buFont typeface="Wingdings 3" pitchFamily="18" charset="2"/>
              <a:buChar char="u"/>
              <a:defRPr/>
            </a:pPr>
            <a:r>
              <a:rPr lang="fr-FR" b="1" dirty="0">
                <a:solidFill>
                  <a:schemeClr val="tx1">
                    <a:lumMod val="75000"/>
                    <a:lumOff val="25000"/>
                  </a:schemeClr>
                </a:solidFill>
                <a:latin typeface="Calibri" panose="020F0502020204030204" pitchFamily="34" charset="0"/>
                <a:ea typeface="Calibri" panose="020F0502020204030204" pitchFamily="34" charset="0"/>
                <a:cs typeface="Times New Roman" panose="02020603050405020304" pitchFamily="18" charset="0"/>
                <a:sym typeface="Wingdings 3" panose="05040102010807070707" pitchFamily="18" charset="2"/>
              </a:rPr>
              <a:t>Une réforme systémique aurait été préférable</a:t>
            </a:r>
            <a:endParaRPr lang="fr-FR" b="1" dirty="0">
              <a:solidFill>
                <a:schemeClr val="tx1">
                  <a:lumMod val="75000"/>
                  <a:lumOff val="25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0723" name="Espace réservé de la date 3"/>
          <p:cNvSpPr>
            <a:spLocks noGrp="1"/>
          </p:cNvSpPr>
          <p:nvPr>
            <p:ph type="dt" sz="quarter" idx="10"/>
          </p:nvPr>
        </p:nvSpPr>
        <p:spPr bwMode="auto">
          <a:xfrm>
            <a:off x="6732588" y="6262688"/>
            <a:ext cx="4505325" cy="369887"/>
          </a:xfrm>
          <a:ln>
            <a:miter lim="800000"/>
            <a:headEnd/>
            <a:tailEnd/>
          </a:ln>
        </p:spPr>
        <p:txBody>
          <a:bodyPr wrap="square" numCol="1" anchorCtr="0" compatLnSpc="1">
            <a:prstTxWarp prst="textNoShape">
              <a:avLst/>
            </a:prstTxWarp>
          </a:bodyPr>
          <a:lstStyle/>
          <a:p>
            <a:pPr fontAlgn="base">
              <a:spcBef>
                <a:spcPct val="0"/>
              </a:spcBef>
              <a:spcAft>
                <a:spcPct val="0"/>
              </a:spcAft>
              <a:defRPr/>
            </a:pPr>
            <a:r>
              <a:rPr lang="fr-FR">
                <a:cs typeface="Arial" charset="0"/>
              </a:rPr>
              <a:t>Assemblée Générale INITIATIV’Retraite 57</a:t>
            </a:r>
          </a:p>
        </p:txBody>
      </p:sp>
      <p:sp>
        <p:nvSpPr>
          <p:cNvPr id="5" name="Espace réservé du numéro de diapositive 4"/>
          <p:cNvSpPr>
            <a:spLocks noGrp="1"/>
          </p:cNvSpPr>
          <p:nvPr>
            <p:ph type="sldNum" sz="quarter" idx="12"/>
          </p:nvPr>
        </p:nvSpPr>
        <p:spPr/>
        <p:txBody>
          <a:bodyPr/>
          <a:lstStyle/>
          <a:p>
            <a:pPr>
              <a:defRPr/>
            </a:pPr>
            <a:fld id="{AFD2CE64-D754-4B53-B058-54E584DC195D}" type="slidenum">
              <a:rPr lang="fr-FR"/>
              <a:pPr>
                <a:defRPr/>
              </a:pPr>
              <a:t>18</a:t>
            </a:fld>
            <a:endParaRPr lang="fr-F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re 1"/>
          <p:cNvSpPr>
            <a:spLocks noGrp="1"/>
          </p:cNvSpPr>
          <p:nvPr>
            <p:ph type="title"/>
          </p:nvPr>
        </p:nvSpPr>
        <p:spPr>
          <a:xfrm>
            <a:off x="1360488" y="185738"/>
            <a:ext cx="9137650" cy="1320800"/>
          </a:xfrm>
        </p:spPr>
        <p:txBody>
          <a:bodyPr/>
          <a:lstStyle/>
          <a:p>
            <a:pPr algn="ctr" eaLnBrk="1" hangingPunct="1"/>
            <a:br>
              <a:rPr lang="fr-FR" b="1"/>
            </a:br>
            <a:r>
              <a:rPr lang="fr-FR" b="1"/>
              <a:t>Quelques autres dossiers d’actualité</a:t>
            </a:r>
          </a:p>
        </p:txBody>
      </p:sp>
      <p:sp>
        <p:nvSpPr>
          <p:cNvPr id="31746" name="Espace réservé du contenu 2"/>
          <p:cNvSpPr>
            <a:spLocks noGrp="1"/>
          </p:cNvSpPr>
          <p:nvPr>
            <p:ph idx="1"/>
          </p:nvPr>
        </p:nvSpPr>
        <p:spPr>
          <a:xfrm>
            <a:off x="547688" y="2219325"/>
            <a:ext cx="9823450" cy="4452938"/>
          </a:xfrm>
        </p:spPr>
        <p:txBody>
          <a:bodyPr/>
          <a:lstStyle/>
          <a:p>
            <a:pPr eaLnBrk="1" hangingPunct="1"/>
            <a:r>
              <a:rPr lang="fr-FR"/>
              <a:t>1% cotisation maladie sur les retraites</a:t>
            </a:r>
          </a:p>
          <a:p>
            <a:pPr eaLnBrk="1" hangingPunct="1"/>
            <a:r>
              <a:rPr lang="fr-FR"/>
              <a:t>Avantage fiscal pour la complémentaire santé</a:t>
            </a:r>
          </a:p>
          <a:p>
            <a:pPr eaLnBrk="1" hangingPunct="1"/>
            <a:r>
              <a:rPr lang="fr-FR"/>
              <a:t>«  Bien vieillir » </a:t>
            </a:r>
          </a:p>
          <a:p>
            <a:pPr eaLnBrk="1" hangingPunct="1"/>
            <a:r>
              <a:rPr lang="fr-FR"/>
              <a:t>Débat sur la fin de vie</a:t>
            </a:r>
          </a:p>
          <a:p>
            <a:pPr eaLnBrk="1" hangingPunct="1"/>
            <a:endParaRPr lang="fr-FR"/>
          </a:p>
        </p:txBody>
      </p:sp>
      <p:sp>
        <p:nvSpPr>
          <p:cNvPr id="31747" name="Espace réservé de la date 3"/>
          <p:cNvSpPr>
            <a:spLocks noGrp="1"/>
          </p:cNvSpPr>
          <p:nvPr>
            <p:ph type="dt" sz="quarter" idx="10"/>
          </p:nvPr>
        </p:nvSpPr>
        <p:spPr bwMode="auto">
          <a:xfrm>
            <a:off x="6732588" y="6262688"/>
            <a:ext cx="4403725" cy="369887"/>
          </a:xfrm>
          <a:ln>
            <a:miter lim="800000"/>
            <a:headEnd/>
            <a:tailEnd/>
          </a:ln>
        </p:spPr>
        <p:txBody>
          <a:bodyPr wrap="square" numCol="1" anchorCtr="0" compatLnSpc="1">
            <a:prstTxWarp prst="textNoShape">
              <a:avLst/>
            </a:prstTxWarp>
          </a:bodyPr>
          <a:lstStyle/>
          <a:p>
            <a:pPr fontAlgn="base">
              <a:spcBef>
                <a:spcPct val="0"/>
              </a:spcBef>
              <a:spcAft>
                <a:spcPct val="0"/>
              </a:spcAft>
              <a:defRPr/>
            </a:pPr>
            <a:r>
              <a:rPr lang="fr-FR">
                <a:cs typeface="Arial" charset="0"/>
              </a:rPr>
              <a:t>Assemblée Générale INITIATIV’Retraite 57</a:t>
            </a:r>
          </a:p>
        </p:txBody>
      </p:sp>
      <p:sp>
        <p:nvSpPr>
          <p:cNvPr id="5" name="Espace réservé du numéro de diapositive 4"/>
          <p:cNvSpPr>
            <a:spLocks noGrp="1"/>
          </p:cNvSpPr>
          <p:nvPr>
            <p:ph type="sldNum" sz="quarter" idx="12"/>
          </p:nvPr>
        </p:nvSpPr>
        <p:spPr/>
        <p:txBody>
          <a:bodyPr/>
          <a:lstStyle/>
          <a:p>
            <a:pPr>
              <a:defRPr/>
            </a:pPr>
            <a:fld id="{B50FE480-84CD-48C7-B60D-F19B031AAED0}" type="slidenum">
              <a:rPr lang="fr-FR"/>
              <a:pPr>
                <a:defRPr/>
              </a:pPr>
              <a:t>19</a:t>
            </a:fld>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re 1"/>
          <p:cNvSpPr>
            <a:spLocks noGrp="1"/>
          </p:cNvSpPr>
          <p:nvPr>
            <p:ph type="title"/>
          </p:nvPr>
        </p:nvSpPr>
        <p:spPr/>
        <p:txBody>
          <a:bodyPr/>
          <a:lstStyle/>
          <a:p>
            <a:pPr algn="ctr" eaLnBrk="1" hangingPunct="1"/>
            <a:br>
              <a:rPr lang="fr-FR" b="1"/>
            </a:br>
            <a:r>
              <a:rPr lang="fr-FR" b="1"/>
              <a:t>Les retraites</a:t>
            </a:r>
          </a:p>
        </p:txBody>
      </p:sp>
      <p:sp>
        <p:nvSpPr>
          <p:cNvPr id="14338" name="Espace réservé du contenu 2"/>
          <p:cNvSpPr>
            <a:spLocks noGrp="1"/>
          </p:cNvSpPr>
          <p:nvPr>
            <p:ph idx="1"/>
          </p:nvPr>
        </p:nvSpPr>
        <p:spPr>
          <a:xfrm>
            <a:off x="547688" y="2219325"/>
            <a:ext cx="9823450" cy="4452938"/>
          </a:xfrm>
        </p:spPr>
        <p:txBody>
          <a:bodyPr/>
          <a:lstStyle/>
          <a:p>
            <a:pPr eaLnBrk="1" hangingPunct="1"/>
            <a:r>
              <a:rPr lang="fr-FR"/>
              <a:t>Prenons un peu de recul</a:t>
            </a:r>
          </a:p>
          <a:p>
            <a:pPr eaLnBrk="1" hangingPunct="1"/>
            <a:r>
              <a:rPr lang="fr-FR"/>
              <a:t>La réforme 2023</a:t>
            </a:r>
          </a:p>
          <a:p>
            <a:pPr eaLnBrk="1" hangingPunct="1"/>
            <a:r>
              <a:rPr lang="fr-FR"/>
              <a:t>La position de la fédération INITIATIV’retraite</a:t>
            </a:r>
          </a:p>
          <a:p>
            <a:pPr eaLnBrk="1" hangingPunct="1"/>
            <a:endParaRPr lang="fr-FR"/>
          </a:p>
        </p:txBody>
      </p:sp>
      <p:sp>
        <p:nvSpPr>
          <p:cNvPr id="14339" name="Espace réservé de la date 3"/>
          <p:cNvSpPr>
            <a:spLocks noGrp="1"/>
          </p:cNvSpPr>
          <p:nvPr>
            <p:ph type="dt" sz="quarter" idx="10"/>
          </p:nvPr>
        </p:nvSpPr>
        <p:spPr bwMode="auto">
          <a:xfrm>
            <a:off x="6732588" y="6262688"/>
            <a:ext cx="4403725" cy="369887"/>
          </a:xfrm>
          <a:ln>
            <a:miter lim="800000"/>
            <a:headEnd/>
            <a:tailEnd/>
          </a:ln>
        </p:spPr>
        <p:txBody>
          <a:bodyPr wrap="square" numCol="1" anchorCtr="0" compatLnSpc="1">
            <a:prstTxWarp prst="textNoShape">
              <a:avLst/>
            </a:prstTxWarp>
          </a:bodyPr>
          <a:lstStyle/>
          <a:p>
            <a:pPr fontAlgn="base">
              <a:spcBef>
                <a:spcPct val="0"/>
              </a:spcBef>
              <a:spcAft>
                <a:spcPct val="0"/>
              </a:spcAft>
              <a:defRPr/>
            </a:pPr>
            <a:r>
              <a:rPr lang="fr-FR">
                <a:cs typeface="Arial" charset="0"/>
              </a:rPr>
              <a:t>Assemblée Générale INITIATIV’Retraite 57</a:t>
            </a:r>
          </a:p>
        </p:txBody>
      </p:sp>
      <p:sp>
        <p:nvSpPr>
          <p:cNvPr id="5" name="Espace réservé du numéro de diapositive 4"/>
          <p:cNvSpPr>
            <a:spLocks noGrp="1"/>
          </p:cNvSpPr>
          <p:nvPr>
            <p:ph type="sldNum" sz="quarter" idx="12"/>
          </p:nvPr>
        </p:nvSpPr>
        <p:spPr/>
        <p:txBody>
          <a:bodyPr/>
          <a:lstStyle/>
          <a:p>
            <a:pPr>
              <a:defRPr/>
            </a:pPr>
            <a:fld id="{96FE171E-F5E6-4444-A7F8-E34606EB8156}" type="slidenum">
              <a:rPr lang="fr-FR"/>
              <a:pPr>
                <a:defRPr/>
              </a:pPr>
              <a:t>2</a:t>
            </a:fld>
            <a:endParaRPr lang="fr-F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re 1"/>
          <p:cNvSpPr>
            <a:spLocks noGrp="1"/>
          </p:cNvSpPr>
          <p:nvPr>
            <p:ph type="title"/>
          </p:nvPr>
        </p:nvSpPr>
        <p:spPr>
          <a:xfrm>
            <a:off x="1360488" y="185738"/>
            <a:ext cx="9137650" cy="1030287"/>
          </a:xfrm>
        </p:spPr>
        <p:txBody>
          <a:bodyPr/>
          <a:lstStyle/>
          <a:p>
            <a:pPr algn="ctr" eaLnBrk="1" hangingPunct="1"/>
            <a:r>
              <a:rPr lang="fr-FR" b="1"/>
              <a:t>1% cotisation maladie sur les retraites</a:t>
            </a:r>
          </a:p>
        </p:txBody>
      </p:sp>
      <p:sp>
        <p:nvSpPr>
          <p:cNvPr id="3" name="Espace réservé du contenu 2"/>
          <p:cNvSpPr>
            <a:spLocks noGrp="1"/>
          </p:cNvSpPr>
          <p:nvPr>
            <p:ph idx="1"/>
          </p:nvPr>
        </p:nvSpPr>
        <p:spPr>
          <a:xfrm>
            <a:off x="658813" y="728663"/>
            <a:ext cx="10283825" cy="6129337"/>
          </a:xfrm>
        </p:spPr>
        <p:txBody>
          <a:bodyPr rtlCol="0">
            <a:noAutofit/>
          </a:bodyPr>
          <a:lstStyle/>
          <a:p>
            <a:pPr eaLnBrk="1" hangingPunct="1">
              <a:spcBef>
                <a:spcPts val="400"/>
              </a:spcBef>
              <a:spcAft>
                <a:spcPts val="0"/>
              </a:spcAft>
              <a:buFont typeface="Wingdings 3" charset="2"/>
              <a:buChar char=""/>
              <a:defRPr/>
            </a:pPr>
            <a:r>
              <a:rPr lang="fr-FR" sz="2000" kern="0" dirty="0">
                <a:solidFill>
                  <a:schemeClr val="tx1">
                    <a:lumMod val="75000"/>
                    <a:lumOff val="25000"/>
                  </a:schemeClr>
                </a:solidFill>
                <a:latin typeface="Calibri" panose="020F0502020204030204" pitchFamily="34" charset="0"/>
                <a:ea typeface="Times New Roman" panose="02020603050405020304" pitchFamily="18" charset="0"/>
                <a:cs typeface="Calibri" panose="020F0502020204030204" pitchFamily="34" charset="0"/>
              </a:rPr>
              <a:t>Elle ne subsiste plus aujourd'hui que sur les retraites complémentaires du privé. (ARRCO/AGIRC et IRCANTEC). </a:t>
            </a:r>
          </a:p>
          <a:p>
            <a:pPr marL="400050" lvl="1" indent="0" eaLnBrk="1" hangingPunct="1">
              <a:spcBef>
                <a:spcPts val="400"/>
              </a:spcBef>
              <a:spcAft>
                <a:spcPts val="0"/>
              </a:spcAft>
              <a:buFont typeface="Courier New" panose="02070309020205020404" pitchFamily="49" charset="0"/>
              <a:buNone/>
              <a:defRPr/>
            </a:pPr>
            <a:r>
              <a:rPr lang="fr-FR" sz="2000" kern="0" dirty="0">
                <a:solidFill>
                  <a:schemeClr val="tx1">
                    <a:lumMod val="75000"/>
                    <a:lumOff val="25000"/>
                  </a:schemeClr>
                </a:solidFill>
                <a:latin typeface="Calibri" panose="020F0502020204030204" pitchFamily="34" charset="0"/>
                <a:ea typeface="Times New Roman" panose="02020603050405020304" pitchFamily="18" charset="0"/>
                <a:cs typeface="Calibri" panose="020F0502020204030204" pitchFamily="34" charset="0"/>
              </a:rPr>
              <a:t>Supprimée pour les actifs en compensation d’une hausse de 1,7 point de CSG au 1</a:t>
            </a:r>
            <a:r>
              <a:rPr lang="fr-FR" sz="2000" kern="0" baseline="30000" dirty="0">
                <a:solidFill>
                  <a:schemeClr val="tx1">
                    <a:lumMod val="75000"/>
                    <a:lumOff val="25000"/>
                  </a:schemeClr>
                </a:solidFill>
                <a:latin typeface="Calibri" panose="020F0502020204030204" pitchFamily="34" charset="0"/>
                <a:ea typeface="Times New Roman" panose="02020603050405020304" pitchFamily="18" charset="0"/>
                <a:cs typeface="Calibri" panose="020F0502020204030204" pitchFamily="34" charset="0"/>
              </a:rPr>
              <a:t>er</a:t>
            </a:r>
            <a:r>
              <a:rPr lang="fr-FR" sz="2000" kern="0" dirty="0">
                <a:solidFill>
                  <a:schemeClr val="tx1">
                    <a:lumMod val="75000"/>
                    <a:lumOff val="25000"/>
                  </a:schemeClr>
                </a:solidFill>
                <a:latin typeface="Calibri" panose="020F0502020204030204" pitchFamily="34" charset="0"/>
                <a:ea typeface="Times New Roman" panose="02020603050405020304" pitchFamily="18" charset="0"/>
                <a:cs typeface="Calibri" panose="020F0502020204030204" pitchFamily="34" charset="0"/>
              </a:rPr>
              <a:t> janvier 2018.  </a:t>
            </a:r>
          </a:p>
          <a:p>
            <a:pPr marL="400050" lvl="1" indent="0" eaLnBrk="1" hangingPunct="1">
              <a:spcBef>
                <a:spcPts val="400"/>
              </a:spcBef>
              <a:spcAft>
                <a:spcPts val="0"/>
              </a:spcAft>
              <a:buFont typeface="Courier New" panose="02070309020205020404" pitchFamily="49" charset="0"/>
              <a:buNone/>
              <a:defRPr/>
            </a:pPr>
            <a:r>
              <a:rPr lang="fr-FR" sz="2000" kern="0" dirty="0">
                <a:solidFill>
                  <a:schemeClr val="tx1">
                    <a:lumMod val="75000"/>
                    <a:lumOff val="25000"/>
                  </a:schemeClr>
                </a:solidFill>
                <a:latin typeface="Calibri" panose="020F0502020204030204" pitchFamily="34" charset="0"/>
                <a:ea typeface="Times New Roman" panose="02020603050405020304" pitchFamily="18" charset="0"/>
                <a:cs typeface="Calibri" panose="020F0502020204030204" pitchFamily="34" charset="0"/>
              </a:rPr>
              <a:t>Les retraités du secteur public n'y sont pas assujettis.</a:t>
            </a:r>
            <a:endParaRPr lang="fr-FR" sz="2000" kern="100" dirty="0">
              <a:solidFill>
                <a:schemeClr val="tx1">
                  <a:lumMod val="75000"/>
                  <a:lumOff val="25000"/>
                </a:schemeClr>
              </a:solidFill>
              <a:latin typeface="Calibri" panose="020F0502020204030204" pitchFamily="34" charset="0"/>
              <a:ea typeface="Calibri" panose="020F0502020204030204" pitchFamily="34" charset="0"/>
              <a:cs typeface="Times New Roman" panose="02020603050405020304" pitchFamily="18" charset="0"/>
            </a:endParaRPr>
          </a:p>
          <a:p>
            <a:pPr eaLnBrk="1" hangingPunct="1">
              <a:spcBef>
                <a:spcPts val="400"/>
              </a:spcBef>
              <a:spcAft>
                <a:spcPts val="0"/>
              </a:spcAft>
              <a:buFont typeface="Wingdings 3" charset="2"/>
              <a:buChar char=""/>
              <a:defRPr/>
            </a:pPr>
            <a:r>
              <a:rPr lang="fr-FR" sz="2000" kern="0" dirty="0">
                <a:solidFill>
                  <a:schemeClr val="tx1">
                    <a:lumMod val="75000"/>
                    <a:lumOff val="25000"/>
                  </a:schemeClr>
                </a:solidFill>
                <a:latin typeface="Calibri" panose="020F0502020204030204" pitchFamily="34" charset="0"/>
                <a:ea typeface="Times New Roman" panose="02020603050405020304" pitchFamily="18" charset="0"/>
                <a:cs typeface="Calibri" panose="020F0502020204030204" pitchFamily="34" charset="0"/>
              </a:rPr>
              <a:t>Il s’agit de </a:t>
            </a:r>
            <a:r>
              <a:rPr lang="fr-FR" sz="2000" b="1" u="sng" kern="0" dirty="0">
                <a:solidFill>
                  <a:schemeClr val="tx1">
                    <a:lumMod val="75000"/>
                    <a:lumOff val="25000"/>
                  </a:schemeClr>
                </a:solidFill>
                <a:latin typeface="Calibri" panose="020F0502020204030204" pitchFamily="34" charset="0"/>
                <a:ea typeface="Times New Roman" panose="02020603050405020304" pitchFamily="18" charset="0"/>
                <a:cs typeface="Calibri" panose="020F0502020204030204" pitchFamily="34" charset="0"/>
              </a:rPr>
              <a:t>mettre fin à une double discrimination </a:t>
            </a:r>
            <a:r>
              <a:rPr lang="fr-FR" sz="2000" kern="0" dirty="0">
                <a:solidFill>
                  <a:schemeClr val="tx1">
                    <a:lumMod val="75000"/>
                    <a:lumOff val="25000"/>
                  </a:schemeClr>
                </a:solidFill>
                <a:latin typeface="Calibri" panose="020F0502020204030204" pitchFamily="34" charset="0"/>
                <a:ea typeface="Times New Roman" panose="02020603050405020304" pitchFamily="18" charset="0"/>
                <a:cs typeface="Calibri" panose="020F0502020204030204" pitchFamily="34" charset="0"/>
              </a:rPr>
              <a:t>subie par les retraités du privé :</a:t>
            </a:r>
            <a:endParaRPr lang="fr-FR" sz="2000" kern="100" dirty="0">
              <a:solidFill>
                <a:schemeClr val="tx1">
                  <a:lumMod val="75000"/>
                  <a:lumOff val="25000"/>
                </a:schemeClr>
              </a:solidFill>
              <a:latin typeface="Calibri" panose="020F0502020204030204" pitchFamily="34" charset="0"/>
              <a:ea typeface="Calibri" panose="020F0502020204030204" pitchFamily="34" charset="0"/>
              <a:cs typeface="Times New Roman" panose="02020603050405020304" pitchFamily="18" charset="0"/>
            </a:endParaRPr>
          </a:p>
          <a:p>
            <a:pPr eaLnBrk="1" hangingPunct="1">
              <a:spcBef>
                <a:spcPts val="400"/>
              </a:spcBef>
              <a:spcAft>
                <a:spcPts val="0"/>
              </a:spcAft>
              <a:buSzPts val="1000"/>
              <a:buFont typeface="Symbol" pitchFamily="2" charset="2"/>
              <a:buChar char=""/>
              <a:tabLst>
                <a:tab pos="457200" algn="l"/>
              </a:tabLst>
              <a:defRPr/>
            </a:pPr>
            <a:r>
              <a:rPr lang="fr-FR" sz="2000" kern="0" dirty="0">
                <a:solidFill>
                  <a:schemeClr val="tx1">
                    <a:lumMod val="75000"/>
                    <a:lumOff val="25000"/>
                  </a:schemeClr>
                </a:solidFill>
                <a:latin typeface="Calibri" panose="020F0502020204030204" pitchFamily="34" charset="0"/>
                <a:ea typeface="Times New Roman" panose="02020603050405020304" pitchFamily="18" charset="0"/>
                <a:cs typeface="Calibri" panose="020F0502020204030204" pitchFamily="34" charset="0"/>
              </a:rPr>
              <a:t>Entre retraités et actifs: paiement d’une cotisation maladie (pour les retraités du privé) alors qu’elle a été supprimée pour les actifs</a:t>
            </a:r>
            <a:endParaRPr lang="fr-FR" sz="2000" kern="100" dirty="0">
              <a:solidFill>
                <a:schemeClr val="tx1">
                  <a:lumMod val="75000"/>
                  <a:lumOff val="25000"/>
                </a:schemeClr>
              </a:solidFill>
              <a:latin typeface="Calibri" panose="020F0502020204030204" pitchFamily="34" charset="0"/>
              <a:ea typeface="Calibri" panose="020F0502020204030204" pitchFamily="34" charset="0"/>
              <a:cs typeface="Times New Roman" panose="02020603050405020304" pitchFamily="18" charset="0"/>
            </a:endParaRPr>
          </a:p>
          <a:p>
            <a:pPr eaLnBrk="1" hangingPunct="1">
              <a:spcBef>
                <a:spcPts val="400"/>
              </a:spcBef>
              <a:spcAft>
                <a:spcPts val="0"/>
              </a:spcAft>
              <a:buSzPts val="1000"/>
              <a:buFont typeface="Symbol" pitchFamily="2" charset="2"/>
              <a:buChar char=""/>
              <a:tabLst>
                <a:tab pos="457200" algn="l"/>
              </a:tabLst>
              <a:defRPr/>
            </a:pPr>
            <a:r>
              <a:rPr lang="fr-FR" sz="2000" kern="0" dirty="0">
                <a:solidFill>
                  <a:schemeClr val="tx1">
                    <a:lumMod val="75000"/>
                    <a:lumOff val="25000"/>
                  </a:schemeClr>
                </a:solidFill>
                <a:latin typeface="Calibri" panose="020F0502020204030204" pitchFamily="34" charset="0"/>
                <a:ea typeface="Times New Roman" panose="02020603050405020304" pitchFamily="18" charset="0"/>
                <a:cs typeface="Calibri" panose="020F0502020204030204" pitchFamily="34" charset="0"/>
              </a:rPr>
              <a:t>Entre les retraités eux-mêmes, les retraités du public (fonctionnaires) n’étant pas assujettis à cette cotisation maladie.</a:t>
            </a:r>
            <a:endParaRPr lang="fr-FR" sz="2000" kern="100" dirty="0">
              <a:solidFill>
                <a:schemeClr val="tx1">
                  <a:lumMod val="75000"/>
                  <a:lumOff val="25000"/>
                </a:schemeClr>
              </a:solidFill>
              <a:latin typeface="Calibri" panose="020F0502020204030204" pitchFamily="34" charset="0"/>
              <a:ea typeface="Calibri" panose="020F0502020204030204" pitchFamily="34" charset="0"/>
              <a:cs typeface="Times New Roman" panose="02020603050405020304" pitchFamily="18" charset="0"/>
            </a:endParaRPr>
          </a:p>
          <a:p>
            <a:pPr eaLnBrk="1" fontAlgn="auto" hangingPunct="1">
              <a:spcBef>
                <a:spcPts val="400"/>
              </a:spcBef>
              <a:spcAft>
                <a:spcPts val="0"/>
              </a:spcAft>
              <a:buFont typeface="Wingdings 3" charset="2"/>
              <a:buChar char=""/>
              <a:defRPr/>
            </a:pPr>
            <a:r>
              <a:rPr lang="fr-FR" sz="2000" kern="0" dirty="0">
                <a:solidFill>
                  <a:schemeClr val="tx1">
                    <a:lumMod val="75000"/>
                    <a:lumOff val="25000"/>
                  </a:schemeClr>
                </a:solidFill>
                <a:latin typeface="Calibri" panose="020F0502020204030204" pitchFamily="34" charset="0"/>
                <a:ea typeface="Times New Roman" panose="02020603050405020304" pitchFamily="18" charset="0"/>
                <a:cs typeface="Calibri" panose="020F0502020204030204" pitchFamily="34" charset="0"/>
              </a:rPr>
              <a:t>Après  plusieurs actions depuis 2017: (Mobilisation des députés, examen par le Conseil Constitutionnel…) dépôt en 2022 d’un contentieux devant 3 tribunaux. Saisine conjointe CFR et CFDT </a:t>
            </a:r>
          </a:p>
          <a:p>
            <a:pPr lvl="1" eaLnBrk="1" fontAlgn="auto" hangingPunct="1">
              <a:spcBef>
                <a:spcPts val="400"/>
              </a:spcBef>
              <a:spcAft>
                <a:spcPts val="0"/>
              </a:spcAft>
              <a:defRPr/>
            </a:pPr>
            <a:r>
              <a:rPr lang="fr-FR" sz="2000" kern="0" dirty="0">
                <a:solidFill>
                  <a:schemeClr val="tx1">
                    <a:lumMod val="75000"/>
                    <a:lumOff val="25000"/>
                  </a:schemeClr>
                </a:solidFill>
                <a:latin typeface="Calibri" panose="020F0502020204030204" pitchFamily="34" charset="0"/>
                <a:ea typeface="Times New Roman" panose="02020603050405020304" pitchFamily="18" charset="0"/>
                <a:cs typeface="Calibri" panose="020F0502020204030204" pitchFamily="34" charset="0"/>
              </a:rPr>
              <a:t>Une URSSAF a déposé ses conclusions</a:t>
            </a:r>
          </a:p>
          <a:p>
            <a:pPr lvl="1" eaLnBrk="1" fontAlgn="auto" hangingPunct="1">
              <a:spcBef>
                <a:spcPts val="400"/>
              </a:spcBef>
              <a:spcAft>
                <a:spcPts val="0"/>
              </a:spcAft>
              <a:defRPr/>
            </a:pPr>
            <a:r>
              <a:rPr lang="fr-FR" sz="2000" kern="0" dirty="0">
                <a:solidFill>
                  <a:schemeClr val="tx1">
                    <a:lumMod val="75000"/>
                    <a:lumOff val="25000"/>
                  </a:schemeClr>
                </a:solidFill>
                <a:latin typeface="Calibri" panose="020F0502020204030204" pitchFamily="34" charset="0"/>
                <a:ea typeface="Times New Roman" panose="02020603050405020304" pitchFamily="18" charset="0"/>
                <a:cs typeface="Calibri" panose="020F0502020204030204" pitchFamily="34" charset="0"/>
              </a:rPr>
              <a:t>En attente position du tribunal</a:t>
            </a:r>
          </a:p>
          <a:p>
            <a:pPr lvl="1" eaLnBrk="1" fontAlgn="auto" hangingPunct="1">
              <a:spcBef>
                <a:spcPts val="400"/>
              </a:spcBef>
              <a:spcAft>
                <a:spcPts val="0"/>
              </a:spcAft>
              <a:defRPr/>
            </a:pPr>
            <a:r>
              <a:rPr lang="fr-FR" sz="2000" kern="0" dirty="0">
                <a:solidFill>
                  <a:schemeClr val="tx1">
                    <a:lumMod val="75000"/>
                    <a:lumOff val="25000"/>
                  </a:schemeClr>
                </a:solidFill>
                <a:latin typeface="Calibri" panose="020F0502020204030204" pitchFamily="34" charset="0"/>
                <a:ea typeface="Times New Roman" panose="02020603050405020304" pitchFamily="18" charset="0"/>
                <a:cs typeface="Calibri" panose="020F0502020204030204" pitchFamily="34" charset="0"/>
              </a:rPr>
              <a:t>Si rejet par le tribunal, action devant le Conseil Constitutionnel pour absence d’équité entre les citoyens</a:t>
            </a:r>
          </a:p>
          <a:p>
            <a:pPr lvl="1" eaLnBrk="1" fontAlgn="auto" hangingPunct="1">
              <a:spcBef>
                <a:spcPts val="400"/>
              </a:spcBef>
              <a:spcAft>
                <a:spcPts val="0"/>
              </a:spcAft>
              <a:defRPr/>
            </a:pPr>
            <a:r>
              <a:rPr lang="fr-FR" sz="2000" kern="0" dirty="0">
                <a:solidFill>
                  <a:schemeClr val="tx1">
                    <a:lumMod val="75000"/>
                    <a:lumOff val="25000"/>
                  </a:schemeClr>
                </a:solidFill>
                <a:latin typeface="Calibri" panose="020F0502020204030204" pitchFamily="34" charset="0"/>
                <a:ea typeface="Times New Roman" panose="02020603050405020304" pitchFamily="18" charset="0"/>
                <a:cs typeface="Calibri" panose="020F0502020204030204" pitchFamily="34" charset="0"/>
              </a:rPr>
              <a:t>La procédure est longue</a:t>
            </a:r>
          </a:p>
        </p:txBody>
      </p:sp>
      <p:sp>
        <p:nvSpPr>
          <p:cNvPr id="32771" name="Espace réservé de la date 3"/>
          <p:cNvSpPr>
            <a:spLocks noGrp="1"/>
          </p:cNvSpPr>
          <p:nvPr>
            <p:ph type="dt" sz="quarter" idx="10"/>
          </p:nvPr>
        </p:nvSpPr>
        <p:spPr bwMode="auto">
          <a:xfrm>
            <a:off x="6732588" y="6262688"/>
            <a:ext cx="4210050" cy="369887"/>
          </a:xfrm>
          <a:ln>
            <a:miter lim="800000"/>
            <a:headEnd/>
            <a:tailEnd/>
          </a:ln>
        </p:spPr>
        <p:txBody>
          <a:bodyPr wrap="square" numCol="1" anchorCtr="0" compatLnSpc="1">
            <a:prstTxWarp prst="textNoShape">
              <a:avLst/>
            </a:prstTxWarp>
          </a:bodyPr>
          <a:lstStyle/>
          <a:p>
            <a:pPr fontAlgn="base">
              <a:spcBef>
                <a:spcPct val="0"/>
              </a:spcBef>
              <a:spcAft>
                <a:spcPct val="0"/>
              </a:spcAft>
              <a:defRPr/>
            </a:pPr>
            <a:r>
              <a:rPr lang="fr-FR">
                <a:cs typeface="Arial" charset="0"/>
              </a:rPr>
              <a:t>Assemblée Générale INITIATIV’Retraite 57</a:t>
            </a:r>
          </a:p>
        </p:txBody>
      </p:sp>
      <p:sp>
        <p:nvSpPr>
          <p:cNvPr id="5" name="Espace réservé du numéro de diapositive 4"/>
          <p:cNvSpPr>
            <a:spLocks noGrp="1"/>
          </p:cNvSpPr>
          <p:nvPr>
            <p:ph type="sldNum" sz="quarter" idx="12"/>
          </p:nvPr>
        </p:nvSpPr>
        <p:spPr/>
        <p:txBody>
          <a:bodyPr/>
          <a:lstStyle/>
          <a:p>
            <a:pPr>
              <a:defRPr/>
            </a:pPr>
            <a:fld id="{DC28F672-2079-451D-B469-3AD984BFB5AC}" type="slidenum">
              <a:rPr lang="fr-FR"/>
              <a:pPr>
                <a:defRPr/>
              </a:pPr>
              <a:t>20</a:t>
            </a:fld>
            <a:endParaRPr lang="fr-F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re 1"/>
          <p:cNvSpPr>
            <a:spLocks noGrp="1"/>
          </p:cNvSpPr>
          <p:nvPr>
            <p:ph type="title"/>
          </p:nvPr>
        </p:nvSpPr>
        <p:spPr>
          <a:xfrm>
            <a:off x="1360488" y="185738"/>
            <a:ext cx="9137650" cy="1030287"/>
          </a:xfrm>
        </p:spPr>
        <p:txBody>
          <a:bodyPr/>
          <a:lstStyle/>
          <a:p>
            <a:pPr algn="ctr" eaLnBrk="1" hangingPunct="1"/>
            <a:r>
              <a:rPr lang="fr-FR" b="1"/>
              <a:t>Avantage fiscal complémentaire santé</a:t>
            </a:r>
          </a:p>
        </p:txBody>
      </p:sp>
      <p:sp>
        <p:nvSpPr>
          <p:cNvPr id="3" name="Espace réservé du contenu 2"/>
          <p:cNvSpPr>
            <a:spLocks noGrp="1"/>
          </p:cNvSpPr>
          <p:nvPr>
            <p:ph idx="1"/>
          </p:nvPr>
        </p:nvSpPr>
        <p:spPr>
          <a:xfrm>
            <a:off x="692150" y="1619250"/>
            <a:ext cx="10285413" cy="5238750"/>
          </a:xfrm>
        </p:spPr>
        <p:txBody>
          <a:bodyPr rtlCol="0">
            <a:noAutofit/>
          </a:bodyPr>
          <a:lstStyle/>
          <a:p>
            <a:pPr eaLnBrk="1" hangingPunct="1">
              <a:spcBef>
                <a:spcPts val="400"/>
              </a:spcBef>
              <a:spcAft>
                <a:spcPts val="0"/>
              </a:spcAft>
              <a:buFont typeface="Wingdings 3" charset="2"/>
              <a:buChar char=""/>
              <a:defRPr/>
            </a:pPr>
            <a:r>
              <a:rPr lang="fr-FR" kern="0" dirty="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rPr>
              <a:t>Dossier porté conjointement par la Commission Fiscalité et Patrimoine et la commission Santé de la fédération</a:t>
            </a:r>
          </a:p>
          <a:p>
            <a:pPr eaLnBrk="1" hangingPunct="1">
              <a:spcBef>
                <a:spcPts val="400"/>
              </a:spcBef>
              <a:spcAft>
                <a:spcPts val="0"/>
              </a:spcAft>
              <a:buFont typeface="Wingdings 3" charset="2"/>
              <a:buChar char=""/>
              <a:defRPr/>
            </a:pPr>
            <a:r>
              <a:rPr lang="fr-FR" b="1" kern="0" dirty="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rPr>
              <a:t>Plusieurs étapes</a:t>
            </a:r>
          </a:p>
          <a:p>
            <a:pPr lvl="1" eaLnBrk="1" hangingPunct="1">
              <a:spcBef>
                <a:spcPts val="400"/>
              </a:spcBef>
              <a:spcAft>
                <a:spcPts val="0"/>
              </a:spcAft>
              <a:defRPr/>
            </a:pPr>
            <a:r>
              <a:rPr lang="fr-FR" sz="2400" dirty="0">
                <a:solidFill>
                  <a:schemeClr val="tx1">
                    <a:lumMod val="75000"/>
                    <a:lumOff val="25000"/>
                  </a:schemeClr>
                </a:solidFill>
                <a:latin typeface="Calibri" panose="020F0502020204030204" pitchFamily="34" charset="0"/>
                <a:cs typeface="Calibri" panose="020F0502020204030204" pitchFamily="34" charset="0"/>
              </a:rPr>
              <a:t>calcul de l’avantage fiscal procuré aux </a:t>
            </a:r>
            <a:r>
              <a:rPr lang="fr-FR" sz="2400" dirty="0" err="1">
                <a:solidFill>
                  <a:schemeClr val="tx1">
                    <a:lumMod val="75000"/>
                    <a:lumOff val="25000"/>
                  </a:schemeClr>
                </a:solidFill>
                <a:latin typeface="Calibri" panose="020F0502020204030204" pitchFamily="34" charset="0"/>
                <a:cs typeface="Calibri" panose="020F0502020204030204" pitchFamily="34" charset="0"/>
              </a:rPr>
              <a:t>salariés</a:t>
            </a:r>
            <a:r>
              <a:rPr lang="fr-FR" sz="2400" dirty="0">
                <a:solidFill>
                  <a:schemeClr val="tx1">
                    <a:lumMod val="75000"/>
                    <a:lumOff val="25000"/>
                  </a:schemeClr>
                </a:solidFill>
                <a:latin typeface="Calibri" panose="020F0502020204030204" pitchFamily="34" charset="0"/>
                <a:cs typeface="Calibri" panose="020F0502020204030204" pitchFamily="34" charset="0"/>
              </a:rPr>
              <a:t> par la </a:t>
            </a:r>
            <a:r>
              <a:rPr lang="fr-FR" sz="2400" dirty="0" err="1">
                <a:solidFill>
                  <a:schemeClr val="tx1">
                    <a:lumMod val="75000"/>
                    <a:lumOff val="25000"/>
                  </a:schemeClr>
                </a:solidFill>
                <a:latin typeface="Calibri" panose="020F0502020204030204" pitchFamily="34" charset="0"/>
                <a:cs typeface="Calibri" panose="020F0502020204030204" pitchFamily="34" charset="0"/>
              </a:rPr>
              <a:t>déductibilite</a:t>
            </a:r>
            <a:r>
              <a:rPr lang="fr-FR" sz="2400" dirty="0">
                <a:solidFill>
                  <a:schemeClr val="tx1">
                    <a:lumMod val="75000"/>
                    <a:lumOff val="25000"/>
                  </a:schemeClr>
                </a:solidFill>
                <a:latin typeface="Calibri" panose="020F0502020204030204" pitchFamily="34" charset="0"/>
                <a:cs typeface="Calibri" panose="020F0502020204030204" pitchFamily="34" charset="0"/>
              </a:rPr>
              <a:t>́ des cotisations complémentaire santé de leur revenu imposable</a:t>
            </a:r>
          </a:p>
          <a:p>
            <a:pPr lvl="1" eaLnBrk="1" hangingPunct="1">
              <a:spcBef>
                <a:spcPts val="400"/>
              </a:spcBef>
              <a:spcAft>
                <a:spcPts val="0"/>
              </a:spcAft>
              <a:defRPr/>
            </a:pPr>
            <a:r>
              <a:rPr lang="fr-FR" sz="2400" dirty="0">
                <a:solidFill>
                  <a:schemeClr val="tx1">
                    <a:lumMod val="75000"/>
                    <a:lumOff val="25000"/>
                  </a:schemeClr>
                </a:solidFill>
                <a:latin typeface="Calibri" panose="020F0502020204030204" pitchFamily="34" charset="0"/>
                <a:cs typeface="Calibri" panose="020F0502020204030204" pitchFamily="34" charset="0"/>
              </a:rPr>
              <a:t>Élaboration d’une proposition argumentée visant à une situation d’équité entre </a:t>
            </a:r>
            <a:r>
              <a:rPr lang="fr-FR" sz="2400" dirty="0" err="1">
                <a:solidFill>
                  <a:schemeClr val="tx1">
                    <a:lumMod val="75000"/>
                    <a:lumOff val="25000"/>
                  </a:schemeClr>
                </a:solidFill>
                <a:latin typeface="Calibri" panose="020F0502020204030204" pitchFamily="34" charset="0"/>
                <a:cs typeface="Calibri" panose="020F0502020204030204" pitchFamily="34" charset="0"/>
              </a:rPr>
              <a:t>retraités</a:t>
            </a:r>
            <a:r>
              <a:rPr lang="fr-FR" sz="2400" dirty="0">
                <a:solidFill>
                  <a:schemeClr val="tx1">
                    <a:lumMod val="75000"/>
                    <a:lumOff val="25000"/>
                  </a:schemeClr>
                </a:solidFill>
                <a:latin typeface="Calibri" panose="020F0502020204030204" pitchFamily="34" charset="0"/>
                <a:cs typeface="Calibri" panose="020F0502020204030204" pitchFamily="34" charset="0"/>
              </a:rPr>
              <a:t> et </a:t>
            </a:r>
            <a:r>
              <a:rPr lang="fr-FR" sz="2400" dirty="0" err="1">
                <a:solidFill>
                  <a:schemeClr val="tx1">
                    <a:lumMod val="75000"/>
                    <a:lumOff val="25000"/>
                  </a:schemeClr>
                </a:solidFill>
                <a:latin typeface="Calibri" panose="020F0502020204030204" pitchFamily="34" charset="0"/>
                <a:cs typeface="Calibri" panose="020F0502020204030204" pitchFamily="34" charset="0"/>
              </a:rPr>
              <a:t>salariés</a:t>
            </a:r>
            <a:endParaRPr lang="fr-FR" dirty="0">
              <a:solidFill>
                <a:schemeClr val="tx1">
                  <a:lumMod val="75000"/>
                  <a:lumOff val="25000"/>
                </a:schemeClr>
              </a:solidFill>
              <a:latin typeface="Calibri" panose="020F0502020204030204" pitchFamily="34" charset="0"/>
              <a:cs typeface="Calibri" panose="020F0502020204030204" pitchFamily="34" charset="0"/>
            </a:endParaRPr>
          </a:p>
          <a:p>
            <a:pPr lvl="1" eaLnBrk="1" hangingPunct="1">
              <a:spcBef>
                <a:spcPts val="400"/>
              </a:spcBef>
              <a:spcAft>
                <a:spcPts val="0"/>
              </a:spcAft>
              <a:defRPr/>
            </a:pPr>
            <a:r>
              <a:rPr lang="fr-FR" sz="2400" dirty="0">
                <a:solidFill>
                  <a:schemeClr val="tx1">
                    <a:lumMod val="75000"/>
                    <a:lumOff val="25000"/>
                  </a:schemeClr>
                </a:solidFill>
                <a:latin typeface="Calibri" panose="020F0502020204030204" pitchFamily="34" charset="0"/>
                <a:cs typeface="Calibri" panose="020F0502020204030204" pitchFamily="34" charset="0"/>
              </a:rPr>
              <a:t>Proposition d’un </a:t>
            </a:r>
            <a:r>
              <a:rPr lang="fr-FR" sz="2400" dirty="0" err="1">
                <a:solidFill>
                  <a:schemeClr val="tx1">
                    <a:lumMod val="75000"/>
                    <a:lumOff val="25000"/>
                  </a:schemeClr>
                </a:solidFill>
                <a:latin typeface="Calibri" panose="020F0502020204030204" pitchFamily="34" charset="0"/>
                <a:cs typeface="Calibri" panose="020F0502020204030204" pitchFamily="34" charset="0"/>
              </a:rPr>
              <a:t>crédit</a:t>
            </a:r>
            <a:r>
              <a:rPr lang="fr-FR" sz="2400" dirty="0">
                <a:solidFill>
                  <a:schemeClr val="tx1">
                    <a:lumMod val="75000"/>
                    <a:lumOff val="25000"/>
                  </a:schemeClr>
                </a:solidFill>
                <a:latin typeface="Calibri" panose="020F0502020204030204" pitchFamily="34" charset="0"/>
                <a:cs typeface="Calibri" panose="020F0502020204030204" pitchFamily="34" charset="0"/>
              </a:rPr>
              <a:t> d'</a:t>
            </a:r>
            <a:r>
              <a:rPr lang="fr-FR" sz="2400" dirty="0" err="1">
                <a:solidFill>
                  <a:schemeClr val="tx1">
                    <a:lumMod val="75000"/>
                    <a:lumOff val="25000"/>
                  </a:schemeClr>
                </a:solidFill>
                <a:latin typeface="Calibri" panose="020F0502020204030204" pitchFamily="34" charset="0"/>
                <a:cs typeface="Calibri" panose="020F0502020204030204" pitchFamily="34" charset="0"/>
              </a:rPr>
              <a:t>impôt</a:t>
            </a:r>
            <a:r>
              <a:rPr lang="fr-FR" sz="2400" dirty="0">
                <a:solidFill>
                  <a:schemeClr val="tx1">
                    <a:lumMod val="75000"/>
                    <a:lumOff val="25000"/>
                  </a:schemeClr>
                </a:solidFill>
                <a:latin typeface="Calibri" panose="020F0502020204030204" pitchFamily="34" charset="0"/>
                <a:cs typeface="Calibri" panose="020F0502020204030204" pitchFamily="34" charset="0"/>
              </a:rPr>
              <a:t> correspondant à une part des cotisations </a:t>
            </a:r>
            <a:r>
              <a:rPr lang="fr-FR" sz="2400" dirty="0" err="1">
                <a:solidFill>
                  <a:schemeClr val="tx1">
                    <a:lumMod val="75000"/>
                    <a:lumOff val="25000"/>
                  </a:schemeClr>
                </a:solidFill>
                <a:latin typeface="Calibri" panose="020F0502020204030204" pitchFamily="34" charset="0"/>
                <a:cs typeface="Calibri" panose="020F0502020204030204" pitchFamily="34" charset="0"/>
              </a:rPr>
              <a:t>payées</a:t>
            </a:r>
            <a:r>
              <a:rPr lang="fr-FR" sz="2400" dirty="0">
                <a:solidFill>
                  <a:schemeClr val="tx1">
                    <a:lumMod val="75000"/>
                    <a:lumOff val="25000"/>
                  </a:schemeClr>
                </a:solidFill>
                <a:latin typeface="Calibri" panose="020F0502020204030204" pitchFamily="34" charset="0"/>
                <a:cs typeface="Calibri" panose="020F0502020204030204" pitchFamily="34" charset="0"/>
              </a:rPr>
              <a:t> pour l’acquisition d’un contrat d’assurance </a:t>
            </a:r>
            <a:r>
              <a:rPr lang="fr-FR" sz="2400" dirty="0" err="1">
                <a:solidFill>
                  <a:schemeClr val="tx1">
                    <a:lumMod val="75000"/>
                    <a:lumOff val="25000"/>
                  </a:schemeClr>
                </a:solidFill>
                <a:latin typeface="Calibri" panose="020F0502020204030204" pitchFamily="34" charset="0"/>
                <a:cs typeface="Calibri" panose="020F0502020204030204" pitchFamily="34" charset="0"/>
              </a:rPr>
              <a:t>complémentaire</a:t>
            </a:r>
            <a:r>
              <a:rPr lang="fr-FR" sz="2400" dirty="0">
                <a:solidFill>
                  <a:schemeClr val="tx1">
                    <a:lumMod val="75000"/>
                    <a:lumOff val="25000"/>
                  </a:schemeClr>
                </a:solidFill>
                <a:latin typeface="Calibri" panose="020F0502020204030204" pitchFamily="34" charset="0"/>
                <a:cs typeface="Calibri" panose="020F0502020204030204" pitchFamily="34" charset="0"/>
              </a:rPr>
              <a:t> responsable</a:t>
            </a:r>
          </a:p>
          <a:p>
            <a:pPr eaLnBrk="1" hangingPunct="1">
              <a:spcBef>
                <a:spcPts val="400"/>
              </a:spcBef>
              <a:spcAft>
                <a:spcPts val="0"/>
              </a:spcAft>
              <a:buFont typeface="Wingdings 3" charset="2"/>
              <a:buChar char=""/>
              <a:defRPr/>
            </a:pPr>
            <a:r>
              <a:rPr lang="fr-FR" dirty="0">
                <a:solidFill>
                  <a:schemeClr val="tx1">
                    <a:lumMod val="75000"/>
                    <a:lumOff val="25000"/>
                  </a:schemeClr>
                </a:solidFill>
                <a:latin typeface="Calibri" panose="020F0502020204030204" pitchFamily="34" charset="0"/>
                <a:cs typeface="Calibri" panose="020F0502020204030204" pitchFamily="34" charset="0"/>
              </a:rPr>
              <a:t>La demande doit être consolidée pour la rentrée 2023</a:t>
            </a:r>
          </a:p>
        </p:txBody>
      </p:sp>
      <p:sp>
        <p:nvSpPr>
          <p:cNvPr id="33795" name="Espace réservé de la date 3"/>
          <p:cNvSpPr>
            <a:spLocks noGrp="1"/>
          </p:cNvSpPr>
          <p:nvPr>
            <p:ph type="dt" sz="quarter" idx="10"/>
          </p:nvPr>
        </p:nvSpPr>
        <p:spPr bwMode="auto">
          <a:xfrm>
            <a:off x="6732588" y="6262688"/>
            <a:ext cx="4244975" cy="369887"/>
          </a:xfrm>
          <a:ln>
            <a:miter lim="800000"/>
            <a:headEnd/>
            <a:tailEnd/>
          </a:ln>
        </p:spPr>
        <p:txBody>
          <a:bodyPr wrap="square" numCol="1" anchorCtr="0" compatLnSpc="1">
            <a:prstTxWarp prst="textNoShape">
              <a:avLst/>
            </a:prstTxWarp>
          </a:bodyPr>
          <a:lstStyle/>
          <a:p>
            <a:pPr fontAlgn="base">
              <a:spcBef>
                <a:spcPct val="0"/>
              </a:spcBef>
              <a:spcAft>
                <a:spcPct val="0"/>
              </a:spcAft>
              <a:defRPr/>
            </a:pPr>
            <a:r>
              <a:rPr lang="fr-FR">
                <a:cs typeface="Arial" charset="0"/>
              </a:rPr>
              <a:t>Assemblée Générale INITIATIV’Retraite 57</a:t>
            </a:r>
          </a:p>
        </p:txBody>
      </p:sp>
      <p:sp>
        <p:nvSpPr>
          <p:cNvPr id="5" name="Espace réservé du numéro de diapositive 4"/>
          <p:cNvSpPr>
            <a:spLocks noGrp="1"/>
          </p:cNvSpPr>
          <p:nvPr>
            <p:ph type="sldNum" sz="quarter" idx="12"/>
          </p:nvPr>
        </p:nvSpPr>
        <p:spPr/>
        <p:txBody>
          <a:bodyPr/>
          <a:lstStyle/>
          <a:p>
            <a:pPr>
              <a:defRPr/>
            </a:pPr>
            <a:fld id="{6A1D8931-FBE5-45E9-9D24-34F483B02950}" type="slidenum">
              <a:rPr lang="fr-FR"/>
              <a:pPr>
                <a:defRPr/>
              </a:pPr>
              <a:t>21</a:t>
            </a:fld>
            <a:endParaRPr lang="fr-F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E684F9-1F6A-4B91-B30B-8B3F03810166}"/>
              </a:ext>
            </a:extLst>
          </p:cNvPr>
          <p:cNvSpPr>
            <a:spLocks noGrp="1"/>
          </p:cNvSpPr>
          <p:nvPr>
            <p:ph type="title"/>
          </p:nvPr>
        </p:nvSpPr>
        <p:spPr>
          <a:xfrm>
            <a:off x="1360488" y="185738"/>
            <a:ext cx="8934979" cy="1320800"/>
          </a:xfrm>
        </p:spPr>
        <p:txBody>
          <a:bodyPr>
            <a:normAutofit fontScale="90000"/>
          </a:bodyPr>
          <a:lstStyle/>
          <a:p>
            <a:pPr marL="0" marR="0" lvl="0" indent="0" algn="ctr" defTabSz="914400" rtl="0" eaLnBrk="1" fontAlgn="base" latinLnBrk="0" hangingPunct="1">
              <a:lnSpc>
                <a:spcPct val="90000"/>
              </a:lnSpc>
              <a:spcBef>
                <a:spcPct val="20000"/>
              </a:spcBef>
              <a:spcAft>
                <a:spcPct val="0"/>
              </a:spcAft>
              <a:tabLst/>
              <a:defRPr/>
            </a:pPr>
            <a:r>
              <a:rPr kumimoji="0" lang="fr-FR" altLang="fr-FR" sz="5400" b="1" i="0" u="none" strike="noStrike" kern="0" cap="none" spc="0" normalizeH="0" baseline="0" noProof="0" dirty="0">
                <a:ln>
                  <a:noFill/>
                </a:ln>
                <a:solidFill>
                  <a:srgbClr val="000000"/>
                </a:solidFill>
                <a:effectLst/>
                <a:uLnTx/>
                <a:uFillTx/>
                <a:latin typeface="Arial"/>
                <a:ea typeface="+mn-ea"/>
                <a:cs typeface="+mn-cs"/>
              </a:rPr>
              <a:t>Merci à toutes et à tous pour votre participation</a:t>
            </a:r>
            <a:br>
              <a:rPr kumimoji="0" lang="fr-FR" altLang="fr-FR" sz="5400" b="1" i="0" u="none" strike="noStrike" kern="0" cap="none" spc="0" normalizeH="0" baseline="0" noProof="0" dirty="0">
                <a:ln>
                  <a:noFill/>
                </a:ln>
                <a:solidFill>
                  <a:srgbClr val="000000"/>
                </a:solidFill>
                <a:effectLst/>
                <a:uLnTx/>
                <a:uFillTx/>
                <a:latin typeface="Arial"/>
                <a:ea typeface="+mn-ea"/>
                <a:cs typeface="+mn-cs"/>
              </a:rPr>
            </a:br>
            <a:endParaRPr lang="fr-FR" dirty="0"/>
          </a:p>
        </p:txBody>
      </p:sp>
      <p:sp>
        <p:nvSpPr>
          <p:cNvPr id="3" name="Espace réservé du contenu 2">
            <a:extLst>
              <a:ext uri="{FF2B5EF4-FFF2-40B4-BE49-F238E27FC236}">
                <a16:creationId xmlns:a16="http://schemas.microsoft.com/office/drawing/2014/main" id="{3047BCFD-A665-4475-9BC2-CCB6326CBBF2}"/>
              </a:ext>
            </a:extLst>
          </p:cNvPr>
          <p:cNvSpPr>
            <a:spLocks noGrp="1"/>
          </p:cNvSpPr>
          <p:nvPr>
            <p:ph idx="1"/>
          </p:nvPr>
        </p:nvSpPr>
        <p:spPr>
          <a:xfrm>
            <a:off x="612775" y="2980267"/>
            <a:ext cx="9823450" cy="3258607"/>
          </a:xfrm>
        </p:spPr>
        <p:txBody>
          <a:bodyPr/>
          <a:lstStyle/>
          <a:p>
            <a:pPr marL="0" marR="0" lvl="0" indent="0" algn="ctr" defTabSz="914400" rtl="0" eaLnBrk="1" fontAlgn="base" latinLnBrk="0" hangingPunct="1">
              <a:lnSpc>
                <a:spcPct val="90000"/>
              </a:lnSpc>
              <a:spcBef>
                <a:spcPct val="20000"/>
              </a:spcBef>
              <a:spcAft>
                <a:spcPct val="0"/>
              </a:spcAft>
              <a:buClrTx/>
              <a:buSzTx/>
              <a:buFontTx/>
              <a:buNone/>
              <a:tabLst/>
              <a:defRPr/>
            </a:pPr>
            <a:r>
              <a:rPr kumimoji="0" lang="fr-FR" altLang="fr-FR" sz="3200" b="1" i="0" u="none" strike="noStrike" kern="0" cap="none" spc="0" normalizeH="0" baseline="0" noProof="0" dirty="0">
                <a:ln>
                  <a:noFill/>
                </a:ln>
                <a:solidFill>
                  <a:srgbClr val="000000"/>
                </a:solidFill>
                <a:effectLst/>
                <a:uLnTx/>
                <a:uFillTx/>
                <a:latin typeface="Arial"/>
                <a:ea typeface="+mn-ea"/>
                <a:cs typeface="+mn-cs"/>
              </a:rPr>
              <a:t>N’hésitez pas à garder le contact par courrier, téléphone et avec notre site Internet</a:t>
            </a:r>
          </a:p>
          <a:p>
            <a:pPr marL="0" marR="0" lvl="0" indent="0" algn="ctr" defTabSz="914400" rtl="0" eaLnBrk="1" fontAlgn="base" latinLnBrk="0" hangingPunct="1">
              <a:lnSpc>
                <a:spcPct val="90000"/>
              </a:lnSpc>
              <a:spcBef>
                <a:spcPct val="20000"/>
              </a:spcBef>
              <a:spcAft>
                <a:spcPct val="0"/>
              </a:spcAft>
              <a:buClrTx/>
              <a:buSzTx/>
              <a:buFontTx/>
              <a:buNone/>
              <a:tabLst/>
              <a:defRPr/>
            </a:pPr>
            <a:r>
              <a:rPr kumimoji="0" lang="fr-FR" altLang="fr-FR" sz="3200" b="1" i="0" u="none" strike="noStrike" kern="0" cap="none" spc="0" normalizeH="0" baseline="0" noProof="0" dirty="0">
                <a:ln>
                  <a:noFill/>
                </a:ln>
                <a:solidFill>
                  <a:srgbClr val="000000"/>
                </a:solidFill>
                <a:effectLst/>
                <a:uLnTx/>
                <a:uFillTx/>
                <a:latin typeface="Arial"/>
                <a:ea typeface="+mn-ea"/>
                <a:cs typeface="+mn-cs"/>
              </a:rPr>
              <a:t>  </a:t>
            </a:r>
            <a:r>
              <a:rPr kumimoji="0" lang="fr-FR" altLang="fr-FR" sz="3200" b="1" i="0" u="none" strike="noStrike" kern="0" cap="none" spc="0" normalizeH="0" baseline="0" noProof="0" dirty="0">
                <a:ln>
                  <a:noFill/>
                </a:ln>
                <a:solidFill>
                  <a:srgbClr val="000000"/>
                </a:solidFill>
                <a:effectLst/>
                <a:uLnTx/>
                <a:uFillTx/>
                <a:latin typeface="Arial"/>
                <a:ea typeface="+mn-ea"/>
                <a:cs typeface="+mn-cs"/>
                <a:hlinkClick r:id="rId2"/>
              </a:rPr>
              <a:t>www.initiativretraite57</a:t>
            </a:r>
            <a:endParaRPr kumimoji="0" lang="fr-FR" altLang="fr-FR" sz="3200" b="1" i="0" u="none" strike="noStrike" kern="0" cap="none" spc="0" normalizeH="0" baseline="0" noProof="0" dirty="0">
              <a:ln>
                <a:noFill/>
              </a:ln>
              <a:solidFill>
                <a:srgbClr val="000000"/>
              </a:solidFill>
              <a:effectLst/>
              <a:uLnTx/>
              <a:uFillTx/>
              <a:latin typeface="Arial"/>
              <a:ea typeface="+mn-ea"/>
              <a:cs typeface="+mn-cs"/>
            </a:endParaRPr>
          </a:p>
          <a:p>
            <a:pPr marL="0" marR="0" lvl="0" indent="0" algn="ctr" defTabSz="914400" rtl="0" eaLnBrk="1" fontAlgn="base" latinLnBrk="0" hangingPunct="1">
              <a:lnSpc>
                <a:spcPct val="90000"/>
              </a:lnSpc>
              <a:spcBef>
                <a:spcPct val="20000"/>
              </a:spcBef>
              <a:spcAft>
                <a:spcPct val="0"/>
              </a:spcAft>
              <a:buClrTx/>
              <a:buSzTx/>
              <a:buFontTx/>
              <a:buNone/>
              <a:tabLst/>
              <a:defRPr/>
            </a:pPr>
            <a:endParaRPr kumimoji="0" lang="fr-FR" altLang="fr-FR" sz="3200" b="1" i="0" u="none" strike="noStrike" kern="0" cap="none" spc="0" normalizeH="0" baseline="0" noProof="0" dirty="0">
              <a:ln>
                <a:noFill/>
              </a:ln>
              <a:solidFill>
                <a:srgbClr val="000000"/>
              </a:solidFill>
              <a:effectLst/>
              <a:uLnTx/>
              <a:uFillTx/>
              <a:latin typeface="Arial"/>
              <a:ea typeface="+mn-ea"/>
              <a:cs typeface="+mn-cs"/>
            </a:endParaRPr>
          </a:p>
          <a:p>
            <a:pPr marL="0" marR="0" lvl="0" indent="0" algn="ctr" defTabSz="914400" rtl="0" eaLnBrk="1" fontAlgn="base" latinLnBrk="0" hangingPunct="1">
              <a:lnSpc>
                <a:spcPct val="90000"/>
              </a:lnSpc>
              <a:spcBef>
                <a:spcPct val="20000"/>
              </a:spcBef>
              <a:spcAft>
                <a:spcPct val="0"/>
              </a:spcAft>
              <a:buClrTx/>
              <a:buSzTx/>
              <a:buFontTx/>
              <a:buNone/>
              <a:tabLst/>
              <a:defRPr/>
            </a:pPr>
            <a:r>
              <a:rPr kumimoji="0" lang="fr-FR" altLang="fr-FR" sz="3200" b="1" i="0" u="none" strike="noStrike" kern="0" cap="none" spc="0" normalizeH="0" baseline="0" noProof="0" dirty="0">
                <a:ln>
                  <a:noFill/>
                </a:ln>
                <a:solidFill>
                  <a:srgbClr val="000000"/>
                </a:solidFill>
                <a:effectLst/>
                <a:uLnTx/>
                <a:uFillTx/>
                <a:latin typeface="Arial"/>
                <a:ea typeface="+mn-ea"/>
                <a:cs typeface="+mn-cs"/>
              </a:rPr>
              <a:t>Courriel : initiativretraite57@gmail.com</a:t>
            </a:r>
          </a:p>
          <a:p>
            <a:endParaRPr lang="fr-FR" dirty="0"/>
          </a:p>
        </p:txBody>
      </p:sp>
      <p:sp>
        <p:nvSpPr>
          <p:cNvPr id="4" name="Espace réservé du numéro de diapositive 3">
            <a:extLst>
              <a:ext uri="{FF2B5EF4-FFF2-40B4-BE49-F238E27FC236}">
                <a16:creationId xmlns:a16="http://schemas.microsoft.com/office/drawing/2014/main" id="{1F88C83A-DFE0-48F1-9E64-2EAA8177B8D9}"/>
              </a:ext>
            </a:extLst>
          </p:cNvPr>
          <p:cNvSpPr>
            <a:spLocks noGrp="1"/>
          </p:cNvSpPr>
          <p:nvPr>
            <p:ph type="sldNum" sz="quarter" idx="12"/>
          </p:nvPr>
        </p:nvSpPr>
        <p:spPr/>
        <p:txBody>
          <a:bodyPr/>
          <a:lstStyle/>
          <a:p>
            <a:fld id="{19F0D81E-08B6-4A9B-BBF3-D68D8FB64539}" type="slidenum">
              <a:rPr lang="fr-FR" smtClean="0"/>
              <a:t>22</a:t>
            </a:fld>
            <a:endParaRPr lang="fr-FR"/>
          </a:p>
        </p:txBody>
      </p:sp>
      <p:sp>
        <p:nvSpPr>
          <p:cNvPr id="5" name="Espace réservé de la date 4">
            <a:extLst>
              <a:ext uri="{FF2B5EF4-FFF2-40B4-BE49-F238E27FC236}">
                <a16:creationId xmlns:a16="http://schemas.microsoft.com/office/drawing/2014/main" id="{15ED2F89-4D40-4498-A4B7-E9FC656EDA26}"/>
              </a:ext>
            </a:extLst>
          </p:cNvPr>
          <p:cNvSpPr>
            <a:spLocks noGrp="1"/>
          </p:cNvSpPr>
          <p:nvPr>
            <p:ph type="dt" sz="half" idx="10"/>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fr-FR" sz="1400" b="1" i="0" u="none" strike="noStrike" kern="1200" cap="none" spc="0" normalizeH="0" baseline="0" noProof="0" dirty="0">
                <a:ln>
                  <a:noFill/>
                </a:ln>
                <a:solidFill>
                  <a:srgbClr val="007D2B"/>
                </a:solidFill>
                <a:effectLst/>
                <a:uLnTx/>
                <a:uFillTx/>
                <a:latin typeface="Trebuchet MS"/>
                <a:ea typeface="+mn-ea"/>
                <a:cs typeface="Arial" charset="0"/>
              </a:rPr>
              <a:t>Assemblée Générale </a:t>
            </a:r>
            <a:r>
              <a:rPr kumimoji="0" lang="fr-FR" sz="1400" b="1" i="0" u="none" strike="noStrike" kern="1200" cap="none" spc="0" normalizeH="0" baseline="0" noProof="0" dirty="0" err="1">
                <a:ln>
                  <a:noFill/>
                </a:ln>
                <a:solidFill>
                  <a:srgbClr val="007D2B"/>
                </a:solidFill>
                <a:effectLst/>
                <a:uLnTx/>
                <a:uFillTx/>
                <a:latin typeface="Trebuchet MS"/>
                <a:ea typeface="+mn-ea"/>
                <a:cs typeface="Arial" charset="0"/>
              </a:rPr>
              <a:t>INITIATIV’Retraite</a:t>
            </a:r>
            <a:r>
              <a:rPr kumimoji="0" lang="fr-FR" sz="1400" b="1" i="0" u="none" strike="noStrike" kern="1200" cap="none" spc="0" normalizeH="0" baseline="0" noProof="0" dirty="0">
                <a:ln>
                  <a:noFill/>
                </a:ln>
                <a:solidFill>
                  <a:srgbClr val="007D2B"/>
                </a:solidFill>
                <a:effectLst/>
                <a:uLnTx/>
                <a:uFillTx/>
                <a:latin typeface="Trebuchet MS"/>
                <a:ea typeface="+mn-ea"/>
                <a:cs typeface="Arial" charset="0"/>
              </a:rPr>
              <a:t> 57</a:t>
            </a:r>
          </a:p>
          <a:p>
            <a:endParaRPr lang="fr-FR" dirty="0"/>
          </a:p>
        </p:txBody>
      </p:sp>
    </p:spTree>
    <p:extLst>
      <p:ext uri="{BB962C8B-B14F-4D97-AF65-F5344CB8AC3E}">
        <p14:creationId xmlns:p14="http://schemas.microsoft.com/office/powerpoint/2010/main" val="1899494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re 1"/>
          <p:cNvSpPr>
            <a:spLocks noGrp="1"/>
          </p:cNvSpPr>
          <p:nvPr>
            <p:ph type="title"/>
          </p:nvPr>
        </p:nvSpPr>
        <p:spPr>
          <a:xfrm>
            <a:off x="1416050" y="423863"/>
            <a:ext cx="8042275" cy="1082675"/>
          </a:xfrm>
        </p:spPr>
        <p:txBody>
          <a:bodyPr/>
          <a:lstStyle/>
          <a:p>
            <a:pPr algn="ctr" eaLnBrk="1" hangingPunct="1"/>
            <a:r>
              <a:rPr lang="fr-FR"/>
              <a:t>Les retraites</a:t>
            </a:r>
          </a:p>
        </p:txBody>
      </p:sp>
      <p:sp>
        <p:nvSpPr>
          <p:cNvPr id="15362" name="Espace réservé du contenu 2"/>
          <p:cNvSpPr>
            <a:spLocks noGrp="1"/>
          </p:cNvSpPr>
          <p:nvPr>
            <p:ph idx="1"/>
          </p:nvPr>
        </p:nvSpPr>
        <p:spPr/>
        <p:txBody>
          <a:bodyPr/>
          <a:lstStyle/>
          <a:p>
            <a:pPr marL="0" indent="0" algn="ctr" eaLnBrk="1" hangingPunct="1">
              <a:buFont typeface="Wingdings 3" pitchFamily="18" charset="2"/>
              <a:buNone/>
            </a:pPr>
            <a:endParaRPr lang="fr-FR" sz="3600"/>
          </a:p>
          <a:p>
            <a:pPr marL="0" indent="0" algn="ctr" eaLnBrk="1" hangingPunct="1">
              <a:buFont typeface="Wingdings 3" pitchFamily="18" charset="2"/>
              <a:buNone/>
            </a:pPr>
            <a:endParaRPr lang="fr-FR" sz="3600"/>
          </a:p>
          <a:p>
            <a:pPr marL="0" indent="0" algn="ctr" eaLnBrk="1" hangingPunct="1">
              <a:buFont typeface="Wingdings 3" pitchFamily="18" charset="2"/>
              <a:buNone/>
            </a:pPr>
            <a:r>
              <a:rPr lang="fr-FR" sz="3600"/>
              <a:t>Prenons du recul</a:t>
            </a:r>
          </a:p>
        </p:txBody>
      </p:sp>
      <p:sp>
        <p:nvSpPr>
          <p:cNvPr id="15363" name="Espace réservé de la date 3"/>
          <p:cNvSpPr>
            <a:spLocks noGrp="1"/>
          </p:cNvSpPr>
          <p:nvPr>
            <p:ph type="dt" sz="quarter" idx="10"/>
          </p:nvPr>
        </p:nvSpPr>
        <p:spPr bwMode="auto">
          <a:xfrm>
            <a:off x="6732588" y="6262688"/>
            <a:ext cx="4249737" cy="369887"/>
          </a:xfrm>
          <a:ln>
            <a:miter lim="800000"/>
            <a:headEnd/>
            <a:tailEnd/>
          </a:ln>
        </p:spPr>
        <p:txBody>
          <a:bodyPr wrap="square" numCol="1" anchorCtr="0" compatLnSpc="1">
            <a:prstTxWarp prst="textNoShape">
              <a:avLst/>
            </a:prstTxWarp>
          </a:bodyPr>
          <a:lstStyle/>
          <a:p>
            <a:pPr fontAlgn="base">
              <a:spcBef>
                <a:spcPct val="0"/>
              </a:spcBef>
              <a:spcAft>
                <a:spcPct val="0"/>
              </a:spcAft>
              <a:defRPr/>
            </a:pPr>
            <a:r>
              <a:rPr lang="fr-FR">
                <a:cs typeface="Arial" charset="0"/>
              </a:rPr>
              <a:t>Assemblée Générale INITIATIV’Retraite 57</a:t>
            </a:r>
          </a:p>
        </p:txBody>
      </p:sp>
      <p:sp>
        <p:nvSpPr>
          <p:cNvPr id="5" name="Espace réservé du numéro de diapositive 4"/>
          <p:cNvSpPr>
            <a:spLocks noGrp="1"/>
          </p:cNvSpPr>
          <p:nvPr>
            <p:ph type="sldNum" sz="quarter" idx="12"/>
          </p:nvPr>
        </p:nvSpPr>
        <p:spPr/>
        <p:txBody>
          <a:bodyPr/>
          <a:lstStyle/>
          <a:p>
            <a:pPr>
              <a:defRPr/>
            </a:pPr>
            <a:fld id="{3B010C1F-7556-4592-BFDA-4070E73FB6BF}" type="slidenum">
              <a:rPr lang="fr-FR"/>
              <a:pPr>
                <a:defRPr/>
              </a:pPr>
              <a:t>3</a:t>
            </a:fld>
            <a:endParaRPr 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re 1"/>
          <p:cNvSpPr>
            <a:spLocks noGrp="1"/>
          </p:cNvSpPr>
          <p:nvPr>
            <p:ph type="title"/>
          </p:nvPr>
        </p:nvSpPr>
        <p:spPr>
          <a:xfrm>
            <a:off x="1187450" y="155575"/>
            <a:ext cx="7610475" cy="1320800"/>
          </a:xfrm>
        </p:spPr>
        <p:txBody>
          <a:bodyPr/>
          <a:lstStyle/>
          <a:p>
            <a:pPr eaLnBrk="1" hangingPunct="1"/>
            <a:r>
              <a:rPr lang="fr-FR"/>
              <a:t>Prenons du recul: les inspirateurs</a:t>
            </a:r>
          </a:p>
        </p:txBody>
      </p:sp>
      <p:sp>
        <p:nvSpPr>
          <p:cNvPr id="3" name="Espace réservé du contenu 2"/>
          <p:cNvSpPr>
            <a:spLocks noGrp="1"/>
          </p:cNvSpPr>
          <p:nvPr>
            <p:ph idx="1"/>
          </p:nvPr>
        </p:nvSpPr>
        <p:spPr>
          <a:xfrm>
            <a:off x="677863" y="865188"/>
            <a:ext cx="7608887" cy="5541962"/>
          </a:xfrm>
        </p:spPr>
        <p:txBody>
          <a:bodyPr rtlCol="0">
            <a:normAutofit fontScale="85000" lnSpcReduction="20000"/>
          </a:bodyPr>
          <a:lstStyle/>
          <a:p>
            <a:pPr eaLnBrk="1" fontAlgn="auto" hangingPunct="1">
              <a:spcAft>
                <a:spcPts val="0"/>
              </a:spcAft>
              <a:buFont typeface="Wingdings 3" charset="2"/>
              <a:buChar char=""/>
              <a:defRPr/>
            </a:pPr>
            <a:r>
              <a:rPr lang="fr-FR" dirty="0">
                <a:solidFill>
                  <a:schemeClr val="tx1">
                    <a:lumMod val="75000"/>
                    <a:lumOff val="25000"/>
                  </a:schemeClr>
                </a:solidFill>
              </a:rPr>
              <a:t>Deux inspirations pour la protection sociale et donc les régimes de retraites:</a:t>
            </a:r>
          </a:p>
          <a:p>
            <a:pPr marL="0" indent="0" eaLnBrk="1" fontAlgn="auto" hangingPunct="1">
              <a:spcAft>
                <a:spcPts val="0"/>
              </a:spcAft>
              <a:buFont typeface="Wingdings 3" charset="2"/>
              <a:buNone/>
              <a:defRPr/>
            </a:pPr>
            <a:endParaRPr lang="fr-FR" dirty="0">
              <a:solidFill>
                <a:schemeClr val="tx1">
                  <a:lumMod val="75000"/>
                  <a:lumOff val="25000"/>
                </a:schemeClr>
              </a:solidFill>
            </a:endParaRPr>
          </a:p>
          <a:p>
            <a:pPr lvl="1" eaLnBrk="1" fontAlgn="auto" hangingPunct="1">
              <a:spcAft>
                <a:spcPts val="0"/>
              </a:spcAft>
              <a:defRPr/>
            </a:pPr>
            <a:r>
              <a:rPr lang="fr-FR" dirty="0">
                <a:solidFill>
                  <a:schemeClr val="tx1">
                    <a:lumMod val="75000"/>
                    <a:lumOff val="25000"/>
                  </a:schemeClr>
                </a:solidFill>
              </a:rPr>
              <a:t>Bismarckien: assuranciel</a:t>
            </a:r>
          </a:p>
          <a:p>
            <a:pPr lvl="2" eaLnBrk="1" fontAlgn="auto" hangingPunct="1">
              <a:spcAft>
                <a:spcPts val="0"/>
              </a:spcAft>
              <a:defRPr/>
            </a:pPr>
            <a:r>
              <a:rPr lang="fr-FR" dirty="0">
                <a:solidFill>
                  <a:schemeClr val="tx1">
                    <a:lumMod val="75000"/>
                    <a:lumOff val="25000"/>
                  </a:schemeClr>
                </a:solidFill>
              </a:rPr>
              <a:t>Protection sociale obligatoire mais non universelle</a:t>
            </a:r>
          </a:p>
          <a:p>
            <a:pPr lvl="2" eaLnBrk="1" fontAlgn="auto" hangingPunct="1">
              <a:spcAft>
                <a:spcPts val="0"/>
              </a:spcAft>
              <a:defRPr/>
            </a:pPr>
            <a:r>
              <a:rPr lang="fr-FR" dirty="0">
                <a:solidFill>
                  <a:schemeClr val="tx1">
                    <a:lumMod val="75000"/>
                    <a:lumOff val="25000"/>
                  </a:schemeClr>
                </a:solidFill>
              </a:rPr>
              <a:t>Reposant sur une base professionnelle et des cotisations acquittées par les salariés et les employeurs </a:t>
            </a:r>
          </a:p>
          <a:p>
            <a:pPr lvl="2" eaLnBrk="1" fontAlgn="auto" hangingPunct="1">
              <a:spcAft>
                <a:spcPts val="0"/>
              </a:spcAft>
              <a:defRPr/>
            </a:pPr>
            <a:r>
              <a:rPr lang="fr-FR" dirty="0">
                <a:solidFill>
                  <a:schemeClr val="tx1">
                    <a:lumMod val="75000"/>
                    <a:lumOff val="25000"/>
                  </a:schemeClr>
                </a:solidFill>
              </a:rPr>
              <a:t>La retraite est en proportion des cotisations versées</a:t>
            </a:r>
          </a:p>
          <a:p>
            <a:pPr lvl="2" eaLnBrk="1" fontAlgn="auto" hangingPunct="1">
              <a:spcAft>
                <a:spcPts val="0"/>
              </a:spcAft>
              <a:defRPr/>
            </a:pPr>
            <a:r>
              <a:rPr lang="fr-FR" dirty="0">
                <a:solidFill>
                  <a:schemeClr val="tx1">
                    <a:lumMod val="75000"/>
                    <a:lumOff val="25000"/>
                  </a:schemeClr>
                </a:solidFill>
              </a:rPr>
              <a:t>Gestion paritaire par les partenaires sociaux</a:t>
            </a:r>
          </a:p>
          <a:p>
            <a:pPr lvl="1" eaLnBrk="1" fontAlgn="auto" hangingPunct="1">
              <a:spcAft>
                <a:spcPts val="0"/>
              </a:spcAft>
              <a:defRPr/>
            </a:pPr>
            <a:r>
              <a:rPr lang="fr-FR" dirty="0">
                <a:solidFill>
                  <a:schemeClr val="tx1">
                    <a:lumMod val="75000"/>
                    <a:lumOff val="25000"/>
                  </a:schemeClr>
                </a:solidFill>
              </a:rPr>
              <a:t>Beveridgien: assistanciel et universel</a:t>
            </a:r>
          </a:p>
          <a:p>
            <a:pPr lvl="2" eaLnBrk="1" fontAlgn="auto" hangingPunct="1">
              <a:spcAft>
                <a:spcPts val="0"/>
              </a:spcAft>
              <a:defRPr/>
            </a:pPr>
            <a:r>
              <a:rPr lang="fr-FR" dirty="0">
                <a:solidFill>
                  <a:schemeClr val="tx1">
                    <a:lumMod val="75000"/>
                    <a:lumOff val="25000"/>
                  </a:schemeClr>
                </a:solidFill>
              </a:rPr>
              <a:t>Etatique financé l’impôt</a:t>
            </a:r>
          </a:p>
          <a:p>
            <a:pPr lvl="2" eaLnBrk="1" fontAlgn="auto" hangingPunct="1">
              <a:spcAft>
                <a:spcPts val="0"/>
              </a:spcAft>
              <a:defRPr/>
            </a:pPr>
            <a:r>
              <a:rPr lang="fr-FR" dirty="0">
                <a:solidFill>
                  <a:schemeClr val="tx1">
                    <a:lumMod val="75000"/>
                    <a:lumOff val="25000"/>
                  </a:schemeClr>
                </a:solidFill>
              </a:rPr>
              <a:t>Couverture minimum égale pour tous</a:t>
            </a:r>
          </a:p>
          <a:p>
            <a:pPr lvl="2" eaLnBrk="1" fontAlgn="auto" hangingPunct="1">
              <a:spcAft>
                <a:spcPts val="0"/>
              </a:spcAft>
              <a:defRPr/>
            </a:pPr>
            <a:r>
              <a:rPr lang="fr-FR" dirty="0">
                <a:solidFill>
                  <a:schemeClr val="tx1">
                    <a:lumMod val="75000"/>
                    <a:lumOff val="25000"/>
                  </a:schemeClr>
                </a:solidFill>
              </a:rPr>
              <a:t>Chacun peut compléter par une épargne personnelle</a:t>
            </a:r>
          </a:p>
          <a:p>
            <a:pPr lvl="2" eaLnBrk="1" fontAlgn="auto" hangingPunct="1">
              <a:spcAft>
                <a:spcPts val="0"/>
              </a:spcAft>
              <a:defRPr/>
            </a:pPr>
            <a:endParaRPr lang="fr-FR" dirty="0">
              <a:solidFill>
                <a:schemeClr val="tx1">
                  <a:lumMod val="75000"/>
                  <a:lumOff val="25000"/>
                </a:schemeClr>
              </a:solidFill>
            </a:endParaRPr>
          </a:p>
          <a:p>
            <a:pPr eaLnBrk="1" fontAlgn="auto" hangingPunct="1">
              <a:spcAft>
                <a:spcPts val="0"/>
              </a:spcAft>
              <a:buFont typeface="Wingdings 3" charset="2"/>
              <a:buChar char=""/>
              <a:defRPr/>
            </a:pPr>
            <a:r>
              <a:rPr lang="fr-FR" dirty="0">
                <a:solidFill>
                  <a:schemeClr val="tx1">
                    <a:lumMod val="75000"/>
                    <a:lumOff val="25000"/>
                  </a:schemeClr>
                </a:solidFill>
              </a:rPr>
              <a:t>Notre protection sociale s’est surtout construite sur des bases </a:t>
            </a:r>
            <a:r>
              <a:rPr lang="fr-FR" dirty="0" err="1">
                <a:solidFill>
                  <a:schemeClr val="tx1">
                    <a:lumMod val="75000"/>
                    <a:lumOff val="25000"/>
                  </a:schemeClr>
                </a:solidFill>
              </a:rPr>
              <a:t>Bismarkiennes</a:t>
            </a:r>
            <a:endParaRPr lang="fr-FR" dirty="0">
              <a:solidFill>
                <a:schemeClr val="tx1">
                  <a:lumMod val="75000"/>
                  <a:lumOff val="25000"/>
                </a:schemeClr>
              </a:solidFill>
            </a:endParaRPr>
          </a:p>
        </p:txBody>
      </p:sp>
      <p:sp>
        <p:nvSpPr>
          <p:cNvPr id="16387" name="Espace réservé de la date 3"/>
          <p:cNvSpPr>
            <a:spLocks noGrp="1"/>
          </p:cNvSpPr>
          <p:nvPr>
            <p:ph type="dt" sz="quarter" idx="10"/>
          </p:nvPr>
        </p:nvSpPr>
        <p:spPr bwMode="auto">
          <a:xfrm>
            <a:off x="7205663" y="6042025"/>
            <a:ext cx="911225" cy="365125"/>
          </a:xfrm>
          <a:ln>
            <a:miter lim="800000"/>
            <a:headEnd/>
            <a:tailEnd/>
          </a:ln>
        </p:spPr>
        <p:txBody>
          <a:bodyPr wrap="square" numCol="1" anchorCtr="0" compatLnSpc="1">
            <a:prstTxWarp prst="textNoShape">
              <a:avLst/>
            </a:prstTxWarp>
          </a:bodyPr>
          <a:lstStyle/>
          <a:p>
            <a:pPr fontAlgn="base">
              <a:lnSpc>
                <a:spcPct val="90000"/>
              </a:lnSpc>
              <a:spcBef>
                <a:spcPct val="0"/>
              </a:spcBef>
              <a:spcAft>
                <a:spcPts val="600"/>
              </a:spcAft>
              <a:defRPr/>
            </a:pPr>
            <a:r>
              <a:rPr lang="fr-FR" sz="600">
                <a:solidFill>
                  <a:srgbClr val="FFFFFF"/>
                </a:solidFill>
                <a:cs typeface="Arial" charset="0"/>
              </a:rPr>
              <a:t>Assemblée Générale INITIATIV’Retraite 51 - 08</a:t>
            </a:r>
          </a:p>
        </p:txBody>
      </p:sp>
      <p:sp>
        <p:nvSpPr>
          <p:cNvPr id="5" name="Espace réservé du numéro de diapositive 4"/>
          <p:cNvSpPr>
            <a:spLocks noGrp="1"/>
          </p:cNvSpPr>
          <p:nvPr>
            <p:ph type="sldNum" sz="quarter" idx="12"/>
          </p:nvPr>
        </p:nvSpPr>
        <p:spPr>
          <a:xfrm>
            <a:off x="8589963" y="6042025"/>
            <a:ext cx="684212" cy="365125"/>
          </a:xfrm>
        </p:spPr>
        <p:txBody>
          <a:bodyPr>
            <a:normAutofit/>
          </a:bodyPr>
          <a:lstStyle/>
          <a:p>
            <a:pPr>
              <a:spcAft>
                <a:spcPts val="600"/>
              </a:spcAft>
              <a:defRPr/>
            </a:pPr>
            <a:fld id="{44A94BBB-BC8F-4FF5-BAB0-43637500E058}" type="slidenum">
              <a:rPr lang="fr-FR">
                <a:solidFill>
                  <a:srgbClr val="FFFFFF"/>
                </a:solidFill>
              </a:rPr>
              <a:pPr>
                <a:spcAft>
                  <a:spcPts val="600"/>
                </a:spcAft>
                <a:defRPr/>
              </a:pPr>
              <a:t>4</a:t>
            </a:fld>
            <a:endParaRPr lang="fr-FR">
              <a:solidFill>
                <a:srgbClr val="FFFFFF"/>
              </a:solidFill>
            </a:endParaRPr>
          </a:p>
        </p:txBody>
      </p:sp>
      <p:pic>
        <p:nvPicPr>
          <p:cNvPr id="16389" name="Image 6"/>
          <p:cNvPicPr>
            <a:picLocks noChangeAspect="1"/>
          </p:cNvPicPr>
          <p:nvPr/>
        </p:nvPicPr>
        <p:blipFill>
          <a:blip r:embed="rId2"/>
          <a:srcRect/>
          <a:stretch>
            <a:fillRect/>
          </a:stretch>
        </p:blipFill>
        <p:spPr bwMode="auto">
          <a:xfrm>
            <a:off x="8932863" y="549275"/>
            <a:ext cx="1760537" cy="2301875"/>
          </a:xfrm>
          <a:prstGeom prst="rect">
            <a:avLst/>
          </a:prstGeom>
          <a:noFill/>
          <a:ln w="9525">
            <a:noFill/>
            <a:miter lim="800000"/>
            <a:headEnd/>
            <a:tailEnd/>
          </a:ln>
        </p:spPr>
      </p:pic>
      <p:sp>
        <p:nvSpPr>
          <p:cNvPr id="16390" name="ZoneTexte 8"/>
          <p:cNvSpPr txBox="1">
            <a:spLocks noChangeArrowheads="1"/>
          </p:cNvSpPr>
          <p:nvPr/>
        </p:nvSpPr>
        <p:spPr bwMode="auto">
          <a:xfrm>
            <a:off x="8932863" y="2800350"/>
            <a:ext cx="1844675" cy="306388"/>
          </a:xfrm>
          <a:prstGeom prst="rect">
            <a:avLst/>
          </a:prstGeom>
          <a:noFill/>
          <a:ln w="9525">
            <a:noFill/>
            <a:miter lim="800000"/>
            <a:headEnd/>
            <a:tailEnd/>
          </a:ln>
        </p:spPr>
        <p:txBody>
          <a:bodyPr>
            <a:spAutoFit/>
          </a:bodyPr>
          <a:lstStyle/>
          <a:p>
            <a:pPr algn="ctr"/>
            <a:r>
              <a:rPr lang="fr-FR" sz="1400">
                <a:latin typeface="Trebuchet MS" pitchFamily="34" charset="0"/>
              </a:rPr>
              <a:t>Otto Von Bismark</a:t>
            </a:r>
          </a:p>
        </p:txBody>
      </p:sp>
      <p:pic>
        <p:nvPicPr>
          <p:cNvPr id="16391" name="Image 10"/>
          <p:cNvPicPr>
            <a:picLocks noChangeAspect="1"/>
          </p:cNvPicPr>
          <p:nvPr/>
        </p:nvPicPr>
        <p:blipFill>
          <a:blip r:embed="rId3"/>
          <a:srcRect/>
          <a:stretch>
            <a:fillRect/>
          </a:stretch>
        </p:blipFill>
        <p:spPr bwMode="auto">
          <a:xfrm>
            <a:off x="8890000" y="3278188"/>
            <a:ext cx="1762125" cy="2200275"/>
          </a:xfrm>
          <a:prstGeom prst="rect">
            <a:avLst/>
          </a:prstGeom>
          <a:noFill/>
          <a:ln w="9525">
            <a:noFill/>
            <a:miter lim="800000"/>
            <a:headEnd/>
            <a:tailEnd/>
          </a:ln>
        </p:spPr>
      </p:pic>
      <p:sp>
        <p:nvSpPr>
          <p:cNvPr id="16392" name="ZoneTexte 11"/>
          <p:cNvSpPr txBox="1">
            <a:spLocks noChangeArrowheads="1"/>
          </p:cNvSpPr>
          <p:nvPr/>
        </p:nvSpPr>
        <p:spPr bwMode="auto">
          <a:xfrm>
            <a:off x="8848725" y="5478463"/>
            <a:ext cx="1844675" cy="307975"/>
          </a:xfrm>
          <a:prstGeom prst="rect">
            <a:avLst/>
          </a:prstGeom>
          <a:noFill/>
          <a:ln w="9525">
            <a:noFill/>
            <a:miter lim="800000"/>
            <a:headEnd/>
            <a:tailEnd/>
          </a:ln>
        </p:spPr>
        <p:txBody>
          <a:bodyPr>
            <a:spAutoFit/>
          </a:bodyPr>
          <a:lstStyle/>
          <a:p>
            <a:pPr algn="ctr"/>
            <a:r>
              <a:rPr lang="fr-FR" sz="1400">
                <a:latin typeface="Trebuchet MS" pitchFamily="34" charset="0"/>
              </a:rPr>
              <a:t>William Beveridge</a:t>
            </a:r>
          </a:p>
        </p:txBody>
      </p:sp>
      <p:sp>
        <p:nvSpPr>
          <p:cNvPr id="16393" name="Espace réservé de la date 3"/>
          <p:cNvSpPr txBox="1">
            <a:spLocks/>
          </p:cNvSpPr>
          <p:nvPr/>
        </p:nvSpPr>
        <p:spPr bwMode="auto">
          <a:xfrm>
            <a:off x="6732588" y="6262688"/>
            <a:ext cx="4338637" cy="369887"/>
          </a:xfrm>
          <a:prstGeom prst="rect">
            <a:avLst/>
          </a:prstGeom>
          <a:noFill/>
          <a:ln w="9525">
            <a:noFill/>
            <a:miter lim="800000"/>
            <a:headEnd/>
            <a:tailEnd/>
          </a:ln>
        </p:spPr>
        <p:txBody>
          <a:bodyPr anchor="ctr"/>
          <a:lstStyle/>
          <a:p>
            <a:r>
              <a:rPr lang="fr-FR" sz="1400" b="1">
                <a:solidFill>
                  <a:srgbClr val="007D2B"/>
                </a:solidFill>
                <a:latin typeface="Trebuchet MS" pitchFamily="34" charset="0"/>
              </a:rPr>
              <a:t>Assemblée Générale INITIATIV’Retraite 57</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re 1"/>
          <p:cNvSpPr>
            <a:spLocks noGrp="1"/>
          </p:cNvSpPr>
          <p:nvPr>
            <p:ph type="title"/>
          </p:nvPr>
        </p:nvSpPr>
        <p:spPr>
          <a:xfrm>
            <a:off x="1098550" y="368300"/>
            <a:ext cx="9823450" cy="835025"/>
          </a:xfrm>
        </p:spPr>
        <p:txBody>
          <a:bodyPr/>
          <a:lstStyle/>
          <a:p>
            <a:pPr eaLnBrk="1" hangingPunct="1"/>
            <a:r>
              <a:rPr lang="fr-FR"/>
              <a:t>Prenons du recul: capitalisation et répartition</a:t>
            </a:r>
          </a:p>
        </p:txBody>
      </p:sp>
      <p:sp>
        <p:nvSpPr>
          <p:cNvPr id="3" name="Espace réservé du contenu 2"/>
          <p:cNvSpPr>
            <a:spLocks noGrp="1"/>
          </p:cNvSpPr>
          <p:nvPr>
            <p:ph idx="1"/>
          </p:nvPr>
        </p:nvSpPr>
        <p:spPr>
          <a:xfrm>
            <a:off x="482600" y="1125538"/>
            <a:ext cx="9823450" cy="5364162"/>
          </a:xfrm>
        </p:spPr>
        <p:txBody>
          <a:bodyPr rtlCol="0">
            <a:normAutofit fontScale="85000" lnSpcReduction="10000"/>
          </a:bodyPr>
          <a:lstStyle/>
          <a:p>
            <a:pPr eaLnBrk="1" fontAlgn="auto" hangingPunct="1">
              <a:spcAft>
                <a:spcPts val="0"/>
              </a:spcAft>
              <a:buFont typeface="Wingdings 3" charset="2"/>
              <a:buChar char=""/>
              <a:defRPr/>
            </a:pPr>
            <a:r>
              <a:rPr lang="fr-FR" dirty="0">
                <a:solidFill>
                  <a:schemeClr val="tx1">
                    <a:lumMod val="75000"/>
                    <a:lumOff val="25000"/>
                  </a:schemeClr>
                </a:solidFill>
              </a:rPr>
              <a:t>Retraites: ne pas confondre capitalisation et répartition</a:t>
            </a:r>
          </a:p>
          <a:p>
            <a:pPr lvl="1" eaLnBrk="1" fontAlgn="auto" hangingPunct="1">
              <a:spcAft>
                <a:spcPts val="0"/>
              </a:spcAft>
              <a:defRPr/>
            </a:pPr>
            <a:r>
              <a:rPr lang="fr-FR" dirty="0">
                <a:solidFill>
                  <a:schemeClr val="tx1">
                    <a:lumMod val="75000"/>
                    <a:lumOff val="25000"/>
                  </a:schemeClr>
                </a:solidFill>
              </a:rPr>
              <a:t>Capitalisation: </a:t>
            </a:r>
          </a:p>
          <a:p>
            <a:pPr lvl="2" eaLnBrk="1" fontAlgn="auto" hangingPunct="1">
              <a:spcAft>
                <a:spcPts val="0"/>
              </a:spcAft>
              <a:defRPr/>
            </a:pPr>
            <a:r>
              <a:rPr lang="fr-FR" dirty="0">
                <a:solidFill>
                  <a:schemeClr val="tx1">
                    <a:lumMod val="75000"/>
                    <a:lumOff val="25000"/>
                  </a:schemeClr>
                </a:solidFill>
              </a:rPr>
              <a:t>Épargner pour financer sa propre retraite le moment venu </a:t>
            </a:r>
          </a:p>
          <a:p>
            <a:pPr lvl="2" eaLnBrk="1" fontAlgn="auto" hangingPunct="1">
              <a:spcAft>
                <a:spcPts val="0"/>
              </a:spcAft>
              <a:defRPr/>
            </a:pPr>
            <a:r>
              <a:rPr lang="fr-FR" dirty="0">
                <a:solidFill>
                  <a:schemeClr val="tx1">
                    <a:lumMod val="75000"/>
                    <a:lumOff val="25000"/>
                  </a:schemeClr>
                </a:solidFill>
              </a:rPr>
              <a:t>Argent placé sur les marchés financiers avec un risque de retournement</a:t>
            </a:r>
          </a:p>
          <a:p>
            <a:pPr lvl="2" eaLnBrk="1" fontAlgn="auto" hangingPunct="1">
              <a:spcAft>
                <a:spcPts val="0"/>
              </a:spcAft>
              <a:defRPr/>
            </a:pPr>
            <a:r>
              <a:rPr lang="fr-FR" dirty="0">
                <a:solidFill>
                  <a:schemeClr val="tx1">
                    <a:lumMod val="75000"/>
                    <a:lumOff val="25000"/>
                  </a:schemeClr>
                </a:solidFill>
              </a:rPr>
              <a:t>Le produit d’épargne n’est pas à « prestations définies » mais à « cotisations définies »</a:t>
            </a:r>
          </a:p>
          <a:p>
            <a:pPr lvl="1" eaLnBrk="1" fontAlgn="auto" hangingPunct="1">
              <a:spcAft>
                <a:spcPts val="0"/>
              </a:spcAft>
              <a:defRPr/>
            </a:pPr>
            <a:r>
              <a:rPr lang="fr-FR" dirty="0">
                <a:solidFill>
                  <a:schemeClr val="tx1">
                    <a:lumMod val="75000"/>
                    <a:lumOff val="25000"/>
                  </a:schemeClr>
                </a:solidFill>
              </a:rPr>
              <a:t>Répartition: </a:t>
            </a:r>
          </a:p>
          <a:p>
            <a:pPr lvl="2" eaLnBrk="1" fontAlgn="auto" hangingPunct="1">
              <a:spcAft>
                <a:spcPts val="0"/>
              </a:spcAft>
              <a:defRPr/>
            </a:pPr>
            <a:r>
              <a:rPr lang="fr-FR" dirty="0">
                <a:solidFill>
                  <a:schemeClr val="tx1">
                    <a:lumMod val="75000"/>
                    <a:lumOff val="25000"/>
                  </a:schemeClr>
                </a:solidFill>
              </a:rPr>
              <a:t>les cotisations versées par les actifs sont immédiatement  utilisées pour payer les pensions des retraités</a:t>
            </a:r>
          </a:p>
          <a:p>
            <a:pPr lvl="2" eaLnBrk="1" fontAlgn="auto" hangingPunct="1">
              <a:spcAft>
                <a:spcPts val="0"/>
              </a:spcAft>
              <a:defRPr/>
            </a:pPr>
            <a:r>
              <a:rPr lang="fr-FR" dirty="0">
                <a:solidFill>
                  <a:schemeClr val="tx1">
                    <a:lumMod val="75000"/>
                    <a:lumOff val="25000"/>
                  </a:schemeClr>
                </a:solidFill>
              </a:rPr>
              <a:t>Solidarité entre les </a:t>
            </a:r>
            <a:r>
              <a:rPr lang="fr-FR" sz="2100" dirty="0">
                <a:solidFill>
                  <a:schemeClr val="tx1">
                    <a:lumMod val="75000"/>
                    <a:lumOff val="25000"/>
                  </a:schemeClr>
                </a:solidFill>
              </a:rPr>
              <a:t>générations et les professions</a:t>
            </a:r>
          </a:p>
          <a:p>
            <a:pPr lvl="2" eaLnBrk="1" fontAlgn="auto" hangingPunct="1">
              <a:spcAft>
                <a:spcPts val="0"/>
              </a:spcAft>
              <a:defRPr/>
            </a:pPr>
            <a:r>
              <a:rPr lang="fr-FR" dirty="0">
                <a:solidFill>
                  <a:schemeClr val="tx1">
                    <a:lumMod val="75000"/>
                    <a:lumOff val="25000"/>
                  </a:schemeClr>
                </a:solidFill>
              </a:rPr>
              <a:t>Permet de garantir une pension pendant toute la retraite</a:t>
            </a:r>
          </a:p>
          <a:p>
            <a:pPr lvl="2" eaLnBrk="1" fontAlgn="auto" hangingPunct="1">
              <a:spcAft>
                <a:spcPts val="0"/>
              </a:spcAft>
              <a:defRPr/>
            </a:pPr>
            <a:r>
              <a:rPr lang="fr-FR" dirty="0">
                <a:solidFill>
                  <a:schemeClr val="tx1">
                    <a:lumMod val="75000"/>
                    <a:lumOff val="25000"/>
                  </a:schemeClr>
                </a:solidFill>
              </a:rPr>
              <a:t>Le système ne peut pas faire faillite </a:t>
            </a:r>
            <a:r>
              <a:rPr lang="fr-FR" sz="2100" dirty="0">
                <a:solidFill>
                  <a:schemeClr val="tx1">
                    <a:lumMod val="75000"/>
                    <a:lumOff val="25000"/>
                  </a:schemeClr>
                </a:solidFill>
              </a:rPr>
              <a:t>mais doit être adapté aux facteurs économique</a:t>
            </a:r>
          </a:p>
          <a:p>
            <a:pPr algn="just" eaLnBrk="1" fontAlgn="auto" hangingPunct="1">
              <a:spcAft>
                <a:spcPts val="0"/>
              </a:spcAft>
              <a:buFont typeface="Wingdings 3" charset="2"/>
              <a:buChar char=""/>
              <a:defRPr/>
            </a:pPr>
            <a:r>
              <a:rPr lang="fr-FR" dirty="0">
                <a:solidFill>
                  <a:schemeClr val="tx1">
                    <a:lumMod val="75000"/>
                    <a:lumOff val="25000"/>
                  </a:schemeClr>
                </a:solidFill>
              </a:rPr>
              <a:t>Les deux systèmes peuvent se compléter (Plans d’épargne retraite individuels ou collectifs…)</a:t>
            </a:r>
          </a:p>
          <a:p>
            <a:pPr algn="just" eaLnBrk="1" fontAlgn="auto" hangingPunct="1">
              <a:spcAft>
                <a:spcPts val="0"/>
              </a:spcAft>
              <a:buFont typeface="Wingdings 3" charset="2"/>
              <a:buChar char=""/>
              <a:defRPr/>
            </a:pPr>
            <a:r>
              <a:rPr lang="fr-FR">
                <a:solidFill>
                  <a:schemeClr val="tx1">
                    <a:lumMod val="75000"/>
                    <a:lumOff val="25000"/>
                  </a:schemeClr>
                </a:solidFill>
              </a:rPr>
              <a:t>Les français restent très attachés au principe de répartition</a:t>
            </a:r>
          </a:p>
          <a:p>
            <a:pPr marL="0" indent="0" algn="just" eaLnBrk="1" fontAlgn="auto" hangingPunct="1">
              <a:spcAft>
                <a:spcPts val="0"/>
              </a:spcAft>
              <a:buFont typeface="Wingdings 3" charset="2"/>
              <a:buNone/>
              <a:defRPr/>
            </a:pPr>
            <a:endParaRPr lang="fr-FR" dirty="0">
              <a:solidFill>
                <a:schemeClr val="tx1">
                  <a:lumMod val="75000"/>
                  <a:lumOff val="25000"/>
                </a:schemeClr>
              </a:solidFill>
            </a:endParaRPr>
          </a:p>
          <a:p>
            <a:pPr algn="just" eaLnBrk="1" fontAlgn="auto" hangingPunct="1">
              <a:spcAft>
                <a:spcPts val="0"/>
              </a:spcAft>
              <a:buFont typeface="Wingdings 3" charset="2"/>
              <a:buChar char=""/>
              <a:defRPr/>
            </a:pPr>
            <a:endParaRPr lang="fr-FR" dirty="0">
              <a:solidFill>
                <a:schemeClr val="tx1">
                  <a:lumMod val="75000"/>
                  <a:lumOff val="25000"/>
                </a:schemeClr>
              </a:solidFill>
            </a:endParaRPr>
          </a:p>
          <a:p>
            <a:pPr algn="just" eaLnBrk="1" fontAlgn="auto" hangingPunct="1">
              <a:spcAft>
                <a:spcPts val="0"/>
              </a:spcAft>
              <a:buFont typeface="Wingdings 3" charset="2"/>
              <a:buChar char=""/>
              <a:defRPr/>
            </a:pPr>
            <a:endParaRPr lang="fr-FR" dirty="0">
              <a:solidFill>
                <a:schemeClr val="tx1">
                  <a:lumMod val="75000"/>
                  <a:lumOff val="25000"/>
                </a:schemeClr>
              </a:solidFill>
            </a:endParaRPr>
          </a:p>
          <a:p>
            <a:pPr lvl="2" eaLnBrk="1" fontAlgn="auto" hangingPunct="1">
              <a:spcAft>
                <a:spcPts val="0"/>
              </a:spcAft>
              <a:defRPr/>
            </a:pPr>
            <a:endParaRPr lang="fr-FR" dirty="0">
              <a:solidFill>
                <a:schemeClr val="tx1">
                  <a:lumMod val="75000"/>
                  <a:lumOff val="25000"/>
                </a:schemeClr>
              </a:solidFill>
            </a:endParaRPr>
          </a:p>
          <a:p>
            <a:pPr eaLnBrk="1" fontAlgn="auto" hangingPunct="1">
              <a:spcAft>
                <a:spcPts val="0"/>
              </a:spcAft>
              <a:buFont typeface="Wingdings 3" charset="2"/>
              <a:buChar char=""/>
              <a:defRPr/>
            </a:pPr>
            <a:endParaRPr lang="fr-FR" dirty="0">
              <a:solidFill>
                <a:schemeClr val="tx1">
                  <a:lumMod val="75000"/>
                  <a:lumOff val="25000"/>
                </a:schemeClr>
              </a:solidFill>
            </a:endParaRPr>
          </a:p>
        </p:txBody>
      </p:sp>
      <p:sp>
        <p:nvSpPr>
          <p:cNvPr id="17411" name="Espace réservé de la date 3"/>
          <p:cNvSpPr>
            <a:spLocks noGrp="1"/>
          </p:cNvSpPr>
          <p:nvPr>
            <p:ph type="dt" sz="quarter" idx="10"/>
          </p:nvPr>
        </p:nvSpPr>
        <p:spPr bwMode="auto">
          <a:xfrm>
            <a:off x="6732588" y="6262688"/>
            <a:ext cx="4111625" cy="369887"/>
          </a:xfrm>
          <a:ln>
            <a:miter lim="800000"/>
            <a:headEnd/>
            <a:tailEnd/>
          </a:ln>
        </p:spPr>
        <p:txBody>
          <a:bodyPr wrap="square" numCol="1" anchorCtr="0" compatLnSpc="1">
            <a:prstTxWarp prst="textNoShape">
              <a:avLst/>
            </a:prstTxWarp>
          </a:bodyPr>
          <a:lstStyle/>
          <a:p>
            <a:pPr fontAlgn="base">
              <a:spcBef>
                <a:spcPct val="0"/>
              </a:spcBef>
              <a:spcAft>
                <a:spcPct val="0"/>
              </a:spcAft>
            </a:pPr>
            <a:r>
              <a:rPr lang="fr-FR">
                <a:cs typeface="Arial" charset="0"/>
              </a:rPr>
              <a:t>Assemblée Générale INITIATIV’Retraite 57</a:t>
            </a:r>
          </a:p>
        </p:txBody>
      </p:sp>
      <p:sp>
        <p:nvSpPr>
          <p:cNvPr id="5" name="Espace réservé du numéro de diapositive 4"/>
          <p:cNvSpPr>
            <a:spLocks noGrp="1"/>
          </p:cNvSpPr>
          <p:nvPr>
            <p:ph type="sldNum" sz="quarter" idx="12"/>
          </p:nvPr>
        </p:nvSpPr>
        <p:spPr/>
        <p:txBody>
          <a:bodyPr/>
          <a:lstStyle/>
          <a:p>
            <a:pPr>
              <a:defRPr/>
            </a:pPr>
            <a:fld id="{B1291AEE-1367-4BD5-926B-1DBACAA41757}" type="slidenum">
              <a:rPr lang="fr-FR"/>
              <a:pPr>
                <a:defRPr/>
              </a:pPr>
              <a:t>5</a:t>
            </a:fld>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re 1"/>
          <p:cNvSpPr>
            <a:spLocks noGrp="1"/>
          </p:cNvSpPr>
          <p:nvPr>
            <p:ph type="title"/>
          </p:nvPr>
        </p:nvSpPr>
        <p:spPr/>
        <p:txBody>
          <a:bodyPr/>
          <a:lstStyle/>
          <a:p>
            <a:pPr eaLnBrk="1" hangingPunct="1"/>
            <a:r>
              <a:rPr lang="fr-FR"/>
              <a:t>Prenons du recul: les risques</a:t>
            </a:r>
          </a:p>
        </p:txBody>
      </p:sp>
      <p:sp>
        <p:nvSpPr>
          <p:cNvPr id="3" name="Espace réservé du contenu 2"/>
          <p:cNvSpPr>
            <a:spLocks noGrp="1"/>
          </p:cNvSpPr>
          <p:nvPr>
            <p:ph idx="1"/>
          </p:nvPr>
        </p:nvSpPr>
        <p:spPr>
          <a:xfrm>
            <a:off x="674688" y="1268413"/>
            <a:ext cx="9823450" cy="4886325"/>
          </a:xfrm>
        </p:spPr>
        <p:txBody>
          <a:bodyPr rtlCol="0">
            <a:normAutofit/>
          </a:bodyPr>
          <a:lstStyle/>
          <a:p>
            <a:pPr eaLnBrk="1" fontAlgn="auto" hangingPunct="1">
              <a:spcAft>
                <a:spcPts val="0"/>
              </a:spcAft>
              <a:buFont typeface="Wingdings 3" charset="2"/>
              <a:buChar char=""/>
              <a:defRPr/>
            </a:pPr>
            <a:r>
              <a:rPr lang="fr-FR" b="1" dirty="0">
                <a:solidFill>
                  <a:schemeClr val="tx1">
                    <a:lumMod val="75000"/>
                    <a:lumOff val="25000"/>
                  </a:schemeClr>
                </a:solidFill>
              </a:rPr>
              <a:t>La capitalisation et ses risques:</a:t>
            </a:r>
            <a:r>
              <a:rPr lang="fr-FR" dirty="0">
                <a:solidFill>
                  <a:schemeClr val="tx1">
                    <a:lumMod val="75000"/>
                    <a:lumOff val="25000"/>
                  </a:schemeClr>
                </a:solidFill>
              </a:rPr>
              <a:t> </a:t>
            </a:r>
          </a:p>
          <a:p>
            <a:pPr lvl="1" eaLnBrk="1" fontAlgn="auto" hangingPunct="1">
              <a:spcAft>
                <a:spcPts val="0"/>
              </a:spcAft>
              <a:defRPr/>
            </a:pPr>
            <a:r>
              <a:rPr lang="fr-FR" dirty="0">
                <a:solidFill>
                  <a:schemeClr val="tx1">
                    <a:lumMod val="75000"/>
                    <a:lumOff val="25000"/>
                  </a:schemeClr>
                </a:solidFill>
              </a:rPr>
              <a:t>Aucune garantie quant à l’épargne</a:t>
            </a:r>
          </a:p>
          <a:p>
            <a:pPr lvl="1" eaLnBrk="1" fontAlgn="auto" hangingPunct="1">
              <a:spcAft>
                <a:spcPts val="0"/>
              </a:spcAft>
              <a:defRPr/>
            </a:pPr>
            <a:endParaRPr lang="fr-FR" dirty="0">
              <a:solidFill>
                <a:schemeClr val="tx1">
                  <a:lumMod val="75000"/>
                  <a:lumOff val="25000"/>
                </a:schemeClr>
              </a:solidFill>
            </a:endParaRPr>
          </a:p>
          <a:p>
            <a:pPr lvl="1" eaLnBrk="1" fontAlgn="auto" hangingPunct="1">
              <a:spcAft>
                <a:spcPts val="0"/>
              </a:spcAft>
              <a:defRPr/>
            </a:pPr>
            <a:endParaRPr lang="fr-FR" dirty="0">
              <a:solidFill>
                <a:schemeClr val="tx1">
                  <a:lumMod val="75000"/>
                  <a:lumOff val="25000"/>
                </a:schemeClr>
              </a:solidFill>
            </a:endParaRPr>
          </a:p>
          <a:p>
            <a:pPr marL="342900" lvl="1" indent="-342900" eaLnBrk="1" fontAlgn="auto" hangingPunct="1">
              <a:spcAft>
                <a:spcPts val="0"/>
              </a:spcAft>
              <a:buFont typeface="Wingdings 3" panose="05040102010807070707" pitchFamily="18" charset="2"/>
              <a:buChar char="u"/>
              <a:defRPr/>
            </a:pPr>
            <a:r>
              <a:rPr lang="fr-FR" b="1" dirty="0">
                <a:solidFill>
                  <a:schemeClr val="tx1"/>
                </a:solidFill>
                <a:sym typeface="Wingdings 3" panose="05040102010807070707" pitchFamily="18" charset="2"/>
              </a:rPr>
              <a:t>La répartition et ses risques</a:t>
            </a:r>
          </a:p>
          <a:p>
            <a:pPr marL="742950" lvl="2" indent="-342900" eaLnBrk="1" fontAlgn="auto" hangingPunct="1">
              <a:spcAft>
                <a:spcPts val="0"/>
              </a:spcAft>
              <a:buFont typeface="Courier New" panose="02070309020205020404" pitchFamily="49" charset="0"/>
              <a:buChar char="o"/>
              <a:defRPr/>
            </a:pPr>
            <a:r>
              <a:rPr lang="fr-FR" dirty="0">
                <a:solidFill>
                  <a:schemeClr val="tx1"/>
                </a:solidFill>
                <a:sym typeface="Wingdings 3" panose="05040102010807070707" pitchFamily="18" charset="2"/>
              </a:rPr>
              <a:t>Perte d’équilibre du système</a:t>
            </a:r>
          </a:p>
          <a:p>
            <a:pPr marL="742950" lvl="2" indent="-342900" eaLnBrk="1" fontAlgn="auto" hangingPunct="1">
              <a:spcAft>
                <a:spcPts val="0"/>
              </a:spcAft>
              <a:buFont typeface="Courier New" panose="02070309020205020404" pitchFamily="49" charset="0"/>
              <a:buChar char="o"/>
              <a:defRPr/>
            </a:pPr>
            <a:r>
              <a:rPr lang="fr-FR" dirty="0">
                <a:solidFill>
                  <a:schemeClr val="tx1"/>
                </a:solidFill>
                <a:sym typeface="Wingdings 3" panose="05040102010807070707" pitchFamily="18" charset="2"/>
              </a:rPr>
              <a:t>Déficit </a:t>
            </a:r>
          </a:p>
          <a:p>
            <a:pPr lvl="1" eaLnBrk="1" fontAlgn="auto" hangingPunct="1">
              <a:spcAft>
                <a:spcPts val="0"/>
              </a:spcAft>
              <a:defRPr/>
            </a:pPr>
            <a:endParaRPr lang="fr-FR" dirty="0">
              <a:solidFill>
                <a:schemeClr val="tx1">
                  <a:lumMod val="75000"/>
                  <a:lumOff val="25000"/>
                </a:schemeClr>
              </a:solidFill>
            </a:endParaRPr>
          </a:p>
          <a:p>
            <a:pPr lvl="1" eaLnBrk="1" fontAlgn="auto" hangingPunct="1">
              <a:spcAft>
                <a:spcPts val="0"/>
              </a:spcAft>
              <a:defRPr/>
            </a:pPr>
            <a:endParaRPr lang="fr-FR" dirty="0">
              <a:solidFill>
                <a:schemeClr val="tx1">
                  <a:lumMod val="75000"/>
                  <a:lumOff val="25000"/>
                </a:schemeClr>
              </a:solidFill>
            </a:endParaRPr>
          </a:p>
        </p:txBody>
      </p:sp>
      <p:sp>
        <p:nvSpPr>
          <p:cNvPr id="18435" name="Espace réservé de la date 3"/>
          <p:cNvSpPr>
            <a:spLocks noGrp="1"/>
          </p:cNvSpPr>
          <p:nvPr>
            <p:ph type="dt" sz="quarter" idx="10"/>
          </p:nvPr>
        </p:nvSpPr>
        <p:spPr bwMode="auto">
          <a:xfrm>
            <a:off x="6732588" y="6262688"/>
            <a:ext cx="4259262" cy="369887"/>
          </a:xfrm>
          <a:ln>
            <a:miter lim="800000"/>
            <a:headEnd/>
            <a:tailEnd/>
          </a:ln>
        </p:spPr>
        <p:txBody>
          <a:bodyPr wrap="square" numCol="1" anchorCtr="0" compatLnSpc="1">
            <a:prstTxWarp prst="textNoShape">
              <a:avLst/>
            </a:prstTxWarp>
          </a:bodyPr>
          <a:lstStyle/>
          <a:p>
            <a:pPr fontAlgn="base">
              <a:spcBef>
                <a:spcPct val="0"/>
              </a:spcBef>
              <a:spcAft>
                <a:spcPct val="0"/>
              </a:spcAft>
              <a:defRPr/>
            </a:pPr>
            <a:r>
              <a:rPr lang="fr-FR">
                <a:cs typeface="Arial" charset="0"/>
              </a:rPr>
              <a:t>Assemblée Générale INITIATIV’Retraite 57</a:t>
            </a:r>
          </a:p>
        </p:txBody>
      </p:sp>
      <p:sp>
        <p:nvSpPr>
          <p:cNvPr id="5" name="Espace réservé du numéro de diapositive 4"/>
          <p:cNvSpPr>
            <a:spLocks noGrp="1"/>
          </p:cNvSpPr>
          <p:nvPr>
            <p:ph type="sldNum" sz="quarter" idx="12"/>
          </p:nvPr>
        </p:nvSpPr>
        <p:spPr/>
        <p:txBody>
          <a:bodyPr/>
          <a:lstStyle/>
          <a:p>
            <a:pPr>
              <a:defRPr/>
            </a:pPr>
            <a:fld id="{7B0650AD-4B05-4199-B727-CE7CFD3BF2FE}" type="slidenum">
              <a:rPr lang="fr-FR"/>
              <a:pPr>
                <a:defRPr/>
              </a:pPr>
              <a:t>6</a:t>
            </a:fld>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re 1"/>
          <p:cNvSpPr>
            <a:spLocks noGrp="1"/>
          </p:cNvSpPr>
          <p:nvPr>
            <p:ph type="title"/>
          </p:nvPr>
        </p:nvSpPr>
        <p:spPr>
          <a:xfrm>
            <a:off x="1360488" y="185738"/>
            <a:ext cx="8650287" cy="1320800"/>
          </a:xfrm>
        </p:spPr>
        <p:txBody>
          <a:bodyPr/>
          <a:lstStyle/>
          <a:p>
            <a:pPr eaLnBrk="1" hangingPunct="1"/>
            <a:r>
              <a:rPr lang="fr-FR"/>
              <a:t>Prenons du recul : un système complexe</a:t>
            </a:r>
          </a:p>
        </p:txBody>
      </p:sp>
      <p:sp>
        <p:nvSpPr>
          <p:cNvPr id="3" name="Espace réservé du contenu 2"/>
          <p:cNvSpPr>
            <a:spLocks noGrp="1"/>
          </p:cNvSpPr>
          <p:nvPr>
            <p:ph idx="1"/>
          </p:nvPr>
        </p:nvSpPr>
        <p:spPr>
          <a:xfrm>
            <a:off x="674688" y="1139825"/>
            <a:ext cx="10288587" cy="5238750"/>
          </a:xfrm>
        </p:spPr>
        <p:txBody>
          <a:bodyPr rtlCol="0">
            <a:normAutofit fontScale="92500" lnSpcReduction="20000"/>
          </a:bodyPr>
          <a:lstStyle/>
          <a:p>
            <a:pPr eaLnBrk="1" fontAlgn="auto" hangingPunct="1">
              <a:spcAft>
                <a:spcPts val="0"/>
              </a:spcAft>
              <a:buFont typeface="Wingdings 3" charset="2"/>
              <a:buChar char=""/>
              <a:defRPr/>
            </a:pPr>
            <a:r>
              <a:rPr lang="fr-FR" sz="2800" dirty="0">
                <a:solidFill>
                  <a:schemeClr val="tx1">
                    <a:lumMod val="75000"/>
                    <a:lumOff val="25000"/>
                  </a:schemeClr>
                </a:solidFill>
              </a:rPr>
              <a:t>Les retraites en France: plusieurs couches pour les salariés du privé</a:t>
            </a:r>
          </a:p>
          <a:p>
            <a:pPr lvl="1" eaLnBrk="1" fontAlgn="auto" hangingPunct="1">
              <a:spcAft>
                <a:spcPts val="0"/>
              </a:spcAft>
              <a:defRPr/>
            </a:pPr>
            <a:r>
              <a:rPr lang="fr-FR" dirty="0">
                <a:solidFill>
                  <a:schemeClr val="tx1">
                    <a:lumMod val="75000"/>
                    <a:lumOff val="25000"/>
                  </a:schemeClr>
                </a:solidFill>
              </a:rPr>
              <a:t>Retraites de </a:t>
            </a:r>
            <a:r>
              <a:rPr lang="fr-FR" b="1" dirty="0">
                <a:solidFill>
                  <a:schemeClr val="tx1">
                    <a:lumMod val="75000"/>
                    <a:lumOff val="25000"/>
                  </a:schemeClr>
                </a:solidFill>
              </a:rPr>
              <a:t>base </a:t>
            </a:r>
            <a:r>
              <a:rPr lang="fr-FR" dirty="0">
                <a:solidFill>
                  <a:schemeClr val="tx1">
                    <a:lumMod val="75000"/>
                    <a:lumOff val="25000"/>
                  </a:schemeClr>
                </a:solidFill>
              </a:rPr>
              <a:t>par répartition: CNAV - CARSAT, MSA</a:t>
            </a:r>
          </a:p>
          <a:p>
            <a:pPr lvl="1" eaLnBrk="1" fontAlgn="auto" hangingPunct="1">
              <a:spcAft>
                <a:spcPts val="0"/>
              </a:spcAft>
              <a:defRPr/>
            </a:pPr>
            <a:r>
              <a:rPr lang="fr-FR" dirty="0">
                <a:solidFill>
                  <a:schemeClr val="tx1">
                    <a:lumMod val="75000"/>
                    <a:lumOff val="25000"/>
                  </a:schemeClr>
                </a:solidFill>
              </a:rPr>
              <a:t>Retraites </a:t>
            </a:r>
            <a:r>
              <a:rPr lang="fr-FR" b="1" dirty="0">
                <a:solidFill>
                  <a:schemeClr val="tx1">
                    <a:lumMod val="75000"/>
                    <a:lumOff val="25000"/>
                  </a:schemeClr>
                </a:solidFill>
              </a:rPr>
              <a:t>complémentaires</a:t>
            </a:r>
            <a:r>
              <a:rPr lang="fr-FR" dirty="0">
                <a:solidFill>
                  <a:schemeClr val="tx1">
                    <a:lumMod val="75000"/>
                    <a:lumOff val="25000"/>
                  </a:schemeClr>
                </a:solidFill>
              </a:rPr>
              <a:t> par répartition: AGIRC ARRCO  - AGRICA y est intégré</a:t>
            </a:r>
          </a:p>
          <a:p>
            <a:pPr lvl="1" eaLnBrk="1" fontAlgn="auto" hangingPunct="1">
              <a:spcAft>
                <a:spcPts val="0"/>
              </a:spcAft>
              <a:defRPr/>
            </a:pPr>
            <a:r>
              <a:rPr lang="fr-FR" dirty="0">
                <a:solidFill>
                  <a:schemeClr val="tx1">
                    <a:lumMod val="75000"/>
                    <a:lumOff val="25000"/>
                  </a:schemeClr>
                </a:solidFill>
              </a:rPr>
              <a:t>Retraites supplémentaires par capitalisation</a:t>
            </a:r>
          </a:p>
          <a:p>
            <a:pPr lvl="1" eaLnBrk="1" fontAlgn="auto" hangingPunct="1">
              <a:spcAft>
                <a:spcPts val="0"/>
              </a:spcAft>
              <a:defRPr/>
            </a:pPr>
            <a:endParaRPr lang="fr-FR" dirty="0">
              <a:solidFill>
                <a:schemeClr val="tx1">
                  <a:lumMod val="75000"/>
                  <a:lumOff val="25000"/>
                </a:schemeClr>
              </a:solidFill>
            </a:endParaRPr>
          </a:p>
          <a:p>
            <a:pPr eaLnBrk="1" fontAlgn="auto" hangingPunct="1">
              <a:spcAft>
                <a:spcPts val="0"/>
              </a:spcAft>
              <a:buFont typeface="Wingdings 3" charset="2"/>
              <a:buChar char=""/>
              <a:defRPr/>
            </a:pPr>
            <a:r>
              <a:rPr lang="fr-FR" sz="2800" dirty="0">
                <a:solidFill>
                  <a:schemeClr val="tx1">
                    <a:lumMod val="75000"/>
                    <a:lumOff val="25000"/>
                  </a:schemeClr>
                </a:solidFill>
              </a:rPr>
              <a:t>Le paysage est bien plus complexe si on considère l’ensemble de la population:</a:t>
            </a:r>
          </a:p>
          <a:p>
            <a:pPr lvl="1" eaLnBrk="1" fontAlgn="auto" hangingPunct="1">
              <a:spcAft>
                <a:spcPts val="0"/>
              </a:spcAft>
              <a:defRPr/>
            </a:pPr>
            <a:r>
              <a:rPr lang="fr-FR" dirty="0">
                <a:solidFill>
                  <a:schemeClr val="tx1">
                    <a:lumMod val="75000"/>
                    <a:lumOff val="25000"/>
                  </a:schemeClr>
                </a:solidFill>
              </a:rPr>
              <a:t>Salariés: du privé, de la fonction publique et relevant de régimes spéciaux</a:t>
            </a:r>
          </a:p>
          <a:p>
            <a:pPr lvl="1" eaLnBrk="1" fontAlgn="auto" hangingPunct="1">
              <a:spcAft>
                <a:spcPts val="0"/>
              </a:spcAft>
              <a:defRPr/>
            </a:pPr>
            <a:r>
              <a:rPr lang="fr-FR" dirty="0">
                <a:solidFill>
                  <a:schemeClr val="tx1">
                    <a:lumMod val="75000"/>
                    <a:lumOff val="25000"/>
                  </a:schemeClr>
                </a:solidFill>
              </a:rPr>
              <a:t>Fonctionnaires</a:t>
            </a:r>
          </a:p>
          <a:p>
            <a:pPr lvl="1" eaLnBrk="1" fontAlgn="auto" hangingPunct="1">
              <a:spcAft>
                <a:spcPts val="0"/>
              </a:spcAft>
              <a:defRPr/>
            </a:pPr>
            <a:r>
              <a:rPr lang="fr-FR" dirty="0">
                <a:solidFill>
                  <a:schemeClr val="tx1">
                    <a:lumMod val="75000"/>
                    <a:lumOff val="25000"/>
                  </a:schemeClr>
                </a:solidFill>
              </a:rPr>
              <a:t>Non salariés : agricoles, artisans commerçants, professions libérales, cultes</a:t>
            </a:r>
          </a:p>
          <a:p>
            <a:pPr marL="457200" lvl="1" indent="0" eaLnBrk="1" fontAlgn="auto" hangingPunct="1">
              <a:spcAft>
                <a:spcPts val="0"/>
              </a:spcAft>
              <a:buFont typeface="Courier New" panose="02070309020205020404" pitchFamily="49" charset="0"/>
              <a:buNone/>
              <a:defRPr/>
            </a:pPr>
            <a:endParaRPr lang="fr-FR" dirty="0">
              <a:solidFill>
                <a:schemeClr val="tx1">
                  <a:lumMod val="75000"/>
                  <a:lumOff val="25000"/>
                </a:schemeClr>
              </a:solidFill>
            </a:endParaRPr>
          </a:p>
          <a:p>
            <a:pPr marL="457200" lvl="1" indent="0" eaLnBrk="1" fontAlgn="auto" hangingPunct="1">
              <a:spcAft>
                <a:spcPts val="0"/>
              </a:spcAft>
              <a:buFont typeface="Courier New" panose="02070309020205020404" pitchFamily="49" charset="0"/>
              <a:buNone/>
              <a:defRPr/>
            </a:pPr>
            <a:r>
              <a:rPr lang="fr-FR" b="1" dirty="0">
                <a:solidFill>
                  <a:schemeClr val="tx1">
                    <a:lumMod val="75000"/>
                    <a:lumOff val="25000"/>
                  </a:schemeClr>
                </a:solidFill>
              </a:rPr>
              <a:t>Conséquence</a:t>
            </a:r>
            <a:r>
              <a:rPr lang="fr-FR" dirty="0">
                <a:solidFill>
                  <a:schemeClr val="tx1">
                    <a:lumMod val="75000"/>
                    <a:lumOff val="25000"/>
                  </a:schemeClr>
                </a:solidFill>
              </a:rPr>
              <a:t>: certains qui ont eu des carrières complexes sont défavorisés comme </a:t>
            </a:r>
            <a:r>
              <a:rPr lang="fr-FR" dirty="0" err="1">
                <a:solidFill>
                  <a:schemeClr val="tx1">
                    <a:lumMod val="75000"/>
                    <a:lumOff val="25000"/>
                  </a:schemeClr>
                </a:solidFill>
              </a:rPr>
              <a:t>polypensionnés</a:t>
            </a:r>
            <a:endParaRPr lang="fr-FR" dirty="0">
              <a:solidFill>
                <a:schemeClr val="tx1">
                  <a:lumMod val="75000"/>
                  <a:lumOff val="25000"/>
                </a:schemeClr>
              </a:solidFill>
            </a:endParaRPr>
          </a:p>
          <a:p>
            <a:pPr lvl="2" eaLnBrk="1" fontAlgn="auto" hangingPunct="1">
              <a:spcAft>
                <a:spcPts val="0"/>
              </a:spcAft>
              <a:defRPr/>
            </a:pPr>
            <a:endParaRPr lang="fr-FR" dirty="0">
              <a:solidFill>
                <a:schemeClr val="tx1">
                  <a:lumMod val="75000"/>
                  <a:lumOff val="25000"/>
                </a:schemeClr>
              </a:solidFill>
            </a:endParaRPr>
          </a:p>
        </p:txBody>
      </p:sp>
      <p:sp>
        <p:nvSpPr>
          <p:cNvPr id="19459" name="Espace réservé de la date 3"/>
          <p:cNvSpPr>
            <a:spLocks noGrp="1"/>
          </p:cNvSpPr>
          <p:nvPr>
            <p:ph type="dt" sz="quarter" idx="10"/>
          </p:nvPr>
        </p:nvSpPr>
        <p:spPr bwMode="auto">
          <a:xfrm>
            <a:off x="6732588" y="6262688"/>
            <a:ext cx="4230687" cy="369887"/>
          </a:xfrm>
          <a:ln>
            <a:miter lim="800000"/>
            <a:headEnd/>
            <a:tailEnd/>
          </a:ln>
        </p:spPr>
        <p:txBody>
          <a:bodyPr wrap="square" numCol="1" anchorCtr="0" compatLnSpc="1">
            <a:prstTxWarp prst="textNoShape">
              <a:avLst/>
            </a:prstTxWarp>
          </a:bodyPr>
          <a:lstStyle/>
          <a:p>
            <a:pPr fontAlgn="base">
              <a:spcBef>
                <a:spcPct val="0"/>
              </a:spcBef>
              <a:spcAft>
                <a:spcPct val="0"/>
              </a:spcAft>
              <a:defRPr/>
            </a:pPr>
            <a:r>
              <a:rPr lang="fr-FR">
                <a:cs typeface="Arial" charset="0"/>
              </a:rPr>
              <a:t>Assemblée Générale INITIATIV’Retraite 57</a:t>
            </a:r>
          </a:p>
        </p:txBody>
      </p:sp>
      <p:sp>
        <p:nvSpPr>
          <p:cNvPr id="5" name="Espace réservé du numéro de diapositive 4"/>
          <p:cNvSpPr>
            <a:spLocks noGrp="1"/>
          </p:cNvSpPr>
          <p:nvPr>
            <p:ph type="sldNum" sz="quarter" idx="12"/>
          </p:nvPr>
        </p:nvSpPr>
        <p:spPr/>
        <p:txBody>
          <a:bodyPr/>
          <a:lstStyle/>
          <a:p>
            <a:pPr>
              <a:defRPr/>
            </a:pPr>
            <a:fld id="{4A114B9E-C82F-4312-A528-0DB35761E5BE}" type="slidenum">
              <a:rPr lang="fr-FR"/>
              <a:pPr>
                <a:defRPr/>
              </a:pPr>
              <a:t>7</a:t>
            </a:fld>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re 1"/>
          <p:cNvSpPr>
            <a:spLocks noGrp="1"/>
          </p:cNvSpPr>
          <p:nvPr>
            <p:ph type="title"/>
          </p:nvPr>
        </p:nvSpPr>
        <p:spPr>
          <a:xfrm>
            <a:off x="962025" y="349250"/>
            <a:ext cx="10077450" cy="785813"/>
          </a:xfrm>
        </p:spPr>
        <p:txBody>
          <a:bodyPr/>
          <a:lstStyle/>
          <a:p>
            <a:pPr eaLnBrk="1" hangingPunct="1"/>
            <a:r>
              <a:rPr lang="fr-FR"/>
              <a:t>Prenons du recul : le contexte démographique</a:t>
            </a:r>
          </a:p>
        </p:txBody>
      </p:sp>
      <p:sp>
        <p:nvSpPr>
          <p:cNvPr id="3" name="Espace réservé du contenu 2"/>
          <p:cNvSpPr>
            <a:spLocks noGrp="1"/>
          </p:cNvSpPr>
          <p:nvPr>
            <p:ph idx="1"/>
          </p:nvPr>
        </p:nvSpPr>
        <p:spPr>
          <a:xfrm>
            <a:off x="612775" y="1238250"/>
            <a:ext cx="10221913" cy="5437188"/>
          </a:xfrm>
        </p:spPr>
        <p:txBody>
          <a:bodyPr rtlCol="0">
            <a:normAutofit/>
          </a:bodyPr>
          <a:lstStyle/>
          <a:p>
            <a:pPr marL="914400" lvl="2" indent="-914400" eaLnBrk="1" fontAlgn="auto" hangingPunct="1">
              <a:spcAft>
                <a:spcPts val="0"/>
              </a:spcAft>
              <a:buFont typeface="Police système Courant"/>
              <a:buNone/>
              <a:defRPr/>
            </a:pPr>
            <a:r>
              <a:rPr lang="fr-FR" dirty="0">
                <a:solidFill>
                  <a:srgbClr val="92D050"/>
                </a:solidFill>
                <a:sym typeface="Wingdings 3" panose="05040102010807070707" pitchFamily="18" charset="2"/>
              </a:rPr>
              <a:t></a:t>
            </a:r>
            <a:r>
              <a:rPr lang="fr-FR" dirty="0">
                <a:solidFill>
                  <a:schemeClr val="tx1">
                    <a:lumMod val="75000"/>
                    <a:lumOff val="25000"/>
                  </a:schemeClr>
                </a:solidFill>
                <a:sym typeface="Wingdings 3" panose="05040102010807070707" pitchFamily="18" charset="2"/>
              </a:rPr>
              <a:t> </a:t>
            </a:r>
            <a:r>
              <a:rPr lang="fr-FR" sz="2300" b="1" dirty="0">
                <a:solidFill>
                  <a:schemeClr val="tx1">
                    <a:lumMod val="75000"/>
                    <a:lumOff val="25000"/>
                  </a:schemeClr>
                </a:solidFill>
              </a:rPr>
              <a:t>Le rapport cotisants/retraités se détériore:</a:t>
            </a:r>
          </a:p>
          <a:p>
            <a:pPr lvl="3" eaLnBrk="1" fontAlgn="auto" hangingPunct="1">
              <a:spcAft>
                <a:spcPts val="0"/>
              </a:spcAft>
              <a:defRPr/>
            </a:pPr>
            <a:r>
              <a:rPr lang="fr-FR" dirty="0">
                <a:solidFill>
                  <a:schemeClr val="tx1">
                    <a:lumMod val="75000"/>
                    <a:lumOff val="25000"/>
                  </a:schemeClr>
                </a:solidFill>
              </a:rPr>
              <a:t>En 1965: 4,29 actifs pour un retraité </a:t>
            </a:r>
          </a:p>
          <a:p>
            <a:pPr lvl="3" eaLnBrk="1" fontAlgn="auto" hangingPunct="1">
              <a:spcAft>
                <a:spcPts val="0"/>
              </a:spcAft>
              <a:defRPr/>
            </a:pPr>
            <a:r>
              <a:rPr lang="fr-FR" dirty="0">
                <a:solidFill>
                  <a:schemeClr val="tx1">
                    <a:lumMod val="75000"/>
                    <a:lumOff val="25000"/>
                  </a:schemeClr>
                </a:solidFill>
              </a:rPr>
              <a:t>En 2020: 1,6 actif pour un retraité</a:t>
            </a:r>
          </a:p>
          <a:p>
            <a:pPr lvl="3" eaLnBrk="1" fontAlgn="auto" hangingPunct="1">
              <a:spcAft>
                <a:spcPts val="0"/>
              </a:spcAft>
              <a:defRPr/>
            </a:pPr>
            <a:endParaRPr lang="fr-FR" dirty="0">
              <a:solidFill>
                <a:schemeClr val="tx1">
                  <a:lumMod val="75000"/>
                  <a:lumOff val="25000"/>
                </a:schemeClr>
              </a:solidFill>
            </a:endParaRPr>
          </a:p>
          <a:p>
            <a:pPr marL="88900" lvl="2" indent="-88900" eaLnBrk="1" fontAlgn="auto" hangingPunct="1">
              <a:spcAft>
                <a:spcPts val="0"/>
              </a:spcAft>
              <a:defRPr/>
            </a:pPr>
            <a:r>
              <a:rPr lang="fr-FR" dirty="0">
                <a:solidFill>
                  <a:srgbClr val="92D050"/>
                </a:solidFill>
                <a:sym typeface="Wingdings 3" panose="05040102010807070707" pitchFamily="18" charset="2"/>
              </a:rPr>
              <a:t> </a:t>
            </a:r>
            <a:r>
              <a:rPr lang="fr-FR" sz="2300" b="1" dirty="0">
                <a:solidFill>
                  <a:schemeClr val="tx1">
                    <a:lumMod val="75000"/>
                    <a:lumOff val="25000"/>
                  </a:schemeClr>
                </a:solidFill>
              </a:rPr>
              <a:t>La durée de retraite espérée s’allonge:</a:t>
            </a:r>
          </a:p>
          <a:p>
            <a:pPr lvl="3" eaLnBrk="1" fontAlgn="auto" hangingPunct="1">
              <a:spcAft>
                <a:spcPts val="0"/>
              </a:spcAft>
              <a:defRPr/>
            </a:pPr>
            <a:r>
              <a:rPr lang="fr-FR" dirty="0">
                <a:solidFill>
                  <a:schemeClr val="tx1">
                    <a:lumMod val="75000"/>
                    <a:lumOff val="25000"/>
                  </a:schemeClr>
                </a:solidFill>
              </a:rPr>
              <a:t>En 1950: une dizaine d’années </a:t>
            </a:r>
          </a:p>
          <a:p>
            <a:pPr lvl="3" eaLnBrk="1" fontAlgn="auto" hangingPunct="1">
              <a:spcAft>
                <a:spcPts val="0"/>
              </a:spcAft>
              <a:defRPr/>
            </a:pPr>
            <a:r>
              <a:rPr lang="fr-FR" dirty="0">
                <a:solidFill>
                  <a:schemeClr val="tx1">
                    <a:lumMod val="75000"/>
                    <a:lumOff val="25000"/>
                  </a:schemeClr>
                </a:solidFill>
              </a:rPr>
              <a:t>En 2020: 27,1 années pour les femmes et 23,5 années pour les hommes</a:t>
            </a:r>
          </a:p>
          <a:p>
            <a:pPr lvl="3" eaLnBrk="1" fontAlgn="auto" hangingPunct="1">
              <a:spcAft>
                <a:spcPts val="0"/>
              </a:spcAft>
              <a:defRPr/>
            </a:pPr>
            <a:endParaRPr lang="fr-FR" dirty="0">
              <a:solidFill>
                <a:schemeClr val="tx1">
                  <a:lumMod val="75000"/>
                  <a:lumOff val="25000"/>
                </a:schemeClr>
              </a:solidFill>
            </a:endParaRPr>
          </a:p>
          <a:p>
            <a:pPr eaLnBrk="1" fontAlgn="auto" hangingPunct="1">
              <a:spcAft>
                <a:spcPts val="0"/>
              </a:spcAft>
              <a:buClr>
                <a:srgbClr val="90C226"/>
              </a:buClr>
              <a:buFont typeface="Wingdings 3" charset="2"/>
              <a:buChar char=""/>
              <a:defRPr/>
            </a:pPr>
            <a:r>
              <a:rPr lang="fr-FR" sz="2300" b="1" u="sng" dirty="0">
                <a:solidFill>
                  <a:prstClr val="black">
                    <a:lumMod val="75000"/>
                    <a:lumOff val="25000"/>
                  </a:prstClr>
                </a:solidFill>
              </a:rPr>
              <a:t>Les hypothèses démographiques établies par l’INSEE</a:t>
            </a:r>
            <a:endParaRPr lang="fr-FR" sz="2300" b="1" dirty="0">
              <a:solidFill>
                <a:prstClr val="black">
                  <a:lumMod val="75000"/>
                  <a:lumOff val="25000"/>
                </a:prstClr>
              </a:solidFill>
            </a:endParaRPr>
          </a:p>
          <a:p>
            <a:pPr lvl="1" eaLnBrk="1" fontAlgn="auto" hangingPunct="1">
              <a:spcAft>
                <a:spcPts val="0"/>
              </a:spcAft>
              <a:buClr>
                <a:srgbClr val="90C226"/>
              </a:buClr>
              <a:defRPr/>
            </a:pPr>
            <a:r>
              <a:rPr lang="fr-FR" sz="2000" dirty="0">
                <a:solidFill>
                  <a:prstClr val="black">
                    <a:lumMod val="75000"/>
                    <a:lumOff val="25000"/>
                  </a:prstClr>
                </a:solidFill>
              </a:rPr>
              <a:t>Indice de fécondité 1,83 en 2021</a:t>
            </a:r>
          </a:p>
          <a:p>
            <a:pPr lvl="1" eaLnBrk="1" fontAlgn="auto" hangingPunct="1">
              <a:spcAft>
                <a:spcPts val="0"/>
              </a:spcAft>
              <a:buClr>
                <a:srgbClr val="90C226"/>
              </a:buClr>
              <a:defRPr/>
            </a:pPr>
            <a:r>
              <a:rPr lang="fr-FR" sz="2000" dirty="0">
                <a:solidFill>
                  <a:prstClr val="black">
                    <a:lumMod val="75000"/>
                    <a:lumOff val="25000"/>
                  </a:prstClr>
                </a:solidFill>
              </a:rPr>
              <a:t>Espérance de vie de 90 ans pour les femmes et de 87,5 ans pour les hommes en 2070 (+4,6 ans pour les femmes et + 8,2 ans pour les hommes qu’en 2021)</a:t>
            </a:r>
          </a:p>
          <a:p>
            <a:pPr lvl="1" eaLnBrk="1" fontAlgn="auto" hangingPunct="1">
              <a:spcAft>
                <a:spcPts val="0"/>
              </a:spcAft>
              <a:buClr>
                <a:srgbClr val="90C226"/>
              </a:buClr>
              <a:defRPr/>
            </a:pPr>
            <a:r>
              <a:rPr lang="fr-FR" sz="2000" dirty="0">
                <a:solidFill>
                  <a:prstClr val="black">
                    <a:lumMod val="75000"/>
                    <a:lumOff val="25000"/>
                  </a:prstClr>
                </a:solidFill>
              </a:rPr>
              <a:t>Solde migratoire de +70 000 personnes par an</a:t>
            </a:r>
          </a:p>
          <a:p>
            <a:pPr marL="0" indent="0" eaLnBrk="1" fontAlgn="auto" hangingPunct="1">
              <a:spcAft>
                <a:spcPts val="0"/>
              </a:spcAft>
              <a:buFont typeface="Wingdings 3" charset="2"/>
              <a:buNone/>
              <a:defRPr/>
            </a:pPr>
            <a:endParaRPr lang="fr-FR" sz="2600" b="1" dirty="0">
              <a:solidFill>
                <a:schemeClr val="tx1">
                  <a:lumMod val="75000"/>
                  <a:lumOff val="25000"/>
                </a:schemeClr>
              </a:solidFill>
            </a:endParaRPr>
          </a:p>
          <a:p>
            <a:pPr eaLnBrk="1" fontAlgn="auto" hangingPunct="1">
              <a:spcAft>
                <a:spcPts val="0"/>
              </a:spcAft>
              <a:buFont typeface="Wingdings 3" charset="2"/>
              <a:buChar char=""/>
              <a:defRPr/>
            </a:pPr>
            <a:endParaRPr lang="fr-FR" dirty="0">
              <a:solidFill>
                <a:schemeClr val="tx1">
                  <a:lumMod val="75000"/>
                  <a:lumOff val="25000"/>
                </a:schemeClr>
              </a:solidFill>
            </a:endParaRPr>
          </a:p>
        </p:txBody>
      </p:sp>
      <p:sp>
        <p:nvSpPr>
          <p:cNvPr id="20483" name="Espace réservé de la date 3"/>
          <p:cNvSpPr>
            <a:spLocks noGrp="1"/>
          </p:cNvSpPr>
          <p:nvPr>
            <p:ph type="dt" sz="quarter" idx="10"/>
          </p:nvPr>
        </p:nvSpPr>
        <p:spPr bwMode="auto">
          <a:xfrm>
            <a:off x="6732588" y="6508750"/>
            <a:ext cx="4210050" cy="349250"/>
          </a:xfrm>
          <a:ln>
            <a:miter lim="800000"/>
            <a:headEnd/>
            <a:tailEnd/>
          </a:ln>
        </p:spPr>
        <p:txBody>
          <a:bodyPr wrap="square" numCol="1" anchorCtr="0" compatLnSpc="1">
            <a:prstTxWarp prst="textNoShape">
              <a:avLst/>
            </a:prstTxWarp>
          </a:bodyPr>
          <a:lstStyle/>
          <a:p>
            <a:pPr fontAlgn="base">
              <a:spcBef>
                <a:spcPct val="0"/>
              </a:spcBef>
              <a:spcAft>
                <a:spcPct val="0"/>
              </a:spcAft>
              <a:defRPr/>
            </a:pPr>
            <a:r>
              <a:rPr lang="fr-FR">
                <a:cs typeface="Arial" charset="0"/>
              </a:rPr>
              <a:t>Assemblée Générale INITIATIV’Retraite 57</a:t>
            </a:r>
          </a:p>
        </p:txBody>
      </p:sp>
      <p:sp>
        <p:nvSpPr>
          <p:cNvPr id="5" name="Espace réservé du numéro de diapositive 4"/>
          <p:cNvSpPr>
            <a:spLocks noGrp="1"/>
          </p:cNvSpPr>
          <p:nvPr>
            <p:ph type="sldNum" sz="quarter" idx="12"/>
          </p:nvPr>
        </p:nvSpPr>
        <p:spPr/>
        <p:txBody>
          <a:bodyPr/>
          <a:lstStyle/>
          <a:p>
            <a:pPr>
              <a:defRPr/>
            </a:pPr>
            <a:fld id="{277889C9-29FE-45C4-A38F-C8ADE5853A57}" type="slidenum">
              <a:rPr lang="fr-FR"/>
              <a:pPr>
                <a:defRPr/>
              </a:pPr>
              <a:t>8</a:t>
            </a:fld>
            <a:endParaRPr lang="fr-F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14550" y="349250"/>
            <a:ext cx="8924925" cy="1509713"/>
          </a:xfrm>
        </p:spPr>
        <p:txBody>
          <a:bodyPr rtlCol="0">
            <a:normAutofit fontScale="90000"/>
          </a:bodyPr>
          <a:lstStyle/>
          <a:p>
            <a:pPr eaLnBrk="1" fontAlgn="auto" hangingPunct="1">
              <a:spcAft>
                <a:spcPts val="0"/>
              </a:spcAft>
              <a:defRPr/>
            </a:pPr>
            <a:r>
              <a:rPr lang="fr-FR" b="1" dirty="0"/>
              <a:t>UN ENJEU: </a:t>
            </a:r>
            <a:br>
              <a:rPr lang="fr-FR" b="1" dirty="0"/>
            </a:br>
            <a:br>
              <a:rPr lang="fr-FR" b="1" dirty="0"/>
            </a:br>
            <a:r>
              <a:rPr lang="fr-FR" b="1" dirty="0"/>
              <a:t>Assurer la pérennité du système de répartition</a:t>
            </a:r>
          </a:p>
        </p:txBody>
      </p:sp>
      <p:sp>
        <p:nvSpPr>
          <p:cNvPr id="21506" name="Espace réservé du contenu 2"/>
          <p:cNvSpPr>
            <a:spLocks noGrp="1"/>
          </p:cNvSpPr>
          <p:nvPr>
            <p:ph idx="1"/>
          </p:nvPr>
        </p:nvSpPr>
        <p:spPr>
          <a:xfrm>
            <a:off x="612775" y="1238250"/>
            <a:ext cx="10221913" cy="5437188"/>
          </a:xfrm>
        </p:spPr>
        <p:txBody>
          <a:bodyPr/>
          <a:lstStyle/>
          <a:p>
            <a:pPr marL="914400" lvl="2" indent="-914400" eaLnBrk="1" hangingPunct="1">
              <a:buFont typeface="Police système Courant"/>
              <a:buNone/>
            </a:pPr>
            <a:endParaRPr lang="fr-FR" sz="2600" b="1">
              <a:solidFill>
                <a:srgbClr val="92D050"/>
              </a:solidFill>
              <a:sym typeface="Wingdings 3" pitchFamily="18" charset="2"/>
            </a:endParaRPr>
          </a:p>
          <a:p>
            <a:pPr marL="914400" lvl="2" indent="-914400" eaLnBrk="1" hangingPunct="1">
              <a:buFont typeface="Police système Courant"/>
              <a:buNone/>
            </a:pPr>
            <a:endParaRPr lang="fr-FR" sz="2600" b="1"/>
          </a:p>
          <a:p>
            <a:pPr marL="914400" lvl="2" indent="-914400" eaLnBrk="1" hangingPunct="1">
              <a:buFont typeface="Police système Courant"/>
              <a:buNone/>
            </a:pPr>
            <a:endParaRPr lang="fr-FR" sz="2600" b="1"/>
          </a:p>
          <a:p>
            <a:pPr marL="914400" lvl="2" indent="-914400" eaLnBrk="1" hangingPunct="1">
              <a:buFont typeface="Police système Courant"/>
              <a:buNone/>
            </a:pPr>
            <a:endParaRPr lang="fr-FR" sz="2600" b="1"/>
          </a:p>
          <a:p>
            <a:pPr eaLnBrk="1" hangingPunct="1"/>
            <a:r>
              <a:rPr lang="fr-FR" sz="2600" b="1"/>
              <a:t>Trois paramètres possibles pour l’équilibre</a:t>
            </a:r>
            <a:r>
              <a:rPr lang="fr-FR" sz="2600"/>
              <a:t>:</a:t>
            </a:r>
          </a:p>
          <a:p>
            <a:pPr lvl="1" eaLnBrk="1" hangingPunct="1"/>
            <a:r>
              <a:rPr lang="fr-FR"/>
              <a:t>La durée de cotisation (carrière, âge légal)</a:t>
            </a:r>
          </a:p>
          <a:p>
            <a:pPr lvl="1" eaLnBrk="1" hangingPunct="1"/>
            <a:r>
              <a:rPr lang="fr-FR"/>
              <a:t>Le montant des cotisations (taux salarié et employeur)</a:t>
            </a:r>
          </a:p>
          <a:p>
            <a:pPr lvl="1" eaLnBrk="1" hangingPunct="1"/>
            <a:r>
              <a:rPr lang="fr-FR"/>
              <a:t>Le montant des retraites (indexation)	</a:t>
            </a:r>
          </a:p>
          <a:p>
            <a:pPr eaLnBrk="1" hangingPunct="1"/>
            <a:endParaRPr lang="fr-FR"/>
          </a:p>
        </p:txBody>
      </p:sp>
      <p:sp>
        <p:nvSpPr>
          <p:cNvPr id="21507" name="Espace réservé de la date 3"/>
          <p:cNvSpPr>
            <a:spLocks noGrp="1"/>
          </p:cNvSpPr>
          <p:nvPr>
            <p:ph type="dt" sz="quarter" idx="10"/>
          </p:nvPr>
        </p:nvSpPr>
        <p:spPr bwMode="auto">
          <a:xfrm>
            <a:off x="6732588" y="6508750"/>
            <a:ext cx="4210050" cy="349250"/>
          </a:xfrm>
          <a:ln>
            <a:miter lim="800000"/>
            <a:headEnd/>
            <a:tailEnd/>
          </a:ln>
        </p:spPr>
        <p:txBody>
          <a:bodyPr wrap="square" numCol="1" anchorCtr="0" compatLnSpc="1">
            <a:prstTxWarp prst="textNoShape">
              <a:avLst/>
            </a:prstTxWarp>
          </a:bodyPr>
          <a:lstStyle/>
          <a:p>
            <a:pPr fontAlgn="base">
              <a:spcBef>
                <a:spcPct val="0"/>
              </a:spcBef>
              <a:spcAft>
                <a:spcPct val="0"/>
              </a:spcAft>
              <a:defRPr/>
            </a:pPr>
            <a:r>
              <a:rPr lang="fr-FR">
                <a:cs typeface="Arial" charset="0"/>
              </a:rPr>
              <a:t>Assemblée Générale INITIATIV’Retraite 57</a:t>
            </a:r>
          </a:p>
        </p:txBody>
      </p:sp>
      <p:sp>
        <p:nvSpPr>
          <p:cNvPr id="5" name="Espace réservé du numéro de diapositive 4"/>
          <p:cNvSpPr>
            <a:spLocks noGrp="1"/>
          </p:cNvSpPr>
          <p:nvPr>
            <p:ph type="sldNum" sz="quarter" idx="12"/>
          </p:nvPr>
        </p:nvSpPr>
        <p:spPr/>
        <p:txBody>
          <a:bodyPr/>
          <a:lstStyle/>
          <a:p>
            <a:pPr>
              <a:defRPr/>
            </a:pPr>
            <a:fld id="{7362C27B-EB4F-4186-A584-CB6567B233BC}" type="slidenum">
              <a:rPr lang="fr-FR"/>
              <a:pPr>
                <a:defRPr/>
              </a:pPr>
              <a:t>9</a:t>
            </a:fld>
            <a:endParaRPr lang="fr-FR"/>
          </a:p>
        </p:txBody>
      </p:sp>
    </p:spTree>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4819</TotalTime>
  <Words>1683</Words>
  <Application>Microsoft Office PowerPoint</Application>
  <PresentationFormat>Grand écran</PresentationFormat>
  <Paragraphs>240</Paragraphs>
  <Slides>22</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22</vt:i4>
      </vt:variant>
    </vt:vector>
  </HeadingPairs>
  <TitlesOfParts>
    <vt:vector size="31" baseType="lpstr">
      <vt:lpstr>Arial</vt:lpstr>
      <vt:lpstr>Calibri</vt:lpstr>
      <vt:lpstr>Courier New</vt:lpstr>
      <vt:lpstr>Police système Courant</vt:lpstr>
      <vt:lpstr>Symbol</vt:lpstr>
      <vt:lpstr>Trebuchet MS</vt:lpstr>
      <vt:lpstr>Wingdings</vt:lpstr>
      <vt:lpstr>Wingdings 3</vt:lpstr>
      <vt:lpstr>Facette</vt:lpstr>
      <vt:lpstr>Assemblée Générale Ordinaire INITIATIV’Retraite 57 4 Avril 2023</vt:lpstr>
      <vt:lpstr> Les retraites</vt:lpstr>
      <vt:lpstr>Les retraites</vt:lpstr>
      <vt:lpstr>Prenons du recul: les inspirateurs</vt:lpstr>
      <vt:lpstr>Prenons du recul: capitalisation et répartition</vt:lpstr>
      <vt:lpstr>Prenons du recul: les risques</vt:lpstr>
      <vt:lpstr>Prenons du recul : un système complexe</vt:lpstr>
      <vt:lpstr>Prenons du recul : le contexte démographique</vt:lpstr>
      <vt:lpstr>UN ENJEU:   Assurer la pérennité du système de répartition</vt:lpstr>
      <vt:lpstr>Prenons du recul: Complexité du système actuel</vt:lpstr>
      <vt:lpstr>Prenons du recul: les autres paramètres de l’équilibre</vt:lpstr>
      <vt:lpstr>Les retraites</vt:lpstr>
      <vt:lpstr>RETRAITE : le projet de Loi</vt:lpstr>
      <vt:lpstr>RETRAITE: le calendrier</vt:lpstr>
      <vt:lpstr>Les retraites</vt:lpstr>
      <vt:lpstr>La position d’INITIATIV’Retraite</vt:lpstr>
      <vt:lpstr>La position d’INITIATIV’Retraite</vt:lpstr>
      <vt:lpstr>La position d’INITIATIV’Retraite</vt:lpstr>
      <vt:lpstr> Quelques autres dossiers d’actualité</vt:lpstr>
      <vt:lpstr>1% cotisation maladie sur les retraites</vt:lpstr>
      <vt:lpstr>Avantage fiscal complémentaire santé</vt:lpstr>
      <vt:lpstr>Merci à toutes et à tous pour votre participation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Création d’un scénario</dc:title>
  <dc:creator>fnaropa paris</dc:creator>
  <cp:lastModifiedBy>Jean-Guy Lanceron</cp:lastModifiedBy>
  <cp:revision>330</cp:revision>
  <cp:lastPrinted>2023-02-28T23:09:58Z</cp:lastPrinted>
  <dcterms:created xsi:type="dcterms:W3CDTF">2020-10-05T12:03:25Z</dcterms:created>
  <dcterms:modified xsi:type="dcterms:W3CDTF">2023-04-13T12:54:07Z</dcterms:modified>
</cp:coreProperties>
</file>